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4"/>
  </p:notesMasterIdLst>
  <p:sldIdLst>
    <p:sldId id="677" r:id="rId2"/>
    <p:sldId id="678" r:id="rId3"/>
    <p:sldId id="679" r:id="rId4"/>
    <p:sldId id="484" r:id="rId5"/>
    <p:sldId id="650" r:id="rId6"/>
    <p:sldId id="652" r:id="rId7"/>
    <p:sldId id="695" r:id="rId8"/>
    <p:sldId id="689" r:id="rId9"/>
    <p:sldId id="692" r:id="rId10"/>
    <p:sldId id="696" r:id="rId11"/>
    <p:sldId id="693" r:id="rId12"/>
    <p:sldId id="694" r:id="rId13"/>
  </p:sldIdLst>
  <p:sldSz cx="9144000" cy="5143500" type="screen16x9"/>
  <p:notesSz cx="6858000" cy="9144000"/>
  <p:embeddedFontLst>
    <p:embeddedFont>
      <p:font typeface="Albert Sans SemiBold" charset="0"/>
      <p:regular r:id="rId15"/>
      <p:bold r:id="rId16"/>
      <p:italic r:id="rId17"/>
      <p:boldItalic r:id="rId18"/>
    </p:embeddedFont>
    <p:embeddedFont>
      <p:font typeface="Urbanist" charset="0"/>
      <p:regular r:id="rId19"/>
      <p:bold r:id="rId20"/>
      <p:italic r:id="rId21"/>
      <p:boldItalic r:id="rId22"/>
    </p:embeddedFont>
    <p:embeddedFont>
      <p:font typeface="Kaisei HarunoUmi" charset="-128"/>
      <p:regular r:id="rId23"/>
      <p:bold r:id="rId24"/>
    </p:embeddedFont>
    <p:embeddedFont>
      <p:font typeface="Bebas Neue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9EF25D4-509B-415A-9D3F-384B0B2A5197}">
  <a:tblStyle styleId="{39EF25D4-509B-415A-9D3F-384B0B2A51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40087C4-57CB-44AF-B699-77EBDA8A62A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4" autoAdjust="0"/>
    <p:restoredTop sz="82230" autoAdjust="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 flipH="1">
            <a:off x="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733175" y="1702600"/>
            <a:ext cx="52743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802275" y="2185125"/>
            <a:ext cx="1805100" cy="77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2733175" y="2681700"/>
            <a:ext cx="52743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437975" y="417160"/>
            <a:ext cx="466500" cy="460200"/>
            <a:chOff x="447472" y="418975"/>
            <a:chExt cx="466500" cy="460200"/>
          </a:xfrm>
        </p:grpSpPr>
        <p:cxnSp>
          <p:nvCxnSpPr>
            <p:cNvPr id="29" name="Google Shape;29;p3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4786850" y="1341075"/>
            <a:ext cx="30030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Kaisei HarunoUm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1"/>
          </p:nvPr>
        </p:nvSpPr>
        <p:spPr>
          <a:xfrm>
            <a:off x="4787100" y="2421200"/>
            <a:ext cx="30030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9pPr>
          </a:lstStyle>
          <a:p>
            <a:endParaRPr/>
          </a:p>
        </p:txBody>
      </p:sp>
      <p:grpSp>
        <p:nvGrpSpPr>
          <p:cNvPr id="164" name="Google Shape;164;p17"/>
          <p:cNvGrpSpPr/>
          <p:nvPr/>
        </p:nvGrpSpPr>
        <p:grpSpPr>
          <a:xfrm rot="-5400000">
            <a:off x="445333" y="4287060"/>
            <a:ext cx="466500" cy="460200"/>
            <a:chOff x="447472" y="418975"/>
            <a:chExt cx="466500" cy="460200"/>
          </a:xfrm>
        </p:grpSpPr>
        <p:cxnSp>
          <p:nvCxnSpPr>
            <p:cNvPr id="165" name="Google Shape;165;p17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7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7" name="Google Shape;167;p17"/>
          <p:cNvGrpSpPr/>
          <p:nvPr/>
        </p:nvGrpSpPr>
        <p:grpSpPr>
          <a:xfrm rot="10800000">
            <a:off x="8227039" y="4287045"/>
            <a:ext cx="466500" cy="460200"/>
            <a:chOff x="447472" y="418975"/>
            <a:chExt cx="466500" cy="460200"/>
          </a:xfrm>
        </p:grpSpPr>
        <p:cxnSp>
          <p:nvCxnSpPr>
            <p:cNvPr id="168" name="Google Shape;168;p17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7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0" name="Google Shape;170;p17"/>
          <p:cNvSpPr/>
          <p:nvPr/>
        </p:nvSpPr>
        <p:spPr>
          <a:xfrm rot="5400000">
            <a:off x="222200" y="166094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>
            <a:off x="8614119" y="175934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7"/>
          <p:cNvSpPr/>
          <p:nvPr/>
        </p:nvSpPr>
        <p:spPr>
          <a:xfrm rot="5400000">
            <a:off x="2025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"/>
          <p:cNvSpPr/>
          <p:nvPr/>
        </p:nvSpPr>
        <p:spPr>
          <a:xfrm rot="5400000">
            <a:off x="86239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7"/>
          <p:cNvSpPr/>
          <p:nvPr/>
        </p:nvSpPr>
        <p:spPr>
          <a:xfrm rot="5400000">
            <a:off x="2025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8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28"/>
          <p:cNvGrpSpPr/>
          <p:nvPr/>
        </p:nvGrpSpPr>
        <p:grpSpPr>
          <a:xfrm>
            <a:off x="460500" y="407327"/>
            <a:ext cx="466500" cy="460200"/>
            <a:chOff x="447472" y="418975"/>
            <a:chExt cx="466500" cy="460200"/>
          </a:xfrm>
        </p:grpSpPr>
        <p:cxnSp>
          <p:nvCxnSpPr>
            <p:cNvPr id="331" name="Google Shape;331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3" name="Google Shape;333;p28"/>
          <p:cNvGrpSpPr/>
          <p:nvPr/>
        </p:nvGrpSpPr>
        <p:grpSpPr>
          <a:xfrm rot="5400000">
            <a:off x="8220042" y="407327"/>
            <a:ext cx="466500" cy="460200"/>
            <a:chOff x="447472" y="418975"/>
            <a:chExt cx="466500" cy="460200"/>
          </a:xfrm>
        </p:grpSpPr>
        <p:cxnSp>
          <p:nvCxnSpPr>
            <p:cNvPr id="334" name="Google Shape;334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6" name="Google Shape;336;p28"/>
          <p:cNvGrpSpPr/>
          <p:nvPr/>
        </p:nvGrpSpPr>
        <p:grpSpPr>
          <a:xfrm rot="10800000">
            <a:off x="8216942" y="4277212"/>
            <a:ext cx="466500" cy="460200"/>
            <a:chOff x="447472" y="418975"/>
            <a:chExt cx="466500" cy="460200"/>
          </a:xfrm>
        </p:grpSpPr>
        <p:cxnSp>
          <p:nvCxnSpPr>
            <p:cNvPr id="337" name="Google Shape;337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9" name="Google Shape;339;p28"/>
          <p:cNvGrpSpPr/>
          <p:nvPr/>
        </p:nvGrpSpPr>
        <p:grpSpPr>
          <a:xfrm rot="-5400000">
            <a:off x="457400" y="4277212"/>
            <a:ext cx="466500" cy="460200"/>
            <a:chOff x="447472" y="418975"/>
            <a:chExt cx="466500" cy="460200"/>
          </a:xfrm>
        </p:grpSpPr>
        <p:cxnSp>
          <p:nvCxnSpPr>
            <p:cNvPr id="340" name="Google Shape;340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9144003" cy="5139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45350" y="1145850"/>
            <a:ext cx="5808000" cy="19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045350" y="3481646"/>
            <a:ext cx="5808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5400000">
            <a:off x="2025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16;p2"/>
          <p:cNvGrpSpPr/>
          <p:nvPr/>
        </p:nvGrpSpPr>
        <p:grpSpPr>
          <a:xfrm>
            <a:off x="467479" y="417160"/>
            <a:ext cx="466500" cy="460200"/>
            <a:chOff x="447472" y="418975"/>
            <a:chExt cx="466500" cy="4602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" name="Google Shape;19;p2"/>
          <p:cNvGrpSpPr/>
          <p:nvPr/>
        </p:nvGrpSpPr>
        <p:grpSpPr>
          <a:xfrm rot="5400000">
            <a:off x="8219485" y="417160"/>
            <a:ext cx="466500" cy="460200"/>
            <a:chOff x="447472" y="418975"/>
            <a:chExt cx="466500" cy="460200"/>
          </a:xfrm>
        </p:grpSpPr>
        <p:cxnSp>
          <p:nvCxnSpPr>
            <p:cNvPr id="20" name="Google Shape;20;p2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lbert Sans SemiBold"/>
              <a:buNone/>
              <a:defRPr sz="3300">
                <a:solidFill>
                  <a:schemeClr val="lt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3" r:id="rId3"/>
    <p:sldLayoutId id="2147483674" r:id="rId4"/>
    <p:sldLayoutId id="2147483680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 txBox="1">
            <a:spLocks noGrp="1"/>
          </p:cNvSpPr>
          <p:nvPr>
            <p:ph type="ctrTitle"/>
          </p:nvPr>
        </p:nvSpPr>
        <p:spPr>
          <a:xfrm>
            <a:off x="1500166" y="1571618"/>
            <a:ext cx="5808000" cy="19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RELIGIÕES COMPARADASORIENTAIS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9" name="Google Shape;359;p35"/>
          <p:cNvSpPr txBox="1">
            <a:spLocks noGrp="1"/>
          </p:cNvSpPr>
          <p:nvPr>
            <p:ph type="subTitle" idx="1"/>
          </p:nvPr>
        </p:nvSpPr>
        <p:spPr>
          <a:xfrm>
            <a:off x="1000100" y="3929072"/>
            <a:ext cx="7500990" cy="571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b="1" dirty="0" smtClean="0"/>
              <a:t>Créditos: 2 Horas-aula: 36h/a (aulas presenciais + estudos supervisionados)</a:t>
            </a:r>
            <a:endParaRPr/>
          </a:p>
        </p:txBody>
      </p:sp>
      <p:cxnSp>
        <p:nvCxnSpPr>
          <p:cNvPr id="360" name="Google Shape;360;p35"/>
          <p:cNvCxnSpPr/>
          <p:nvPr/>
        </p:nvCxnSpPr>
        <p:spPr>
          <a:xfrm>
            <a:off x="1142976" y="3714758"/>
            <a:ext cx="522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3714744" y="2500312"/>
            <a:ext cx="5072098" cy="12144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5400" b="1" dirty="0" smtClean="0">
                <a:latin typeface="+mn-lt"/>
              </a:rPr>
              <a:t>FUNÇÕES</a:t>
            </a:r>
            <a:r>
              <a:rPr lang="pt-BR" sz="5400" b="1" dirty="0" smtClean="0"/>
              <a:t/>
            </a:r>
            <a:br>
              <a:rPr lang="pt-BR" sz="5400" b="1" dirty="0" smtClean="0"/>
            </a:br>
            <a:r>
              <a:rPr lang="pt-BR" sz="5400" b="1" dirty="0" smtClean="0"/>
              <a:t>DOS</a:t>
            </a:r>
            <a:br>
              <a:rPr lang="pt-BR" sz="5400" b="1" dirty="0" smtClean="0"/>
            </a:br>
            <a:r>
              <a:rPr lang="pt-BR" sz="5400" b="1" dirty="0" smtClean="0"/>
              <a:t>TOTENS</a:t>
            </a:r>
            <a:endParaRPr lang="pt-BR" sz="5400" dirty="0"/>
          </a:p>
        </p:txBody>
      </p:sp>
      <p:sp>
        <p:nvSpPr>
          <p:cNvPr id="565" name="Google Shape;565;p56"/>
          <p:cNvSpPr/>
          <p:nvPr/>
        </p:nvSpPr>
        <p:spPr>
          <a:xfrm>
            <a:off x="642910" y="714362"/>
            <a:ext cx="2857520" cy="378621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C:\Users\webma\Downloads\T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00114"/>
            <a:ext cx="2428892" cy="3220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42976" y="500048"/>
            <a:ext cx="764386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               </a:t>
            </a:r>
            <a:endParaRPr lang="pt-BR" sz="2800" dirty="0" smtClean="0">
              <a:solidFill>
                <a:schemeClr val="bg1"/>
              </a:solidFill>
              <a:latin typeface="+mn-lt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+mj-lt"/>
              </a:rPr>
              <a:t>Social (os totens regulam o casamento) </a:t>
            </a:r>
          </a:p>
          <a:p>
            <a:endParaRPr lang="pt-BR" sz="3200" dirty="0" smtClean="0">
              <a:solidFill>
                <a:schemeClr val="bg1"/>
              </a:solidFill>
              <a:latin typeface="+mj-lt"/>
            </a:endParaRPr>
          </a:p>
          <a:p>
            <a:r>
              <a:rPr lang="pt-BR" sz="3200" dirty="0" smtClean="0">
                <a:solidFill>
                  <a:schemeClr val="bg1"/>
                </a:solidFill>
                <a:latin typeface="+mj-lt"/>
              </a:rPr>
              <a:t>Culto (totens associados a uma organização secreta)</a:t>
            </a:r>
          </a:p>
          <a:p>
            <a:endParaRPr lang="pt-BR" sz="3200" dirty="0" smtClean="0">
              <a:solidFill>
                <a:schemeClr val="bg1"/>
              </a:solidFill>
              <a:latin typeface="+mj-lt"/>
            </a:endParaRPr>
          </a:p>
          <a:p>
            <a:r>
              <a:rPr lang="pt-BR" sz="3200" dirty="0" smtClean="0">
                <a:solidFill>
                  <a:schemeClr val="bg1"/>
                </a:solidFill>
                <a:latin typeface="+mj-lt"/>
              </a:rPr>
              <a:t>Concepção (múltiplos significados)</a:t>
            </a:r>
          </a:p>
          <a:p>
            <a:endParaRPr lang="pt-BR" sz="3200" dirty="0" smtClean="0">
              <a:solidFill>
                <a:schemeClr val="bg1"/>
              </a:solidFill>
            </a:endParaRPr>
          </a:p>
          <a:p>
            <a:endParaRPr lang="pt-BR" sz="2500" dirty="0" smtClean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642910" y="1071552"/>
            <a:ext cx="50006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642910" y="2071684"/>
            <a:ext cx="50006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642910" y="3500444"/>
            <a:ext cx="50006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42976" y="214296"/>
            <a:ext cx="7643866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               </a:t>
            </a:r>
            <a:endParaRPr lang="pt-BR" sz="2800" dirty="0" smtClean="0">
              <a:solidFill>
                <a:schemeClr val="bg1"/>
              </a:solidFill>
              <a:latin typeface="+mn-lt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3200" dirty="0" smtClean="0">
                <a:solidFill>
                  <a:schemeClr val="bg1"/>
                </a:solidFill>
                <a:latin typeface="+mn-lt"/>
              </a:rPr>
              <a:t>Sonho (a pessoa aparece como este totem nos sonhos dos outros)</a:t>
            </a:r>
          </a:p>
          <a:p>
            <a:endParaRPr lang="pt-BR" sz="3200" dirty="0" smtClean="0">
              <a:solidFill>
                <a:schemeClr val="bg1"/>
              </a:solidFill>
              <a:latin typeface="+mn-lt"/>
            </a:endParaRPr>
          </a:p>
          <a:p>
            <a:r>
              <a:rPr lang="pt-BR" sz="3200" dirty="0" smtClean="0">
                <a:solidFill>
                  <a:schemeClr val="bg1"/>
                </a:solidFill>
                <a:latin typeface="+mn-lt"/>
              </a:rPr>
              <a:t>Classificatória (o totem classifica as pessoas)</a:t>
            </a:r>
          </a:p>
          <a:p>
            <a:endParaRPr lang="pt-BR" sz="3200" dirty="0" smtClean="0">
              <a:solidFill>
                <a:schemeClr val="bg1"/>
              </a:solidFill>
              <a:latin typeface="+mn-lt"/>
            </a:endParaRPr>
          </a:p>
          <a:p>
            <a:r>
              <a:rPr lang="pt-BR" sz="3200" dirty="0" smtClean="0">
                <a:solidFill>
                  <a:schemeClr val="bg1"/>
                </a:solidFill>
                <a:latin typeface="+mn-lt"/>
              </a:rPr>
              <a:t>Assistente (o totem auxilia um curandeiro ou pessoa inteligente)</a:t>
            </a:r>
          </a:p>
          <a:p>
            <a:endParaRPr lang="pt-BR" sz="3200" dirty="0" smtClean="0">
              <a:solidFill>
                <a:schemeClr val="bg1"/>
              </a:solidFill>
              <a:latin typeface="+mn-lt"/>
            </a:endParaRPr>
          </a:p>
          <a:p>
            <a:endParaRPr lang="pt-BR" sz="25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642910" y="785800"/>
            <a:ext cx="50006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642910" y="2214560"/>
            <a:ext cx="50006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642910" y="3643320"/>
            <a:ext cx="500066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0034" y="500048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Diz o artigo XVIII da Declaração Universal dos Direitos do Homem: “Todo homem tem direito à liberdade de pensamento, consciência e religião; este direito inclui a liberdade de mudar de religião ou crença e a liberdade de manifestar essa religião ou crença, pelo ensino, pela prática, pelo culto e pela observância, isolada ou coletivamente, em público ou em particular”.</a:t>
            </a:r>
            <a:endParaRPr lang="pt-BR" sz="3000" dirty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3500430" y="1428742"/>
            <a:ext cx="5072098" cy="12144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5400" b="1" dirty="0" smtClean="0"/>
              <a:t>TOTEMISMO</a:t>
            </a:r>
            <a:endParaRPr lang="pt-BR" sz="5400" dirty="0"/>
          </a:p>
        </p:txBody>
      </p:sp>
      <p:sp>
        <p:nvSpPr>
          <p:cNvPr id="565" name="Google Shape;565;p56"/>
          <p:cNvSpPr/>
          <p:nvPr/>
        </p:nvSpPr>
        <p:spPr>
          <a:xfrm>
            <a:off x="642910" y="714362"/>
            <a:ext cx="2786082" cy="378621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webma\Downloads\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52"/>
            <a:ext cx="2357454" cy="310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85984" y="2143122"/>
            <a:ext cx="650085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200" dirty="0" smtClean="0">
                <a:latin typeface="+mn-lt"/>
              </a:rPr>
              <a:t>Um totem é qualquer objeto, animal ou planta  que seja cultuado como um símbolo ou ancestral de uma coletividade. A religião derivada do culto do totem é denominada totemismo</a:t>
            </a:r>
            <a:endParaRPr lang="pt-BR" sz="32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1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85984" y="2000246"/>
            <a:ext cx="650085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200" dirty="0" smtClean="0">
                <a:latin typeface="+mn-lt"/>
              </a:rPr>
              <a:t>Um totem é um ser espiritual, objeto sagrado ou símbolo que serve como um emblema de um grupo de pessoas, como uma família, clã, linhagem ou tribo</a:t>
            </a:r>
            <a:endParaRPr lang="pt-BR" sz="32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2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85984" y="2143122"/>
            <a:ext cx="650085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600" dirty="0" smtClean="0">
                <a:latin typeface="+mn-lt"/>
              </a:rPr>
              <a:t>Conceitos semelhantes, sob nomes diferentes e com variações nas crenças e práticas, podem ser encontrados em várias culturas em todo o mundo</a:t>
            </a:r>
            <a:endParaRPr lang="pt-BR" sz="36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3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3714744" y="2500312"/>
            <a:ext cx="5072098" cy="121444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5400" b="1" dirty="0" smtClean="0"/>
              <a:t>FORMAS </a:t>
            </a:r>
            <a:br>
              <a:rPr lang="pt-BR" sz="5400" b="1" dirty="0" smtClean="0"/>
            </a:br>
            <a:r>
              <a:rPr lang="pt-BR" sz="5400" b="1" dirty="0" smtClean="0"/>
              <a:t>DE</a:t>
            </a:r>
            <a:br>
              <a:rPr lang="pt-BR" sz="5400" b="1" dirty="0" smtClean="0"/>
            </a:br>
            <a:r>
              <a:rPr lang="pt-BR" sz="5400" b="1" dirty="0" smtClean="0"/>
              <a:t>TOTEMISMO</a:t>
            </a:r>
            <a:endParaRPr lang="pt-BR" sz="5400" dirty="0"/>
          </a:p>
        </p:txBody>
      </p:sp>
      <p:sp>
        <p:nvSpPr>
          <p:cNvPr id="565" name="Google Shape;565;p56"/>
          <p:cNvSpPr/>
          <p:nvPr/>
        </p:nvSpPr>
        <p:spPr>
          <a:xfrm>
            <a:off x="642910" y="714362"/>
            <a:ext cx="2857520" cy="378621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 descr="C:\Users\webma\Downloads\t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00114"/>
            <a:ext cx="242889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57224" y="214296"/>
            <a:ext cx="78581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               </a:t>
            </a:r>
            <a:endParaRPr lang="pt-BR" sz="2800" dirty="0" smtClean="0">
              <a:solidFill>
                <a:schemeClr val="bg1"/>
              </a:solidFill>
              <a:latin typeface="+mn-lt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+mj-lt"/>
              </a:rPr>
              <a:t>   Indivíduo (um totem pessoal)</a:t>
            </a:r>
          </a:p>
          <a:p>
            <a:endParaRPr lang="pt-BR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+mj-lt"/>
              </a:rPr>
              <a:t>   Sexo (um totem para cada gênero)</a:t>
            </a:r>
          </a:p>
          <a:p>
            <a:endParaRPr lang="pt-BR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+mj-lt"/>
              </a:rPr>
              <a:t>   Metade (a "tribo" consiste em dois grupos,      cada um com um totem)</a:t>
            </a:r>
          </a:p>
          <a:p>
            <a:endParaRPr lang="pt-BR" sz="2800" dirty="0" smtClean="0">
              <a:solidFill>
                <a:schemeClr val="bg1"/>
              </a:solidFill>
              <a:latin typeface="+mj-lt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+mj-lt"/>
              </a:rPr>
              <a:t>   Seção (a "tribo" consiste em quatro grupos, cada um com um totem)</a:t>
            </a:r>
          </a:p>
        </p:txBody>
      </p:sp>
      <p:sp>
        <p:nvSpPr>
          <p:cNvPr id="13" name="Seta para a direita 12"/>
          <p:cNvSpPr/>
          <p:nvPr/>
        </p:nvSpPr>
        <p:spPr>
          <a:xfrm>
            <a:off x="571472" y="714362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571472" y="1571618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571472" y="242887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571472" y="3714758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1538" y="-142894"/>
            <a:ext cx="764386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               </a:t>
            </a:r>
            <a:endParaRPr lang="pt-BR" sz="2800" dirty="0" smtClean="0">
              <a:solidFill>
                <a:schemeClr val="bg1"/>
              </a:solidFill>
              <a:latin typeface="+mn-lt"/>
            </a:endParaRPr>
          </a:p>
          <a:p>
            <a:r>
              <a:rPr lang="pt-BR" sz="28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pt-BR" sz="2600" dirty="0" smtClean="0">
                <a:solidFill>
                  <a:schemeClr val="bg1"/>
                </a:solidFill>
                <a:latin typeface="+mn-lt"/>
              </a:rPr>
              <a:t>Subseção (a "tribo" consiste em oito grupos, cada um com um totem)</a:t>
            </a:r>
          </a:p>
          <a:p>
            <a:endParaRPr lang="pt-BR" sz="2600" dirty="0" smtClean="0">
              <a:solidFill>
                <a:schemeClr val="bg1"/>
              </a:solidFill>
              <a:latin typeface="+mn-lt"/>
            </a:endParaRPr>
          </a:p>
          <a:p>
            <a:r>
              <a:rPr lang="pt-BR" sz="2600" dirty="0" smtClean="0">
                <a:solidFill>
                  <a:schemeClr val="bg1"/>
                </a:solidFill>
                <a:latin typeface="+mn-lt"/>
              </a:rPr>
              <a:t>  Clã (um grupo com descendência comum compartilha um totem ou totens)</a:t>
            </a:r>
          </a:p>
          <a:p>
            <a:endParaRPr lang="pt-BR" sz="2600" dirty="0" smtClean="0">
              <a:solidFill>
                <a:schemeClr val="bg1"/>
              </a:solidFill>
              <a:latin typeface="+mn-lt"/>
            </a:endParaRPr>
          </a:p>
          <a:p>
            <a:r>
              <a:rPr lang="pt-BR" sz="2600" dirty="0" smtClean="0">
                <a:solidFill>
                  <a:schemeClr val="bg1"/>
                </a:solidFill>
                <a:latin typeface="+mn-lt"/>
              </a:rPr>
              <a:t>  Local (pessoas que vivem ou nascem em uma determinada área compartilham um totem)</a:t>
            </a:r>
          </a:p>
          <a:p>
            <a:endParaRPr lang="pt-BR" sz="2600" dirty="0" smtClean="0">
              <a:solidFill>
                <a:schemeClr val="bg1"/>
              </a:solidFill>
              <a:latin typeface="+mn-lt"/>
            </a:endParaRPr>
          </a:p>
          <a:p>
            <a:r>
              <a:rPr lang="pt-BR" sz="2600" dirty="0" smtClean="0">
                <a:solidFill>
                  <a:schemeClr val="bg1"/>
                </a:solidFill>
                <a:latin typeface="+mn-lt"/>
              </a:rPr>
              <a:t>  “Múltiplo" (pessoas em grupos compartilham um totem)</a:t>
            </a:r>
            <a:endParaRPr lang="pt-BR" sz="2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571472" y="357172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571472" y="1571618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571472" y="2786064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>
            <a:off x="571472" y="3929072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hysics for Middle School by Slidesgo">
  <a:themeElements>
    <a:clrScheme name="Simple Light">
      <a:dk1>
        <a:srgbClr val="191919"/>
      </a:dk1>
      <a:lt1>
        <a:srgbClr val="FFFFFF"/>
      </a:lt1>
      <a:dk2>
        <a:srgbClr val="FFFFFF"/>
      </a:dk2>
      <a:lt2>
        <a:srgbClr val="FFFFFF"/>
      </a:lt2>
      <a:accent1>
        <a:srgbClr val="99EEFF"/>
      </a:accent1>
      <a:accent2>
        <a:srgbClr val="01010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</TotalTime>
  <Words>285</Words>
  <PresentationFormat>Apresentação na tela (16:9)</PresentationFormat>
  <Paragraphs>40</Paragraphs>
  <Slides>12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Albert Sans SemiBold</vt:lpstr>
      <vt:lpstr>Urbanist</vt:lpstr>
      <vt:lpstr>Batang</vt:lpstr>
      <vt:lpstr>Times New Roman</vt:lpstr>
      <vt:lpstr>Kaisei HarunoUmi</vt:lpstr>
      <vt:lpstr>Bebas Neue</vt:lpstr>
      <vt:lpstr>Physics for Middle School by Slidesgo</vt:lpstr>
      <vt:lpstr>RELIGIÕES COMPARADASORIENTAIS</vt:lpstr>
      <vt:lpstr>Slide 2</vt:lpstr>
      <vt:lpstr>TOTEMISMO</vt:lpstr>
      <vt:lpstr>Um totem é qualquer objeto, animal ou planta  que seja cultuado como um símbolo ou ancestral de uma coletividade. A religião derivada do culto do totem é denominada totemismo</vt:lpstr>
      <vt:lpstr>Um totem é um ser espiritual, objeto sagrado ou símbolo que serve como um emblema de um grupo de pessoas, como uma família, clã, linhagem ou tribo</vt:lpstr>
      <vt:lpstr>Conceitos semelhantes, sob nomes diferentes e com variações nas crenças e práticas, podem ser encontrados em várias culturas em todo o mundo</vt:lpstr>
      <vt:lpstr>FORMAS  DE TOTEMISMO</vt:lpstr>
      <vt:lpstr>Slide 8</vt:lpstr>
      <vt:lpstr>Slide 9</vt:lpstr>
      <vt:lpstr>FUNÇÕES DOS TOTENS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RELIGIÕES COMPARADASOCIDENTAIS</dc:title>
  <dc:creator>Antonio Fonseca</dc:creator>
  <cp:lastModifiedBy>Antonio Fonseca</cp:lastModifiedBy>
  <cp:revision>244</cp:revision>
  <dcterms:modified xsi:type="dcterms:W3CDTF">2023-12-11T17:25:25Z</dcterms:modified>
</cp:coreProperties>
</file>