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9"/>
  </p:notesMasterIdLst>
  <p:sldIdLst>
    <p:sldId id="256" r:id="rId2"/>
    <p:sldId id="479" r:id="rId3"/>
    <p:sldId id="277" r:id="rId4"/>
    <p:sldId id="592" r:id="rId5"/>
    <p:sldId id="608" r:id="rId6"/>
    <p:sldId id="480" r:id="rId7"/>
    <p:sldId id="604" r:id="rId8"/>
    <p:sldId id="484" r:id="rId9"/>
    <p:sldId id="489" r:id="rId10"/>
    <p:sldId id="550" r:id="rId11"/>
    <p:sldId id="578" r:id="rId12"/>
    <p:sldId id="606" r:id="rId13"/>
    <p:sldId id="605" r:id="rId14"/>
    <p:sldId id="594" r:id="rId15"/>
    <p:sldId id="490" r:id="rId16"/>
    <p:sldId id="595" r:id="rId17"/>
    <p:sldId id="491" r:id="rId18"/>
    <p:sldId id="596" r:id="rId19"/>
    <p:sldId id="492" r:id="rId20"/>
    <p:sldId id="597" r:id="rId21"/>
    <p:sldId id="598" r:id="rId22"/>
    <p:sldId id="607" r:id="rId23"/>
    <p:sldId id="599" r:id="rId24"/>
    <p:sldId id="600" r:id="rId25"/>
    <p:sldId id="601" r:id="rId26"/>
    <p:sldId id="602" r:id="rId27"/>
    <p:sldId id="603" r:id="rId28"/>
  </p:sldIdLst>
  <p:sldSz cx="9144000" cy="5143500" type="screen16x9"/>
  <p:notesSz cx="6858000" cy="9144000"/>
  <p:embeddedFontLst>
    <p:embeddedFont>
      <p:font typeface="Albert Sans SemiBold" charset="0"/>
      <p:regular r:id="rId30"/>
      <p:bold r:id="rId31"/>
      <p:italic r:id="rId32"/>
      <p:boldItalic r:id="rId33"/>
    </p:embeddedFont>
    <p:embeddedFont>
      <p:font typeface="Urbanist" charset="0"/>
      <p:regular r:id="rId34"/>
      <p:bold r:id="rId35"/>
      <p:italic r:id="rId36"/>
      <p:boldItalic r:id="rId37"/>
    </p:embeddedFont>
    <p:embeddedFont>
      <p:font typeface="Kaisei HarunoUmi" charset="-128"/>
      <p:regular r:id="rId38"/>
      <p:bold r:id="rId39"/>
    </p:embeddedFont>
    <p:embeddedFont>
      <p:font typeface="Bebas Neue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9EF25D4-509B-415A-9D3F-384B0B2A5197}">
  <a:tblStyle styleId="{39EF25D4-509B-415A-9D3F-384B0B2A51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40087C4-57CB-44AF-B699-77EBDA8A62A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4" autoAdjust="0"/>
    <p:restoredTop sz="82230" autoAdjust="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9144003" cy="5139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5350" y="1145850"/>
            <a:ext cx="5808000" cy="19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045350" y="3481646"/>
            <a:ext cx="5808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467479" y="417160"/>
            <a:ext cx="466500" cy="460200"/>
            <a:chOff x="447472" y="418975"/>
            <a:chExt cx="466500" cy="4602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oogle Shape;19;p2"/>
          <p:cNvGrpSpPr/>
          <p:nvPr/>
        </p:nvGrpSpPr>
        <p:grpSpPr>
          <a:xfrm rot="5400000">
            <a:off x="8219485" y="417160"/>
            <a:ext cx="466500" cy="460200"/>
            <a:chOff x="447472" y="418975"/>
            <a:chExt cx="466500" cy="460200"/>
          </a:xfrm>
        </p:grpSpPr>
        <p:cxnSp>
          <p:nvCxnSpPr>
            <p:cNvPr id="20" name="Google Shape;20;p2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 flipH="1">
            <a:off x="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733175" y="1702600"/>
            <a:ext cx="52743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802275" y="2185125"/>
            <a:ext cx="1805100" cy="77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2733175" y="2681700"/>
            <a:ext cx="52743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437975" y="417160"/>
            <a:ext cx="466500" cy="460200"/>
            <a:chOff x="447472" y="418975"/>
            <a:chExt cx="466500" cy="460200"/>
          </a:xfrm>
        </p:grpSpPr>
        <p:cxnSp>
          <p:nvCxnSpPr>
            <p:cNvPr id="29" name="Google Shape;29;p3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4786850" y="1341075"/>
            <a:ext cx="30030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Kaisei HarunoUm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"/>
          </p:nvPr>
        </p:nvSpPr>
        <p:spPr>
          <a:xfrm>
            <a:off x="4787100" y="2421200"/>
            <a:ext cx="30030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9pPr>
          </a:lstStyle>
          <a:p>
            <a:endParaRPr/>
          </a:p>
        </p:txBody>
      </p:sp>
      <p:grpSp>
        <p:nvGrpSpPr>
          <p:cNvPr id="164" name="Google Shape;164;p17"/>
          <p:cNvGrpSpPr/>
          <p:nvPr/>
        </p:nvGrpSpPr>
        <p:grpSpPr>
          <a:xfrm rot="-5400000">
            <a:off x="445333" y="4287060"/>
            <a:ext cx="466500" cy="460200"/>
            <a:chOff x="447472" y="418975"/>
            <a:chExt cx="466500" cy="460200"/>
          </a:xfrm>
        </p:grpSpPr>
        <p:cxnSp>
          <p:nvCxnSpPr>
            <p:cNvPr id="165" name="Google Shape;165;p17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7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7" name="Google Shape;167;p17"/>
          <p:cNvGrpSpPr/>
          <p:nvPr/>
        </p:nvGrpSpPr>
        <p:grpSpPr>
          <a:xfrm rot="10800000">
            <a:off x="8227039" y="4287045"/>
            <a:ext cx="466500" cy="460200"/>
            <a:chOff x="447472" y="418975"/>
            <a:chExt cx="466500" cy="460200"/>
          </a:xfrm>
        </p:grpSpPr>
        <p:cxnSp>
          <p:nvCxnSpPr>
            <p:cNvPr id="168" name="Google Shape;168;p17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7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0" name="Google Shape;170;p17"/>
          <p:cNvSpPr/>
          <p:nvPr/>
        </p:nvSpPr>
        <p:spPr>
          <a:xfrm rot="5400000">
            <a:off x="222200" y="166094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>
            <a:off x="8614119" y="175934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7"/>
          <p:cNvSpPr/>
          <p:nvPr/>
        </p:nvSpPr>
        <p:spPr>
          <a:xfrm rot="5400000">
            <a:off x="2025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"/>
          <p:cNvSpPr/>
          <p:nvPr/>
        </p:nvSpPr>
        <p:spPr>
          <a:xfrm rot="5400000">
            <a:off x="86239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7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8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28"/>
          <p:cNvGrpSpPr/>
          <p:nvPr/>
        </p:nvGrpSpPr>
        <p:grpSpPr>
          <a:xfrm>
            <a:off x="460500" y="407327"/>
            <a:ext cx="466500" cy="460200"/>
            <a:chOff x="447472" y="418975"/>
            <a:chExt cx="466500" cy="460200"/>
          </a:xfrm>
        </p:grpSpPr>
        <p:cxnSp>
          <p:nvCxnSpPr>
            <p:cNvPr id="331" name="Google Shape;331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3" name="Google Shape;333;p28"/>
          <p:cNvGrpSpPr/>
          <p:nvPr/>
        </p:nvGrpSpPr>
        <p:grpSpPr>
          <a:xfrm rot="5400000">
            <a:off x="8220042" y="407327"/>
            <a:ext cx="466500" cy="460200"/>
            <a:chOff x="447472" y="418975"/>
            <a:chExt cx="466500" cy="460200"/>
          </a:xfrm>
        </p:grpSpPr>
        <p:cxnSp>
          <p:nvCxnSpPr>
            <p:cNvPr id="334" name="Google Shape;334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6" name="Google Shape;336;p28"/>
          <p:cNvGrpSpPr/>
          <p:nvPr/>
        </p:nvGrpSpPr>
        <p:grpSpPr>
          <a:xfrm rot="10800000">
            <a:off x="8216942" y="4277212"/>
            <a:ext cx="466500" cy="460200"/>
            <a:chOff x="447472" y="418975"/>
            <a:chExt cx="466500" cy="460200"/>
          </a:xfrm>
        </p:grpSpPr>
        <p:cxnSp>
          <p:nvCxnSpPr>
            <p:cNvPr id="337" name="Google Shape;337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9" name="Google Shape;339;p28"/>
          <p:cNvGrpSpPr/>
          <p:nvPr/>
        </p:nvGrpSpPr>
        <p:grpSpPr>
          <a:xfrm rot="-5400000">
            <a:off x="457400" y="4277212"/>
            <a:ext cx="466500" cy="460200"/>
            <a:chOff x="447472" y="418975"/>
            <a:chExt cx="466500" cy="460200"/>
          </a:xfrm>
        </p:grpSpPr>
        <p:cxnSp>
          <p:nvCxnSpPr>
            <p:cNvPr id="340" name="Google Shape;340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lbert Sans SemiBold"/>
              <a:buNone/>
              <a:defRPr sz="3300">
                <a:solidFill>
                  <a:schemeClr val="lt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3" r:id="rId3"/>
    <p:sldLayoutId id="2147483673" r:id="rId4"/>
    <p:sldLayoutId id="214748367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N%C3%A9cta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Territ%C3%B3ri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wikipedia.org/wiki/Popula%C3%A7%C3%A3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 txBox="1">
            <a:spLocks noGrp="1"/>
          </p:cNvSpPr>
          <p:nvPr>
            <p:ph type="ctrTitle"/>
          </p:nvPr>
        </p:nvSpPr>
        <p:spPr>
          <a:xfrm>
            <a:off x="1500166" y="1571618"/>
            <a:ext cx="5808000" cy="19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RELIGIÕES COMPARADASORIENTAIS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9" name="Google Shape;359;p35"/>
          <p:cNvSpPr txBox="1">
            <a:spLocks noGrp="1"/>
          </p:cNvSpPr>
          <p:nvPr>
            <p:ph type="subTitle" idx="1"/>
          </p:nvPr>
        </p:nvSpPr>
        <p:spPr>
          <a:xfrm>
            <a:off x="1000100" y="3929072"/>
            <a:ext cx="7500990" cy="571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b="1" dirty="0" smtClean="0"/>
              <a:t>Créditos: 2 Horas-aula: 36h/a (aulas presenciais + estudos supervisionados)</a:t>
            </a:r>
            <a:endParaRPr/>
          </a:p>
        </p:txBody>
      </p:sp>
      <p:cxnSp>
        <p:nvCxnSpPr>
          <p:cNvPr id="360" name="Google Shape;360;p35"/>
          <p:cNvCxnSpPr/>
          <p:nvPr/>
        </p:nvCxnSpPr>
        <p:spPr>
          <a:xfrm>
            <a:off x="1142976" y="3714758"/>
            <a:ext cx="522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3857620" y="2571750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6000" dirty="0" smtClean="0"/>
              <a:t>NANAK</a:t>
            </a:r>
            <a:r>
              <a:rPr lang="pt-BR" sz="6000" dirty="0" smtClean="0"/>
              <a:t/>
            </a:r>
            <a:br>
              <a:rPr lang="pt-BR" sz="6000" dirty="0" smtClean="0"/>
            </a:br>
            <a:r>
              <a:rPr lang="pt-BR" sz="4000" dirty="0" smtClean="0"/>
              <a:t>15/3/1469</a:t>
            </a:r>
            <a:br>
              <a:rPr lang="pt-BR" sz="4000" dirty="0" smtClean="0"/>
            </a:br>
            <a:r>
              <a:rPr lang="pt-BR" sz="4000" dirty="0" smtClean="0"/>
              <a:t>22/9/1539</a:t>
            </a:r>
            <a:endParaRPr lang="pt-BR" sz="4000" cap="small" dirty="0"/>
          </a:p>
        </p:txBody>
      </p:sp>
      <p:sp>
        <p:nvSpPr>
          <p:cNvPr id="565" name="Google Shape;565;p56"/>
          <p:cNvSpPr/>
          <p:nvPr/>
        </p:nvSpPr>
        <p:spPr>
          <a:xfrm>
            <a:off x="714348" y="785800"/>
            <a:ext cx="2928958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:\Users\webma\Downloads\Nana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099" y="1142990"/>
            <a:ext cx="236743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1472" y="785800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solidFill>
                  <a:schemeClr val="bg1"/>
                </a:solidFill>
              </a:rPr>
              <a:t>Não há Hindu nem Muçulmano, mas apenas o homem. Que caminho devo eu seguir? Seguirei o caminho de Deus. Deus não é Hindu nem Muçulmano e o caminho que eu sigo é o de Deus.</a:t>
            </a:r>
            <a:endParaRPr lang="pt-BR" sz="3600" dirty="0">
              <a:solidFill>
                <a:schemeClr val="bg1"/>
              </a:solidFill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3857620" y="3071816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3600" dirty="0" err="1" smtClean="0">
                <a:solidFill>
                  <a:schemeClr val="bg1"/>
                </a:solidFill>
              </a:rPr>
              <a:t>Nanak</a:t>
            </a:r>
            <a:r>
              <a:rPr lang="pt-BR" sz="3600" dirty="0" smtClean="0">
                <a:solidFill>
                  <a:schemeClr val="bg1"/>
                </a:solidFill>
              </a:rPr>
              <a:t> disse ter sido levado à corte de Deus. Lá, foi-lhe oferecida um taça com </a:t>
            </a:r>
            <a:r>
              <a:rPr lang="pt-BR" sz="3600" dirty="0" err="1" smtClean="0">
                <a:solidFill>
                  <a:schemeClr val="bg1"/>
                </a:solidFill>
              </a:rPr>
              <a:t>amrita</a:t>
            </a:r>
            <a:r>
              <a:rPr lang="pt-BR" sz="3600" dirty="0" smtClean="0">
                <a:solidFill>
                  <a:schemeClr val="bg1"/>
                </a:solidFill>
              </a:rPr>
              <a:t> (</a:t>
            </a:r>
            <a:r>
              <a:rPr lang="pt-BR" sz="3600" dirty="0" smtClean="0">
                <a:solidFill>
                  <a:schemeClr val="bg1"/>
                </a:solidFill>
                <a:hlinkClick r:id="rId3" tooltip="Néctar"/>
              </a:rPr>
              <a:t>néctar</a:t>
            </a:r>
            <a:r>
              <a:rPr lang="pt-BR" sz="3600" dirty="0" smtClean="0">
                <a:solidFill>
                  <a:schemeClr val="bg1"/>
                </a:solidFill>
              </a:rPr>
              <a:t>) e dada a ordem:</a:t>
            </a:r>
          </a:p>
        </p:txBody>
      </p:sp>
      <p:sp>
        <p:nvSpPr>
          <p:cNvPr id="565" name="Google Shape;565;p56"/>
          <p:cNvSpPr/>
          <p:nvPr/>
        </p:nvSpPr>
        <p:spPr>
          <a:xfrm>
            <a:off x="714348" y="785800"/>
            <a:ext cx="2928958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webma\Downloads\guru nan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1059" y="1142990"/>
            <a:ext cx="237649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1472" y="428610"/>
            <a:ext cx="8001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Esta </a:t>
            </a:r>
            <a:r>
              <a:rPr lang="pt-BR" sz="3200" dirty="0" smtClean="0">
                <a:solidFill>
                  <a:schemeClr val="bg1"/>
                </a:solidFill>
              </a:rPr>
              <a:t>é a taça da adoração ao Nome de Deus. Beba-a. Eu estou com você. Eu o </a:t>
            </a:r>
            <a:r>
              <a:rPr lang="pt-BR" sz="3200" dirty="0" err="1" smtClean="0">
                <a:solidFill>
                  <a:schemeClr val="bg1"/>
                </a:solidFill>
              </a:rPr>
              <a:t>abençoo</a:t>
            </a:r>
            <a:r>
              <a:rPr lang="pt-BR" sz="3200" dirty="0" smtClean="0">
                <a:solidFill>
                  <a:schemeClr val="bg1"/>
                </a:solidFill>
              </a:rPr>
              <a:t> e Eu o levantarei. Quem quer que se lembre de você contará com o Meu favor. Vá, faça o regozijo de Meu Nome e ensine outros a fazê-lo. Eu agraciei o dom de Meu Nome a você. Deixe este ser o seu chamado.</a:t>
            </a:r>
            <a:endParaRPr lang="pt-BR" sz="3200" dirty="0">
              <a:solidFill>
                <a:schemeClr val="bg1"/>
              </a:solidFill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3786182" y="2643188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6000" b="1" dirty="0" smtClean="0"/>
              <a:t>Quem é o que é um </a:t>
            </a:r>
            <a:r>
              <a:rPr lang="pt-BR" sz="6000" b="1" dirty="0" err="1" smtClean="0"/>
              <a:t>sikh</a:t>
            </a:r>
            <a:r>
              <a:rPr lang="pt-BR" sz="6000" b="1" dirty="0" smtClean="0"/>
              <a:t>?</a:t>
            </a:r>
            <a:endParaRPr lang="pt-BR" sz="6000" dirty="0"/>
          </a:p>
        </p:txBody>
      </p:sp>
      <p:sp>
        <p:nvSpPr>
          <p:cNvPr id="565" name="Google Shape;565;p56"/>
          <p:cNvSpPr/>
          <p:nvPr/>
        </p:nvSpPr>
        <p:spPr>
          <a:xfrm>
            <a:off x="714348" y="785800"/>
            <a:ext cx="3071834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C:\Users\webma\Downloads\sikhist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099" y="1142990"/>
            <a:ext cx="2500331" cy="2750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572296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600" dirty="0" smtClean="0"/>
              <a:t>Os </a:t>
            </a:r>
            <a:r>
              <a:rPr lang="pt-BR" sz="3600" dirty="0" err="1" smtClean="0"/>
              <a:t>sikhs</a:t>
            </a:r>
            <a:r>
              <a:rPr lang="pt-BR" sz="3600" dirty="0" smtClean="0"/>
              <a:t> se denominam discípulos de Deus e seguidores dos escritos e ensinamentos de um grupo seleto de dez gurus </a:t>
            </a:r>
            <a:r>
              <a:rPr lang="pt-BR" sz="3600" dirty="0" err="1" smtClean="0"/>
              <a:t>sikhs</a:t>
            </a:r>
            <a:r>
              <a:rPr lang="pt-BR" sz="3600" dirty="0" smtClean="0"/>
              <a:t>. </a:t>
            </a:r>
            <a:br>
              <a:rPr lang="pt-BR" sz="3600" dirty="0" smtClean="0"/>
            </a:br>
            <a:r>
              <a:rPr lang="pt-BR" sz="3600" dirty="0" smtClean="0"/>
              <a:t>A obra sagrada que encerra a “sabedoria” destes ensinos é o guru </a:t>
            </a:r>
            <a:r>
              <a:rPr lang="pt-BR" sz="3600" dirty="0" err="1" smtClean="0"/>
              <a:t>Granth</a:t>
            </a:r>
            <a:r>
              <a:rPr lang="pt-BR" sz="3600" dirty="0" smtClean="0"/>
              <a:t> </a:t>
            </a:r>
            <a:r>
              <a:rPr lang="pt-BR" sz="3600" dirty="0" err="1" smtClean="0"/>
              <a:t>Sahib</a:t>
            </a:r>
            <a:endParaRPr lang="pt-BR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00496" y="3143254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3200" dirty="0" smtClean="0"/>
              <a:t>Esta escritura é também designada por meio da palavra guru porque os </a:t>
            </a:r>
            <a:r>
              <a:rPr lang="pt-BR" sz="3200" dirty="0" err="1" smtClean="0"/>
              <a:t>sikhs</a:t>
            </a:r>
            <a:r>
              <a:rPr lang="pt-BR" sz="3200" dirty="0" smtClean="0"/>
              <a:t> a relacionam (a palavra) não somente a homens, mas também a Deus e às escrituras</a:t>
            </a:r>
            <a:endParaRPr lang="pt-BR" sz="3200" dirty="0"/>
          </a:p>
        </p:txBody>
      </p:sp>
      <p:sp>
        <p:nvSpPr>
          <p:cNvPr id="565" name="Google Shape;565;p56"/>
          <p:cNvSpPr/>
          <p:nvPr/>
        </p:nvSpPr>
        <p:spPr>
          <a:xfrm>
            <a:off x="714348" y="785800"/>
            <a:ext cx="3071834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C:\Users\webma\Downloads\ob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257176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42942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900" dirty="0" smtClean="0"/>
              <a:t>O teor de seus ensinamentos é prático e universal, isto é, pode e deve ser seguido por todo o gênero humano, pelo menos, esta é a aspiração </a:t>
            </a:r>
            <a:r>
              <a:rPr lang="pt-BR" sz="3900" dirty="0" err="1" smtClean="0"/>
              <a:t>sikh</a:t>
            </a:r>
            <a:r>
              <a:rPr lang="pt-BR" sz="3900" dirty="0" smtClean="0"/>
              <a:t>.</a:t>
            </a:r>
            <a:endParaRPr lang="pt-BR" sz="3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2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3929058" y="2071684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6000" b="1" dirty="0" smtClean="0">
                <a:latin typeface="+mn-lt"/>
              </a:rPr>
              <a:t>O cânon </a:t>
            </a:r>
            <a:r>
              <a:rPr lang="pt-BR" sz="6000" b="1" dirty="0" err="1" smtClean="0">
                <a:latin typeface="+mn-lt"/>
              </a:rPr>
              <a:t>sikhista</a:t>
            </a:r>
            <a:endParaRPr lang="pt-BR" sz="6000" dirty="0"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714348" y="785800"/>
            <a:ext cx="3071834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C:\Users\webma\Downloads\can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65599"/>
            <a:ext cx="2643206" cy="2863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200" dirty="0" smtClean="0">
                <a:latin typeface="+mn-lt"/>
              </a:rPr>
              <a:t>Os </a:t>
            </a:r>
            <a:r>
              <a:rPr lang="pt-BR" sz="3200" dirty="0" err="1" smtClean="0">
                <a:latin typeface="+mn-lt"/>
              </a:rPr>
              <a:t>sikhistas</a:t>
            </a:r>
            <a:r>
              <a:rPr lang="pt-BR" sz="3200" dirty="0" smtClean="0">
                <a:latin typeface="+mn-lt"/>
              </a:rPr>
              <a:t> preferiram compor seus próprios escritos sacros, que são baseados em interpretações particulares derivadas de </a:t>
            </a:r>
            <a:r>
              <a:rPr lang="pt-BR" sz="3200" dirty="0" err="1" smtClean="0">
                <a:latin typeface="+mn-lt"/>
              </a:rPr>
              <a:t>ideias</a:t>
            </a:r>
            <a:r>
              <a:rPr lang="pt-BR" sz="3200" dirty="0" smtClean="0">
                <a:latin typeface="+mn-lt"/>
              </a:rPr>
              <a:t> </a:t>
            </a:r>
            <a:r>
              <a:rPr lang="pt-BR" sz="3200" dirty="0" smtClean="0">
                <a:latin typeface="+mn-lt"/>
              </a:rPr>
              <a:t>difundidas nestas </a:t>
            </a:r>
            <a:r>
              <a:rPr lang="pt-BR" sz="3200" dirty="0" smtClean="0">
                <a:latin typeface="+mn-lt"/>
              </a:rPr>
              <a:t>religiões (islamismo e hinduísmo), </a:t>
            </a:r>
            <a:r>
              <a:rPr lang="pt-BR" sz="3200" dirty="0" smtClean="0">
                <a:latin typeface="+mn-lt"/>
              </a:rPr>
              <a:t>o que acaba resultando numa miscelânea teológica.</a:t>
            </a:r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3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0034" y="642924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Diz o artigo XVIII da Declaração Universal dos Direitos do Homem: “Todo homem tem direito à liberdade de pensamento, consciência e religião; este direito inclui a liberdade de mudar de religião ou crença e a liberdade de manifestar essa religião ou crença, pelo ensino, pela prática, pelo culto e pela observância, isolada ou coletivamente, em público ou em particular”.</a:t>
            </a:r>
            <a:endParaRPr lang="pt-BR" sz="3000" dirty="0">
              <a:solidFill>
                <a:schemeClr val="bg1"/>
              </a:solidFill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200" dirty="0" smtClean="0">
                <a:latin typeface="+mn-lt"/>
              </a:rPr>
              <a:t>O livro é composto por uma coletânea de poemas de várias dimensões, perfazendo um total aproximado de 29.500 versos, todos em rima, com um teor que enfoca a atenção sobre a exaltação do nome divino, além de advertências pertinentes à conduta diária de seus seguidores.</a:t>
            </a:r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4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300" dirty="0" smtClean="0"/>
              <a:t>A teologia </a:t>
            </a:r>
            <a:r>
              <a:rPr lang="pt-BR" sz="3300" dirty="0" err="1" smtClean="0"/>
              <a:t>sikhista</a:t>
            </a:r>
            <a:r>
              <a:rPr lang="pt-BR" sz="3300" dirty="0" smtClean="0"/>
              <a:t> detém uma crença quanto à divindade que se assemelha ao islamismo. A primeira declaração de </a:t>
            </a:r>
            <a:r>
              <a:rPr lang="pt-BR" sz="3300" dirty="0" err="1" smtClean="0"/>
              <a:t>Nanaque</a:t>
            </a:r>
            <a:r>
              <a:rPr lang="pt-BR" sz="3300" dirty="0" smtClean="0"/>
              <a:t> a este respeito consta no </a:t>
            </a:r>
            <a:r>
              <a:rPr lang="pt-BR" sz="3300" dirty="0" err="1" smtClean="0"/>
              <a:t>Granth</a:t>
            </a:r>
            <a:r>
              <a:rPr lang="pt-BR" sz="3300" dirty="0" smtClean="0"/>
              <a:t> </a:t>
            </a:r>
            <a:r>
              <a:rPr lang="pt-BR" sz="3300" dirty="0" err="1" smtClean="0"/>
              <a:t>Sahib</a:t>
            </a:r>
            <a:r>
              <a:rPr lang="pt-BR" sz="3300" dirty="0" smtClean="0"/>
              <a:t> e diz o seguinte</a:t>
            </a:r>
            <a:r>
              <a:rPr lang="pt-BR" sz="3300" dirty="0" smtClean="0"/>
              <a:t>:</a:t>
            </a:r>
            <a:endParaRPr lang="pt-BR" sz="33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5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3929058" y="3214692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2800" dirty="0" smtClean="0"/>
              <a:t>Há </a:t>
            </a:r>
            <a:r>
              <a:rPr lang="pt-BR" sz="2800" dirty="0" smtClean="0"/>
              <a:t>somente um Deus, cujo nome e verdadeiro criador, isento de temor e inimizade, imortal, não-nascido, auto-existente, grande e generoso. O verdadeiro que estava no </a:t>
            </a:r>
            <a:r>
              <a:rPr lang="pt-BR" sz="2800" dirty="0" smtClean="0"/>
              <a:t>começo</a:t>
            </a:r>
            <a:endParaRPr lang="pt-BR" sz="2800" dirty="0"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714348" y="785800"/>
            <a:ext cx="3071834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C:\Users\webma\Downloads\can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65599"/>
            <a:ext cx="2643206" cy="2863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000" dirty="0" smtClean="0"/>
              <a:t>A salvação se daria por meio de uma assimilação introspectiva de Deus que alcance o espírito; do “eu” de cada indivíduo em relação à alma do mundo místico. Este conceito atinge uma forte semelhança à </a:t>
            </a:r>
            <a:r>
              <a:rPr lang="pt-BR" sz="3000" dirty="0" err="1" smtClean="0"/>
              <a:t>ideia</a:t>
            </a:r>
            <a:r>
              <a:rPr lang="pt-BR" sz="3000" dirty="0" smtClean="0"/>
              <a:t> </a:t>
            </a:r>
            <a:r>
              <a:rPr lang="pt-BR" sz="3000" dirty="0" smtClean="0"/>
              <a:t>que refere salvação que é propagada </a:t>
            </a:r>
            <a:r>
              <a:rPr lang="pt-BR" sz="3000" dirty="0" smtClean="0"/>
              <a:t>entre, </a:t>
            </a:r>
            <a:r>
              <a:rPr lang="pt-BR" sz="3000" dirty="0" smtClean="0"/>
              <a:t>seguidores do hinduísmo.</a:t>
            </a:r>
            <a:endParaRPr lang="pt-BR" sz="30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6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2900" dirty="0" smtClean="0">
                <a:latin typeface="+mn-lt"/>
              </a:rPr>
              <a:t>Assim como se dá com os hinduístas, os </a:t>
            </a:r>
            <a:r>
              <a:rPr lang="pt-BR" sz="2900" dirty="0" err="1" smtClean="0">
                <a:latin typeface="+mn-lt"/>
              </a:rPr>
              <a:t>sikhistas</a:t>
            </a:r>
            <a:r>
              <a:rPr lang="pt-BR" sz="2900" dirty="0" smtClean="0">
                <a:latin typeface="+mn-lt"/>
              </a:rPr>
              <a:t> crêem na mesma forma de salvação pela fé em seu deus, na doutrina do carma e na transmigração da alma. Discorda, porém, do politeísmo hindu, das peregrinações ditadas pela norma, da ritualística e do modo de vida asceta, embora aplique a adoração ao que é puro.</a:t>
            </a:r>
            <a:endParaRPr lang="pt-BR" sz="29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7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600" dirty="0" smtClean="0"/>
              <a:t>Rejeita também os escritos hindus e a degradação a qual as comunidades hindus infligem suas mulheres, por acreditar que elas mereçam consideração mais elevada. </a:t>
            </a:r>
            <a:endParaRPr lang="pt-BR" sz="36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8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2800" dirty="0" smtClean="0"/>
              <a:t>Assim como os muçulmanos, os </a:t>
            </a:r>
            <a:r>
              <a:rPr lang="pt-BR" sz="2800" dirty="0" err="1" smtClean="0"/>
              <a:t>sikhs</a:t>
            </a:r>
            <a:r>
              <a:rPr lang="pt-BR" sz="2800" dirty="0" smtClean="0"/>
              <a:t> são reverentes aos escritos sagrados, entendendo ser correta a linhagem de sucessores que se forma após a morte de seu fundador (</a:t>
            </a:r>
            <a:r>
              <a:rPr lang="pt-BR" sz="2800" dirty="0" err="1" smtClean="0"/>
              <a:t>Nanaque</a:t>
            </a:r>
            <a:r>
              <a:rPr lang="pt-BR" sz="2800" dirty="0" smtClean="0"/>
              <a:t> para os </a:t>
            </a:r>
            <a:r>
              <a:rPr lang="pt-BR" sz="2800" dirty="0" err="1" smtClean="0"/>
              <a:t>sikhs</a:t>
            </a:r>
            <a:r>
              <a:rPr lang="pt-BR" sz="2800" dirty="0" smtClean="0"/>
              <a:t> e Maomé para os muçulmanos), além de adotar uma estrutura de governo que esteja intimamente ligada à religião.</a:t>
            </a:r>
            <a:endParaRPr lang="pt-BR" sz="28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9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500" dirty="0" smtClean="0"/>
              <a:t>Em divergência aos muçulmanos, os </a:t>
            </a:r>
            <a:r>
              <a:rPr lang="pt-BR" sz="3500" dirty="0" err="1" smtClean="0"/>
              <a:t>sikhs</a:t>
            </a:r>
            <a:r>
              <a:rPr lang="pt-BR" sz="3500" dirty="0" smtClean="0"/>
              <a:t> destacam a natureza colérica de Maomé enquanto </a:t>
            </a:r>
            <a:r>
              <a:rPr lang="pt-BR" sz="3500" dirty="0" err="1" smtClean="0"/>
              <a:t>Nanaque</a:t>
            </a:r>
            <a:r>
              <a:rPr lang="pt-BR" sz="3500" dirty="0" smtClean="0"/>
              <a:t> era um líder gentil. Desta mesma forma, a divindade </a:t>
            </a:r>
            <a:r>
              <a:rPr lang="pt-BR" sz="3500" dirty="0" err="1" smtClean="0"/>
              <a:t>sikh</a:t>
            </a:r>
            <a:r>
              <a:rPr lang="pt-BR" sz="3500" dirty="0" smtClean="0"/>
              <a:t> não é rude e severa como aquela do Islã. </a:t>
            </a:r>
            <a:endParaRPr lang="pt-BR" sz="35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7500" dirty="0" smtClean="0"/>
              <a:t>10</a:t>
            </a:r>
            <a:endParaRPr sz="7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429124" y="3000378"/>
            <a:ext cx="407196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5400" b="1" dirty="0" err="1" smtClean="0"/>
              <a:t>Sikhismo</a:t>
            </a: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5400" dirty="0" smtClean="0"/>
              <a:t>A religião dos gurus, os guias</a:t>
            </a:r>
            <a:endParaRPr lang="pt-BR" sz="5400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 descr="C:\Users\webma\Downloads\Sikismo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Antonio 2018\Betel\Esp g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6643702" y="1785932"/>
            <a:ext cx="1928826" cy="1214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Pop. </a:t>
            </a:r>
            <a:r>
              <a:rPr lang="pt-BR" sz="2400" dirty="0" err="1" smtClean="0"/>
              <a:t>Sikhs</a:t>
            </a:r>
            <a:endParaRPr lang="pt-BR" sz="2400" dirty="0" smtClean="0"/>
          </a:p>
          <a:p>
            <a:pPr algn="ctr"/>
            <a:r>
              <a:rPr lang="pt-BR" sz="2400" dirty="0" smtClean="0"/>
              <a:t>25 milhões</a:t>
            </a:r>
            <a:endParaRPr lang="pt-B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ntonio 2018\Betel\Islamismo\Sik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000" b="1" dirty="0" smtClean="0">
                <a:latin typeface="+mn-lt"/>
              </a:rPr>
              <a:t> </a:t>
            </a:r>
            <a:r>
              <a:rPr lang="pt-BR" sz="4000" dirty="0" smtClean="0">
                <a:latin typeface="+mn-lt"/>
              </a:rPr>
              <a:t>É uma religião desconhecida no ocidente e seus adeptos encontram-se, na sua maioria, na região indiana de </a:t>
            </a:r>
            <a:r>
              <a:rPr lang="pt-BR" sz="4000" dirty="0" err="1" smtClean="0">
                <a:latin typeface="+mn-lt"/>
              </a:rPr>
              <a:t>Punjabe</a:t>
            </a:r>
            <a:endParaRPr lang="pt-BR" sz="40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bma\Downloads\punjab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8"/>
            <a:ext cx="4643470" cy="421484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357818" y="1142990"/>
            <a:ext cx="3643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hlinkClick r:id="rId3" tooltip="Território"/>
              </a:rPr>
              <a:t>Área total</a:t>
            </a:r>
            <a:endParaRPr lang="pt-BR" sz="3200" b="1" dirty="0" smtClean="0">
              <a:solidFill>
                <a:schemeClr val="bg1"/>
              </a:solidFill>
            </a:endParaRPr>
          </a:p>
          <a:p>
            <a:r>
              <a:rPr lang="pt-BR" sz="3200" dirty="0" smtClean="0">
                <a:solidFill>
                  <a:schemeClr val="bg1"/>
                </a:solidFill>
              </a:rPr>
              <a:t>50,362 </a:t>
            </a:r>
            <a:r>
              <a:rPr lang="pt-BR" sz="3200" dirty="0" err="1" smtClean="0">
                <a:solidFill>
                  <a:schemeClr val="bg1"/>
                </a:solidFill>
              </a:rPr>
              <a:t>km²</a:t>
            </a:r>
            <a:endParaRPr lang="pt-BR" sz="3200" dirty="0" smtClean="0">
              <a:solidFill>
                <a:schemeClr val="bg1"/>
              </a:solidFill>
            </a:endParaRPr>
          </a:p>
          <a:p>
            <a:endParaRPr lang="pt-BR" sz="3200" dirty="0" smtClean="0">
              <a:solidFill>
                <a:schemeClr val="bg1"/>
              </a:solidFill>
            </a:endParaRPr>
          </a:p>
          <a:p>
            <a:r>
              <a:rPr lang="pt-BR" sz="3200" b="1" dirty="0" smtClean="0">
                <a:solidFill>
                  <a:schemeClr val="bg1"/>
                </a:solidFill>
                <a:hlinkClick r:id="rId4" tooltip="População"/>
              </a:rPr>
              <a:t>População total</a:t>
            </a:r>
            <a:r>
              <a:rPr lang="pt-BR" sz="3200" b="1" dirty="0" smtClean="0">
                <a:solidFill>
                  <a:schemeClr val="bg1"/>
                </a:solidFill>
              </a:rPr>
              <a:t> </a:t>
            </a:r>
            <a:endParaRPr lang="pt-BR" sz="3200" dirty="0" smtClean="0">
              <a:solidFill>
                <a:schemeClr val="bg1"/>
              </a:solidFill>
            </a:endParaRPr>
          </a:p>
          <a:p>
            <a:r>
              <a:rPr lang="pt-BR" sz="3200" dirty="0" smtClean="0">
                <a:solidFill>
                  <a:schemeClr val="bg1"/>
                </a:solidFill>
              </a:rPr>
              <a:t>24,289,296 hab.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428860" y="2143122"/>
            <a:ext cx="650085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600" dirty="0" smtClean="0"/>
              <a:t>Exige uma intensa vida devocional para com seu Deus, declara defender uma vida reta e que preserve e respeite a igualdade do gênero humano e a justiça social</a:t>
            </a:r>
            <a:endParaRPr lang="pt-BR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2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14" y="2214560"/>
            <a:ext cx="657232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358775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3200" b="1" dirty="0" smtClean="0">
                <a:latin typeface="+mn-lt"/>
              </a:rPr>
              <a:t>É considerado uma religião de reforma, pois protesta contra alguns conceitos do hinduísmo e do islamismo e destas duas grandes religiões ele extrai seu corpo doutrinário, tarefa conferida ao seu fundador, o principal dos gurus, </a:t>
            </a:r>
            <a:r>
              <a:rPr lang="pt-BR" sz="3200" b="1" dirty="0" err="1" smtClean="0">
                <a:latin typeface="+mn-lt"/>
              </a:rPr>
              <a:t>Nanak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3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 for Middle School by Slidesgo">
  <a:themeElements>
    <a:clrScheme name="Simple Light">
      <a:dk1>
        <a:srgbClr val="191919"/>
      </a:dk1>
      <a:lt1>
        <a:srgbClr val="FFFFFF"/>
      </a:lt1>
      <a:dk2>
        <a:srgbClr val="FFFFFF"/>
      </a:dk2>
      <a:lt2>
        <a:srgbClr val="FFFFFF"/>
      </a:lt2>
      <a:accent1>
        <a:srgbClr val="99EEFF"/>
      </a:accent1>
      <a:accent2>
        <a:srgbClr val="01010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790</Words>
  <PresentationFormat>Apresentação na tela (16:9)</PresentationFormat>
  <Paragraphs>45</Paragraphs>
  <Slides>27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Albert Sans SemiBold</vt:lpstr>
      <vt:lpstr>Urbanist</vt:lpstr>
      <vt:lpstr>Times New Roman</vt:lpstr>
      <vt:lpstr>Batang</vt:lpstr>
      <vt:lpstr>Kaisei HarunoUmi</vt:lpstr>
      <vt:lpstr>Bebas Neue</vt:lpstr>
      <vt:lpstr>Physics for Middle School by Slidesgo</vt:lpstr>
      <vt:lpstr>RELIGIÕES COMPARADASORIENTAIS</vt:lpstr>
      <vt:lpstr>Slide 2</vt:lpstr>
      <vt:lpstr>Sikhismo A religião dos gurus, os guias</vt:lpstr>
      <vt:lpstr>Slide 4</vt:lpstr>
      <vt:lpstr>Slide 5</vt:lpstr>
      <vt:lpstr> É uma religião desconhecida no ocidente e seus adeptos encontram-se, na sua maioria, na região indiana de Punjabe</vt:lpstr>
      <vt:lpstr>Slide 7</vt:lpstr>
      <vt:lpstr>Exige uma intensa vida devocional para com seu Deus, declara defender uma vida reta e que preserve e respeite a igualdade do gênero humano e a justiça social</vt:lpstr>
      <vt:lpstr>É considerado uma religião de reforma, pois protesta contra alguns conceitos do hinduísmo e do islamismo e destas duas grandes religiões ele extrai seu corpo doutrinário, tarefa conferida ao seu fundador, o principal dos gurus, Nanak</vt:lpstr>
      <vt:lpstr>NANAK 15/3/1469 22/9/1539</vt:lpstr>
      <vt:lpstr>Slide 11</vt:lpstr>
      <vt:lpstr>Nanak disse ter sido levado à corte de Deus. Lá, foi-lhe oferecida um taça com amrita (néctar) e dada a ordem:</vt:lpstr>
      <vt:lpstr>Slide 13</vt:lpstr>
      <vt:lpstr>Quem é o que é um sikh?</vt:lpstr>
      <vt:lpstr>Os sikhs se denominam discípulos de Deus e seguidores dos escritos e ensinamentos de um grupo seleto de dez gurus sikhs.  A obra sagrada que encerra a “sabedoria” destes ensinos é o guru Granth Sahib</vt:lpstr>
      <vt:lpstr>Esta escritura é também designada por meio da palavra guru porque os sikhs a relacionam (a palavra) não somente a homens, mas também a Deus e às escrituras</vt:lpstr>
      <vt:lpstr>O teor de seus ensinamentos é prático e universal, isto é, pode e deve ser seguido por todo o gênero humano, pelo menos, esta é a aspiração sikh.</vt:lpstr>
      <vt:lpstr>O cânon sikhista</vt:lpstr>
      <vt:lpstr>Os sikhistas preferiram compor seus próprios escritos sacros, que são baseados em interpretações particulares derivadas de ideias difundidas nestas religiões (islamismo e hinduísmo), o que acaba resultando numa miscelânea teológica.</vt:lpstr>
      <vt:lpstr>O livro é composto por uma coletânea de poemas de várias dimensões, perfazendo um total aproximado de 29.500 versos, todos em rima, com um teor que enfoca a atenção sobre a exaltação do nome divino, além de advertências pertinentes à conduta diária de seus seguidores.</vt:lpstr>
      <vt:lpstr>A teologia sikhista detém uma crença quanto à divindade que se assemelha ao islamismo. A primeira declaração de Nanaque a este respeito consta no Granth Sahib e diz o seguinte:</vt:lpstr>
      <vt:lpstr>Há somente um Deus, cujo nome e verdadeiro criador, isento de temor e inimizade, imortal, não-nascido, auto-existente, grande e generoso. O verdadeiro que estava no começo</vt:lpstr>
      <vt:lpstr>A salvação se daria por meio de uma assimilação introspectiva de Deus que alcance o espírito; do “eu” de cada indivíduo em relação à alma do mundo místico. Este conceito atinge uma forte semelhança à ideia que refere salvação que é propagada entre, seguidores do hinduísmo.</vt:lpstr>
      <vt:lpstr>Assim como se dá com os hinduístas, os sikhistas crêem na mesma forma de salvação pela fé em seu deus, na doutrina do carma e na transmigração da alma. Discorda, porém, do politeísmo hindu, das peregrinações ditadas pela norma, da ritualística e do modo de vida asceta, embora aplique a adoração ao que é puro.</vt:lpstr>
      <vt:lpstr>Rejeita também os escritos hindus e a degradação a qual as comunidades hindus infligem suas mulheres, por acreditar que elas mereçam consideração mais elevada. </vt:lpstr>
      <vt:lpstr>Assim como os muçulmanos, os sikhs são reverentes aos escritos sagrados, entendendo ser correta a linhagem de sucessores que se forma após a morte de seu fundador (Nanaque para os sikhs e Maomé para os muçulmanos), além de adotar uma estrutura de governo que esteja intimamente ligada à religião.</vt:lpstr>
      <vt:lpstr>Em divergência aos muçulmanos, os sikhs destacam a natureza colérica de Maomé enquanto Nanaque era um líder gentil. Desta mesma forma, a divindade sikh não é rude e severa como aquela do Islã.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RELIGIÕES COMPARADASOCIDENTAIS</dc:title>
  <dc:creator>Antonio Fonseca</dc:creator>
  <cp:lastModifiedBy>Antonio Fonseca</cp:lastModifiedBy>
  <cp:revision>156</cp:revision>
  <dcterms:modified xsi:type="dcterms:W3CDTF">2023-11-15T20:50:16Z</dcterms:modified>
</cp:coreProperties>
</file>