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0"/>
  </p:notesMasterIdLst>
  <p:sldIdLst>
    <p:sldId id="677" r:id="rId2"/>
    <p:sldId id="678" r:id="rId3"/>
    <p:sldId id="679" r:id="rId4"/>
    <p:sldId id="484" r:id="rId5"/>
    <p:sldId id="650" r:id="rId6"/>
    <p:sldId id="652" r:id="rId7"/>
    <p:sldId id="690" r:id="rId8"/>
    <p:sldId id="689" r:id="rId9"/>
    <p:sldId id="656" r:id="rId10"/>
    <p:sldId id="489" r:id="rId11"/>
    <p:sldId id="663" r:id="rId12"/>
    <p:sldId id="683" r:id="rId13"/>
    <p:sldId id="684" r:id="rId14"/>
    <p:sldId id="685" r:id="rId15"/>
    <p:sldId id="686" r:id="rId16"/>
    <p:sldId id="687" r:id="rId17"/>
    <p:sldId id="691" r:id="rId18"/>
    <p:sldId id="692" r:id="rId19"/>
  </p:sldIdLst>
  <p:sldSz cx="9144000" cy="5143500" type="screen16x9"/>
  <p:notesSz cx="6858000" cy="9144000"/>
  <p:embeddedFontLst>
    <p:embeddedFont>
      <p:font typeface="Albert Sans SemiBold" charset="0"/>
      <p:regular r:id="rId21"/>
      <p:bold r:id="rId22"/>
      <p:italic r:id="rId23"/>
      <p:boldItalic r:id="rId24"/>
    </p:embeddedFont>
    <p:embeddedFont>
      <p:font typeface="Urbanist" charset="0"/>
      <p:regular r:id="rId25"/>
      <p:bold r:id="rId26"/>
      <p:italic r:id="rId27"/>
      <p:boldItalic r:id="rId28"/>
    </p:embeddedFont>
    <p:embeddedFont>
      <p:font typeface="Kaisei HarunoUmi" charset="-128"/>
      <p:regular r:id="rId29"/>
      <p:bold r:id="rId30"/>
    </p:embeddedFont>
    <p:embeddedFont>
      <p:font typeface="Bebas Neue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9EF25D4-509B-415A-9D3F-384B0B2A5197}">
  <a:tblStyle styleId="{39EF25D4-509B-415A-9D3F-384B0B2A51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40087C4-57CB-44AF-B699-77EBDA8A62A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4" autoAdjust="0"/>
    <p:restoredTop sz="82230" autoAdjust="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 flipH="1">
            <a:off x="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2733175" y="1702600"/>
            <a:ext cx="527430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802275" y="2185125"/>
            <a:ext cx="1805100" cy="77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2733175" y="2681700"/>
            <a:ext cx="52743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437975" y="417160"/>
            <a:ext cx="466500" cy="460200"/>
            <a:chOff x="447472" y="418975"/>
            <a:chExt cx="466500" cy="460200"/>
          </a:xfrm>
        </p:grpSpPr>
        <p:cxnSp>
          <p:nvCxnSpPr>
            <p:cNvPr id="29" name="Google Shape;29;p3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bg>
      <p:bgPr>
        <a:solidFill>
          <a:schemeClr val="dk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4786850" y="1341075"/>
            <a:ext cx="30030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Kaisei HarunoUmi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1"/>
          </p:nvPr>
        </p:nvSpPr>
        <p:spPr>
          <a:xfrm>
            <a:off x="4787100" y="2421200"/>
            <a:ext cx="30030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9pPr>
          </a:lstStyle>
          <a:p>
            <a:endParaRPr/>
          </a:p>
        </p:txBody>
      </p:sp>
      <p:grpSp>
        <p:nvGrpSpPr>
          <p:cNvPr id="164" name="Google Shape;164;p17"/>
          <p:cNvGrpSpPr/>
          <p:nvPr/>
        </p:nvGrpSpPr>
        <p:grpSpPr>
          <a:xfrm rot="-5400000">
            <a:off x="445333" y="4287060"/>
            <a:ext cx="466500" cy="460200"/>
            <a:chOff x="447472" y="418975"/>
            <a:chExt cx="466500" cy="460200"/>
          </a:xfrm>
        </p:grpSpPr>
        <p:cxnSp>
          <p:nvCxnSpPr>
            <p:cNvPr id="165" name="Google Shape;165;p17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7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7" name="Google Shape;167;p17"/>
          <p:cNvGrpSpPr/>
          <p:nvPr/>
        </p:nvGrpSpPr>
        <p:grpSpPr>
          <a:xfrm rot="10800000">
            <a:off x="8227039" y="4287045"/>
            <a:ext cx="466500" cy="460200"/>
            <a:chOff x="447472" y="418975"/>
            <a:chExt cx="466500" cy="460200"/>
          </a:xfrm>
        </p:grpSpPr>
        <p:cxnSp>
          <p:nvCxnSpPr>
            <p:cNvPr id="168" name="Google Shape;168;p17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7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0" name="Google Shape;170;p17"/>
          <p:cNvSpPr/>
          <p:nvPr/>
        </p:nvSpPr>
        <p:spPr>
          <a:xfrm rot="5400000">
            <a:off x="222200" y="166094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>
            <a:off x="8614119" y="175934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dk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7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7"/>
          <p:cNvSpPr/>
          <p:nvPr/>
        </p:nvSpPr>
        <p:spPr>
          <a:xfrm rot="5400000">
            <a:off x="86239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7"/>
          <p:cNvSpPr/>
          <p:nvPr/>
        </p:nvSpPr>
        <p:spPr>
          <a:xfrm rot="5400000">
            <a:off x="202538" y="168550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7"/>
          <p:cNvSpPr/>
          <p:nvPr/>
        </p:nvSpPr>
        <p:spPr>
          <a:xfrm rot="5400000">
            <a:off x="8623938" y="168550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7"/>
          <p:cNvSpPr/>
          <p:nvPr/>
        </p:nvSpPr>
        <p:spPr>
          <a:xfrm rot="5400000">
            <a:off x="2025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8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 rot="10800000"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8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28"/>
          <p:cNvGrpSpPr/>
          <p:nvPr/>
        </p:nvGrpSpPr>
        <p:grpSpPr>
          <a:xfrm>
            <a:off x="460500" y="407327"/>
            <a:ext cx="466500" cy="460200"/>
            <a:chOff x="447472" y="418975"/>
            <a:chExt cx="466500" cy="460200"/>
          </a:xfrm>
        </p:grpSpPr>
        <p:cxnSp>
          <p:nvCxnSpPr>
            <p:cNvPr id="331" name="Google Shape;331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3" name="Google Shape;333;p28"/>
          <p:cNvGrpSpPr/>
          <p:nvPr/>
        </p:nvGrpSpPr>
        <p:grpSpPr>
          <a:xfrm rot="5400000">
            <a:off x="8220042" y="407327"/>
            <a:ext cx="466500" cy="460200"/>
            <a:chOff x="447472" y="418975"/>
            <a:chExt cx="466500" cy="460200"/>
          </a:xfrm>
        </p:grpSpPr>
        <p:cxnSp>
          <p:nvCxnSpPr>
            <p:cNvPr id="334" name="Google Shape;334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6" name="Google Shape;336;p28"/>
          <p:cNvGrpSpPr/>
          <p:nvPr/>
        </p:nvGrpSpPr>
        <p:grpSpPr>
          <a:xfrm rot="10800000">
            <a:off x="8216942" y="4277212"/>
            <a:ext cx="466500" cy="460200"/>
            <a:chOff x="447472" y="418975"/>
            <a:chExt cx="466500" cy="460200"/>
          </a:xfrm>
        </p:grpSpPr>
        <p:cxnSp>
          <p:nvCxnSpPr>
            <p:cNvPr id="337" name="Google Shape;337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9" name="Google Shape;339;p28"/>
          <p:cNvGrpSpPr/>
          <p:nvPr/>
        </p:nvGrpSpPr>
        <p:grpSpPr>
          <a:xfrm rot="-5400000">
            <a:off x="457400" y="4277212"/>
            <a:ext cx="466500" cy="460200"/>
            <a:chOff x="447472" y="418975"/>
            <a:chExt cx="466500" cy="460200"/>
          </a:xfrm>
        </p:grpSpPr>
        <p:cxnSp>
          <p:nvCxnSpPr>
            <p:cNvPr id="340" name="Google Shape;340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9144003" cy="51390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45350" y="1145850"/>
            <a:ext cx="5808000" cy="19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045350" y="3481646"/>
            <a:ext cx="5808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86239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5400000">
            <a:off x="2025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6;p2"/>
          <p:cNvGrpSpPr/>
          <p:nvPr/>
        </p:nvGrpSpPr>
        <p:grpSpPr>
          <a:xfrm>
            <a:off x="467479" y="417160"/>
            <a:ext cx="466500" cy="460200"/>
            <a:chOff x="447472" y="418975"/>
            <a:chExt cx="466500" cy="460200"/>
          </a:xfrm>
        </p:grpSpPr>
        <p:cxnSp>
          <p:nvCxnSpPr>
            <p:cNvPr id="17" name="Google Shape;17;p2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" name="Google Shape;19;p2"/>
          <p:cNvGrpSpPr/>
          <p:nvPr/>
        </p:nvGrpSpPr>
        <p:grpSpPr>
          <a:xfrm rot="5400000">
            <a:off x="8219485" y="417160"/>
            <a:ext cx="466500" cy="460200"/>
            <a:chOff x="447472" y="418975"/>
            <a:chExt cx="466500" cy="460200"/>
          </a:xfrm>
        </p:grpSpPr>
        <p:cxnSp>
          <p:nvCxnSpPr>
            <p:cNvPr id="20" name="Google Shape;20;p2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lbert Sans SemiBold"/>
              <a:buNone/>
              <a:defRPr sz="3300">
                <a:solidFill>
                  <a:schemeClr val="lt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3" r:id="rId3"/>
    <p:sldLayoutId id="2147483674" r:id="rId4"/>
    <p:sldLayoutId id="2147483680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"/>
          <p:cNvSpPr txBox="1">
            <a:spLocks noGrp="1"/>
          </p:cNvSpPr>
          <p:nvPr>
            <p:ph type="ctrTitle"/>
          </p:nvPr>
        </p:nvSpPr>
        <p:spPr>
          <a:xfrm>
            <a:off x="1500166" y="1571618"/>
            <a:ext cx="5808000" cy="19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RELIGIÕES COMPARADASORIENTAIS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9" name="Google Shape;359;p35"/>
          <p:cNvSpPr txBox="1">
            <a:spLocks noGrp="1"/>
          </p:cNvSpPr>
          <p:nvPr>
            <p:ph type="subTitle" idx="1"/>
          </p:nvPr>
        </p:nvSpPr>
        <p:spPr>
          <a:xfrm>
            <a:off x="1000100" y="3929072"/>
            <a:ext cx="7500990" cy="5715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b="1" dirty="0" smtClean="0"/>
              <a:t>Créditos: 2 Horas-aula: 36h/a (aulas presenciais + estudos supervisionados)</a:t>
            </a:r>
            <a:endParaRPr/>
          </a:p>
        </p:txBody>
      </p:sp>
      <p:cxnSp>
        <p:nvCxnSpPr>
          <p:cNvPr id="360" name="Google Shape;360;p35"/>
          <p:cNvCxnSpPr/>
          <p:nvPr/>
        </p:nvCxnSpPr>
        <p:spPr>
          <a:xfrm>
            <a:off x="1142976" y="3714758"/>
            <a:ext cx="522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14" y="2214560"/>
            <a:ext cx="657232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600" dirty="0" smtClean="0">
                <a:latin typeface="+mn-lt"/>
              </a:rPr>
              <a:t>Todas as variedades de naturalismo religioso </a:t>
            </a:r>
            <a:r>
              <a:rPr lang="pt-BR" sz="3600" dirty="0" err="1" smtClean="0">
                <a:latin typeface="+mn-lt"/>
              </a:rPr>
              <a:t>veem</a:t>
            </a:r>
            <a:r>
              <a:rPr lang="pt-BR" sz="3600" dirty="0" smtClean="0">
                <a:latin typeface="+mn-lt"/>
              </a:rPr>
              <a:t> os seres humanos como uma parte interligada e emergente da natureza</a:t>
            </a:r>
            <a:endParaRPr lang="pt-BR" sz="3600" dirty="0"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1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071684"/>
            <a:ext cx="657232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000" dirty="0" smtClean="0">
                <a:latin typeface="+mn-lt"/>
              </a:rPr>
              <a:t>Aceitam a primazia da ciência em relação ao que é mensurável através do método científico</a:t>
            </a:r>
            <a:endParaRPr lang="pt-BR" sz="4000" dirty="0"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2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071684"/>
            <a:ext cx="657232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2600" dirty="0" smtClean="0">
                <a:latin typeface="+mn-lt"/>
              </a:rPr>
              <a:t>Reconhecem as limitações da ciência na contabilização dos juízos de valor e na prestação de um relato completo da experiência humana. Assim, o naturalismo religioso abraça a criatividade da natureza, a beleza e o mistério e homenageiam muitos aspectos das tradições artísticas, culturais e religiosas que respondem a e tentativa de interpretar a natureza em formas subjetivas</a:t>
            </a:r>
            <a:endParaRPr lang="pt-BR" sz="2600" dirty="0"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3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071684"/>
            <a:ext cx="657232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200" dirty="0" smtClean="0">
                <a:latin typeface="+mn-lt"/>
              </a:rPr>
              <a:t>Abordagem das questões de moralidade, ética e valor com foco em como o mundo funciona, com uma profunda preocupação com a equidade e o bem-estar de todos os seres humanos, independentemente de sua posição na vida</a:t>
            </a:r>
            <a:endParaRPr lang="pt-BR" sz="3200" dirty="0"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4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071684"/>
            <a:ext cx="657232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200" dirty="0" smtClean="0">
                <a:latin typeface="+mn-lt"/>
              </a:rPr>
              <a:t>Procurar integrar estas respostas interpretativas, espirituais e éticas de uma forma que respeite diversas perspectivas religiosas e filosóficas, enquanto ainda </a:t>
            </a:r>
            <a:r>
              <a:rPr lang="pt-BR" sz="3200" dirty="0" err="1" smtClean="0">
                <a:latin typeface="+mn-lt"/>
              </a:rPr>
              <a:t>sujeitam-as</a:t>
            </a:r>
            <a:r>
              <a:rPr lang="pt-BR" sz="3200" dirty="0" smtClean="0">
                <a:latin typeface="+mn-lt"/>
              </a:rPr>
              <a:t> a uma análise rigorosa</a:t>
            </a:r>
            <a:endParaRPr lang="pt-BR" sz="3200" dirty="0"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5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071684"/>
            <a:ext cx="657232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200" dirty="0" smtClean="0">
                <a:latin typeface="+mn-lt"/>
              </a:rPr>
              <a:t>Foco nos padrões científicos de evidência imbui ao Naturalismo Religioso uma humildade inerente a investigação científica e a suas limitações, ainda que cada vez mais profundas, a capacidade de descrever a realidade</a:t>
            </a:r>
            <a:endParaRPr lang="pt-BR" sz="3100" dirty="0"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6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071684"/>
            <a:ext cx="657232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200" dirty="0" smtClean="0">
                <a:latin typeface="+mn-lt"/>
              </a:rPr>
              <a:t>Uma forte ética ambiental para o bem-estar do planeta Terra e da humanidade</a:t>
            </a:r>
            <a:endParaRPr lang="pt-BR" sz="4200" dirty="0"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7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071684"/>
            <a:ext cx="657232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400" dirty="0" smtClean="0">
                <a:latin typeface="+mn-lt"/>
              </a:rPr>
              <a:t>Uma crença na sacralidade da vida e do processo evolutivo</a:t>
            </a:r>
            <a:endParaRPr lang="pt-BR" sz="4400" dirty="0"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8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42910" y="285734"/>
            <a:ext cx="778674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               </a:t>
            </a:r>
            <a:endParaRPr lang="pt-BR" sz="2800" dirty="0" smtClean="0">
              <a:solidFill>
                <a:schemeClr val="bg1"/>
              </a:solidFill>
              <a:latin typeface="+mn-lt"/>
            </a:endParaRPr>
          </a:p>
          <a:p>
            <a:r>
              <a:rPr lang="pt-BR" sz="5400" dirty="0" smtClean="0">
                <a:solidFill>
                  <a:schemeClr val="bg1"/>
                </a:solidFill>
                <a:latin typeface="+mn-lt"/>
              </a:rPr>
              <a:t>“Aquilo que deveria ser é a mesma coisa que aquilo que é.”</a:t>
            </a:r>
            <a:endParaRPr lang="pt-BR" sz="5400" dirty="0">
              <a:solidFill>
                <a:schemeClr val="bg1"/>
              </a:solidFill>
              <a:latin typeface="+mn-lt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0034" y="500048"/>
            <a:ext cx="8001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Diz o artigo XVIII da Declaração Universal dos Direitos do Homem: “Todo homem tem direito à liberdade de pensamento, consciência e religião; este direito inclui a liberdade de mudar de religião ou crença e a liberdade de manifestar essa religião ou crença, pelo ensino, pela prática, pelo culto e pela observância, isolada ou coletivamente, em público ou em particular”.</a:t>
            </a:r>
            <a:endParaRPr lang="pt-BR" sz="3000" dirty="0">
              <a:solidFill>
                <a:schemeClr val="bg1"/>
              </a:solidFill>
              <a:latin typeface="+mn-lt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857224" y="428610"/>
            <a:ext cx="7429552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4000" dirty="0" smtClean="0"/>
              <a:t>O </a:t>
            </a:r>
            <a:r>
              <a:rPr lang="pt-BR" sz="4000" b="1" dirty="0" smtClean="0"/>
              <a:t>Naturalismo Religioso</a:t>
            </a:r>
            <a:r>
              <a:rPr lang="pt-BR" sz="4000" dirty="0" smtClean="0"/>
              <a:t> </a:t>
            </a:r>
            <a:endParaRPr lang="pt-BR" sz="4000" dirty="0"/>
          </a:p>
        </p:txBody>
      </p:sp>
      <p:sp>
        <p:nvSpPr>
          <p:cNvPr id="565" name="Google Shape;565;p56"/>
          <p:cNvSpPr/>
          <p:nvPr/>
        </p:nvSpPr>
        <p:spPr>
          <a:xfrm>
            <a:off x="1571604" y="1857370"/>
            <a:ext cx="5786478" cy="2643206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7" name="Picture 3" descr="C:\Users\webma\Downloads\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071684"/>
            <a:ext cx="492922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85984" y="2143122"/>
            <a:ext cx="650085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600" dirty="0" smtClean="0">
                <a:latin typeface="+mn-lt"/>
              </a:rPr>
              <a:t>O Naturalismo Religioso é o combinado de uma visão do mundo naturalista com percepções e valores comumente associados às religiões</a:t>
            </a:r>
            <a:endParaRPr lang="pt-BR" sz="3300" dirty="0"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1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85984" y="2000246"/>
            <a:ext cx="650085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200" dirty="0" smtClean="0">
                <a:latin typeface="+mn-lt"/>
              </a:rPr>
              <a:t>Naturalismo religioso é Religioso em sua abordagem à moralidade, que é vista como vindo de evolução biológica e social dos seres humanos ao invés de revelações divinas</a:t>
            </a:r>
            <a:endParaRPr lang="pt-BR" sz="3200" dirty="0"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2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85984" y="2143122"/>
            <a:ext cx="650085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200" dirty="0" smtClean="0">
                <a:latin typeface="+mn-lt"/>
              </a:rPr>
              <a:t>A Evolução Humana tem produzido um complexo cérebro suficiente tanto para a contemplação simbólica quanto para participação nas formas humanas únicas da vida social</a:t>
            </a:r>
            <a:endParaRPr lang="pt-BR" sz="3200" dirty="0"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3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85984" y="2143122"/>
            <a:ext cx="650085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200" dirty="0" smtClean="0">
                <a:latin typeface="+mn-lt"/>
              </a:rPr>
              <a:t>Desde que os humanos são complexamente flexíveis, a moralidade varia de cultura para cultura. No entanto, a maioria das culturas do mundo aderem às mesmas 24 virtudes básicas</a:t>
            </a:r>
            <a:endParaRPr lang="pt-BR" sz="3200" dirty="0"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4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42910" y="285734"/>
            <a:ext cx="778674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               </a:t>
            </a:r>
            <a:endParaRPr lang="pt-BR" sz="2800" dirty="0" smtClean="0">
              <a:solidFill>
                <a:schemeClr val="bg1"/>
              </a:solidFill>
              <a:latin typeface="+mn-lt"/>
            </a:endParaRPr>
          </a:p>
          <a:p>
            <a:r>
              <a:rPr lang="pt-BR" sz="3000" dirty="0" smtClean="0">
                <a:solidFill>
                  <a:schemeClr val="bg1"/>
                </a:solidFill>
                <a:latin typeface="+mn-lt"/>
              </a:rPr>
              <a:t>Criatividade, curiosidade, julgamento, amor pela aprendizagem, perspectiva, bravura, perseverança, honestidade, entusiasmo, amor, bondade, inteligência social, trabalho em equipe, justiça, liderança, perdão, humildade, prudência, </a:t>
            </a:r>
            <a:r>
              <a:rPr lang="pt-BR" sz="3000" dirty="0" err="1" smtClean="0">
                <a:solidFill>
                  <a:schemeClr val="bg1"/>
                </a:solidFill>
                <a:latin typeface="+mn-lt"/>
              </a:rPr>
              <a:t>autorregulação</a:t>
            </a:r>
            <a:r>
              <a:rPr lang="pt-BR" sz="3000" dirty="0" smtClean="0">
                <a:solidFill>
                  <a:schemeClr val="bg1"/>
                </a:solidFill>
                <a:latin typeface="+mn-lt"/>
              </a:rPr>
              <a:t>, apreciação da beleza e excelência, gratidão, esperança, humor e espiritualidade.</a:t>
            </a:r>
            <a:endParaRPr lang="pt-BR" sz="3000" dirty="0">
              <a:solidFill>
                <a:schemeClr val="bg1"/>
              </a:solidFill>
              <a:latin typeface="+mn-lt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3643306" y="1928808"/>
            <a:ext cx="521497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4800" dirty="0" smtClean="0"/>
              <a:t>Princípios Compartilhados</a:t>
            </a:r>
            <a:endParaRPr lang="pt-BR" sz="4800" dirty="0"/>
          </a:p>
        </p:txBody>
      </p:sp>
      <p:sp>
        <p:nvSpPr>
          <p:cNvPr id="565" name="Google Shape;565;p56"/>
          <p:cNvSpPr/>
          <p:nvPr/>
        </p:nvSpPr>
        <p:spPr>
          <a:xfrm>
            <a:off x="642910" y="714362"/>
            <a:ext cx="3143272" cy="3714776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3" name="Picture 3" descr="C:\Users\webma\Downloads\n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00114"/>
            <a:ext cx="2714643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ics for Middle School by Slidesgo">
  <a:themeElements>
    <a:clrScheme name="Simple Light">
      <a:dk1>
        <a:srgbClr val="191919"/>
      </a:dk1>
      <a:lt1>
        <a:srgbClr val="FFFFFF"/>
      </a:lt1>
      <a:dk2>
        <a:srgbClr val="FFFFFF"/>
      </a:dk2>
      <a:lt2>
        <a:srgbClr val="FFFFFF"/>
      </a:lt2>
      <a:accent1>
        <a:srgbClr val="99EEFF"/>
      </a:accent1>
      <a:accent2>
        <a:srgbClr val="01010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2240</TotalTime>
  <Words>461</Words>
  <PresentationFormat>Apresentação na tela (16:9)</PresentationFormat>
  <Paragraphs>33</Paragraphs>
  <Slides>18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Albert Sans SemiBold</vt:lpstr>
      <vt:lpstr>Urbanist</vt:lpstr>
      <vt:lpstr>Batang</vt:lpstr>
      <vt:lpstr>Times New Roman</vt:lpstr>
      <vt:lpstr>Kaisei HarunoUmi</vt:lpstr>
      <vt:lpstr>Bebas Neue</vt:lpstr>
      <vt:lpstr>Physics for Middle School by Slidesgo</vt:lpstr>
      <vt:lpstr>RELIGIÕES COMPARADASORIENTAIS</vt:lpstr>
      <vt:lpstr>Slide 2</vt:lpstr>
      <vt:lpstr>O Naturalismo Religioso </vt:lpstr>
      <vt:lpstr>O Naturalismo Religioso é o combinado de uma visão do mundo naturalista com percepções e valores comumente associados às religiões</vt:lpstr>
      <vt:lpstr>Naturalismo religioso é Religioso em sua abordagem à moralidade, que é vista como vindo de evolução biológica e social dos seres humanos ao invés de revelações divinas</vt:lpstr>
      <vt:lpstr>A Evolução Humana tem produzido um complexo cérebro suficiente tanto para a contemplação simbólica quanto para participação nas formas humanas únicas da vida social</vt:lpstr>
      <vt:lpstr>Desde que os humanos são complexamente flexíveis, a moralidade varia de cultura para cultura. No entanto, a maioria das culturas do mundo aderem às mesmas 24 virtudes básicas</vt:lpstr>
      <vt:lpstr>Slide 8</vt:lpstr>
      <vt:lpstr>Princípios Compartilhados</vt:lpstr>
      <vt:lpstr>Todas as variedades de naturalismo religioso veem os seres humanos como uma parte interligada e emergente da natureza</vt:lpstr>
      <vt:lpstr>Aceitam a primazia da ciência em relação ao que é mensurável através do método científico</vt:lpstr>
      <vt:lpstr>Reconhecem as limitações da ciência na contabilização dos juízos de valor e na prestação de um relato completo da experiência humana. Assim, o naturalismo religioso abraça a criatividade da natureza, a beleza e o mistério e homenageiam muitos aspectos das tradições artísticas, culturais e religiosas que respondem a e tentativa de interpretar a natureza em formas subjetivas</vt:lpstr>
      <vt:lpstr>Abordagem das questões de moralidade, ética e valor com foco em como o mundo funciona, com uma profunda preocupação com a equidade e o bem-estar de todos os seres humanos, independentemente de sua posição na vida</vt:lpstr>
      <vt:lpstr>Procurar integrar estas respostas interpretativas, espirituais e éticas de uma forma que respeite diversas perspectivas religiosas e filosóficas, enquanto ainda sujeitam-as a uma análise rigorosa</vt:lpstr>
      <vt:lpstr>Foco nos padrões científicos de evidência imbui ao Naturalismo Religioso uma humildade inerente a investigação científica e a suas limitações, ainda que cada vez mais profundas, a capacidade de descrever a realidade</vt:lpstr>
      <vt:lpstr>Uma forte ética ambiental para o bem-estar do planeta Terra e da humanidade</vt:lpstr>
      <vt:lpstr>Uma crença na sacralidade da vida e do processo evolutivo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RELIGIÕES COMPARADASOCIDENTAIS</dc:title>
  <dc:creator>Antonio Fonseca</dc:creator>
  <cp:lastModifiedBy>Antonio Fonseca</cp:lastModifiedBy>
  <cp:revision>239</cp:revision>
  <dcterms:modified xsi:type="dcterms:W3CDTF">2023-12-07T13:22:44Z</dcterms:modified>
</cp:coreProperties>
</file>