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18288000" cy="10287000"/>
  <p:notesSz cx="6858000" cy="9144000"/>
  <p:embeddedFontLst>
    <p:embeddedFont>
      <p:font typeface="Anton" charset="1" panose="00000500000000000000"/>
      <p:regular r:id="rId50"/>
    </p:embeddedFont>
    <p:embeddedFont>
      <p:font typeface="Aileron Ultra-Bold" charset="1" panose="00000A00000000000000"/>
      <p:regular r:id="rId51"/>
    </p:embeddedFont>
    <p:embeddedFont>
      <p:font typeface="Aileron Bold" charset="1" panose="00000800000000000000"/>
      <p:regular r:id="rId52"/>
    </p:embeddedFont>
    <p:embeddedFont>
      <p:font typeface="Aileron" charset="1" panose="0000050000000000000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9.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2.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24.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24.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24.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AF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8551357" y="625596"/>
            <a:ext cx="9188744" cy="9204507"/>
          </a:xfrm>
          <a:custGeom>
            <a:avLst/>
            <a:gdLst/>
            <a:ahLst/>
            <a:cxnLst/>
            <a:rect r="r" b="b" t="t" l="l"/>
            <a:pathLst>
              <a:path h="9204507" w="9188744">
                <a:moveTo>
                  <a:pt x="0" y="0"/>
                </a:moveTo>
                <a:lnTo>
                  <a:pt x="9188744" y="0"/>
                </a:lnTo>
                <a:lnTo>
                  <a:pt x="9188744" y="9204507"/>
                </a:lnTo>
                <a:lnTo>
                  <a:pt x="0" y="9204507"/>
                </a:lnTo>
                <a:lnTo>
                  <a:pt x="0" y="0"/>
                </a:lnTo>
                <a:close/>
              </a:path>
            </a:pathLst>
          </a:custGeom>
          <a:blipFill>
            <a:blip r:embed="rId3"/>
            <a:stretch>
              <a:fillRect l="-21236" t="0" r="-29294" b="0"/>
            </a:stretch>
          </a:blipFill>
        </p:spPr>
      </p:sp>
      <p:sp>
        <p:nvSpPr>
          <p:cNvPr name="TextBox 4" id="4"/>
          <p:cNvSpPr txBox="true"/>
          <p:nvPr/>
        </p:nvSpPr>
        <p:spPr>
          <a:xfrm rot="0">
            <a:off x="1028700" y="1259031"/>
            <a:ext cx="7113173" cy="4788173"/>
          </a:xfrm>
          <a:prstGeom prst="rect">
            <a:avLst/>
          </a:prstGeom>
        </p:spPr>
        <p:txBody>
          <a:bodyPr anchor="t" rtlCol="false" tIns="0" lIns="0" bIns="0" rIns="0">
            <a:spAutoFit/>
          </a:bodyPr>
          <a:lstStyle/>
          <a:p>
            <a:pPr algn="ctr">
              <a:lnSpc>
                <a:spcPts val="12785"/>
              </a:lnSpc>
            </a:pPr>
            <a:r>
              <a:rPr lang="en-US" sz="9132">
                <a:solidFill>
                  <a:srgbClr val="F8FAFD"/>
                </a:solidFill>
                <a:latin typeface="Anton"/>
              </a:rPr>
              <a:t>Mateus 24.1-51</a:t>
            </a:r>
          </a:p>
          <a:p>
            <a:pPr algn="ctr">
              <a:lnSpc>
                <a:spcPts val="12785"/>
              </a:lnSpc>
            </a:pPr>
            <a:r>
              <a:rPr lang="en-US" sz="9132">
                <a:solidFill>
                  <a:srgbClr val="F8FAFD"/>
                </a:solidFill>
                <a:latin typeface="Anton"/>
              </a:rPr>
              <a:t>O sermão profético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12500752" y="3241302"/>
            <a:ext cx="751639" cy="982520"/>
            <a:chOff x="0" y="0"/>
            <a:chExt cx="197963" cy="258771"/>
          </a:xfrm>
        </p:grpSpPr>
        <p:sp>
          <p:nvSpPr>
            <p:cNvPr name="Freeform 4" id="4"/>
            <p:cNvSpPr/>
            <p:nvPr/>
          </p:nvSpPr>
          <p:spPr>
            <a:xfrm flipH="false" flipV="false" rot="0">
              <a:off x="0" y="0"/>
              <a:ext cx="197963" cy="258771"/>
            </a:xfrm>
            <a:custGeom>
              <a:avLst/>
              <a:gdLst/>
              <a:ahLst/>
              <a:cxnLst/>
              <a:rect r="r" b="b" t="t" l="l"/>
              <a:pathLst>
                <a:path h="258771" w="197963">
                  <a:moveTo>
                    <a:pt x="0" y="0"/>
                  </a:moveTo>
                  <a:lnTo>
                    <a:pt x="197963" y="0"/>
                  </a:lnTo>
                  <a:lnTo>
                    <a:pt x="197963" y="258771"/>
                  </a:lnTo>
                  <a:lnTo>
                    <a:pt x="0" y="258771"/>
                  </a:lnTo>
                  <a:close/>
                </a:path>
              </a:pathLst>
            </a:custGeom>
            <a:solidFill>
              <a:srgbClr val="F8FAFD"/>
            </a:solidFill>
          </p:spPr>
        </p:sp>
        <p:sp>
          <p:nvSpPr>
            <p:cNvPr name="TextBox 5" id="5"/>
            <p:cNvSpPr txBox="true"/>
            <p:nvPr/>
          </p:nvSpPr>
          <p:spPr>
            <a:xfrm>
              <a:off x="0" y="-76200"/>
              <a:ext cx="197963" cy="334971"/>
            </a:xfrm>
            <a:prstGeom prst="rect">
              <a:avLst/>
            </a:prstGeom>
          </p:spPr>
          <p:txBody>
            <a:bodyPr anchor="ctr" rtlCol="false" tIns="50800" lIns="50800" bIns="50800" rIns="50800"/>
            <a:lstStyle/>
            <a:p>
              <a:pPr algn="ctr">
                <a:lnSpc>
                  <a:spcPts val="3960"/>
                </a:lnSpc>
              </a:pPr>
            </a:p>
          </p:txBody>
        </p:sp>
      </p:grpSp>
    </p:spTree>
  </p:cSld>
  <p:clrMapOvr>
    <a:masterClrMapping/>
  </p:clrMapOvr>
</p:sld>
</file>

<file path=ppt/slides/slide11.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81123" y="515505"/>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494484" y="5571665"/>
            <a:ext cx="2426839" cy="4114800"/>
          </a:xfrm>
          <a:prstGeom prst="rect">
            <a:avLst/>
          </a:prstGeom>
          <a:solidFill>
            <a:srgbClr val="FFFFFF">
              <a:alpha val="60000"/>
            </a:srgbClr>
          </a:solidFill>
        </p:spPr>
      </p:sp>
      <p:sp>
        <p:nvSpPr>
          <p:cNvPr name="TextBox 7" id="7"/>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8" id="8"/>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9" id="9"/>
          <p:cNvGrpSpPr/>
          <p:nvPr/>
        </p:nvGrpSpPr>
        <p:grpSpPr>
          <a:xfrm rot="-2700000">
            <a:off x="1458539" y="5442467"/>
            <a:ext cx="498728" cy="258396"/>
            <a:chOff x="0" y="0"/>
            <a:chExt cx="6350000" cy="3289999"/>
          </a:xfrm>
        </p:grpSpPr>
        <p:sp>
          <p:nvSpPr>
            <p:cNvPr name="Freeform 10" id="10"/>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241319" y="0"/>
            <a:ext cx="12046681" cy="10287000"/>
            <a:chOff x="0" y="0"/>
            <a:chExt cx="3172788" cy="2709333"/>
          </a:xfrm>
        </p:grpSpPr>
        <p:sp>
          <p:nvSpPr>
            <p:cNvPr name="Freeform 4" id="4"/>
            <p:cNvSpPr/>
            <p:nvPr/>
          </p:nvSpPr>
          <p:spPr>
            <a:xfrm flipH="false" flipV="false" rot="0">
              <a:off x="0" y="0"/>
              <a:ext cx="3172789" cy="2709333"/>
            </a:xfrm>
            <a:custGeom>
              <a:avLst/>
              <a:gdLst/>
              <a:ahLst/>
              <a:cxnLst/>
              <a:rect r="r" b="b" t="t" l="l"/>
              <a:pathLst>
                <a:path h="2709333" w="3172789">
                  <a:moveTo>
                    <a:pt x="0" y="0"/>
                  </a:moveTo>
                  <a:lnTo>
                    <a:pt x="3172789" y="0"/>
                  </a:lnTo>
                  <a:lnTo>
                    <a:pt x="3172789"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172788" cy="2785533"/>
            </a:xfrm>
            <a:prstGeom prst="rect">
              <a:avLst/>
            </a:prstGeom>
          </p:spPr>
          <p:txBody>
            <a:bodyPr anchor="ctr" rtlCol="false" tIns="50800" lIns="50800" bIns="50800" rIns="50800"/>
            <a:lstStyle/>
            <a:p>
              <a:pPr algn="ctr">
                <a:lnSpc>
                  <a:spcPts val="3960"/>
                </a:lnSpc>
              </a:pPr>
            </a:p>
          </p:txBody>
        </p:sp>
      </p:grpSp>
      <p:sp>
        <p:nvSpPr>
          <p:cNvPr name="TextBox 6" id="6"/>
          <p:cNvSpPr txBox="true"/>
          <p:nvPr/>
        </p:nvSpPr>
        <p:spPr>
          <a:xfrm rot="0">
            <a:off x="6612087" y="358475"/>
            <a:ext cx="11305144" cy="7591426"/>
          </a:xfrm>
          <a:prstGeom prst="rect">
            <a:avLst/>
          </a:prstGeom>
        </p:spPr>
        <p:txBody>
          <a:bodyPr anchor="t" rtlCol="false" tIns="0" lIns="0" bIns="0" rIns="0">
            <a:spAutoFit/>
          </a:bodyPr>
          <a:lstStyle/>
          <a:p>
            <a:pPr algn="l">
              <a:lnSpc>
                <a:spcPts val="6749"/>
              </a:lnSpc>
              <a:spcBef>
                <a:spcPct val="0"/>
              </a:spcBef>
            </a:pPr>
            <a:r>
              <a:rPr lang="en-US" sz="4499" spc="224">
                <a:solidFill>
                  <a:srgbClr val="FFFFFF"/>
                </a:solidFill>
                <a:latin typeface="Aileron Bold"/>
              </a:rPr>
              <a:t>1 Jesus saiu do templo e, enquanto caminhava, os seus discípulos se aproximaram para lhe mostrar as construções do templo.</a:t>
            </a:r>
          </a:p>
          <a:p>
            <a:pPr algn="l">
              <a:lnSpc>
                <a:spcPts val="6749"/>
              </a:lnSpc>
              <a:spcBef>
                <a:spcPct val="0"/>
              </a:spcBef>
            </a:pPr>
            <a:r>
              <a:rPr lang="en-US" sz="4499" spc="224">
                <a:solidFill>
                  <a:srgbClr val="FFFFFF"/>
                </a:solidFill>
                <a:latin typeface="Aileron Bold"/>
              </a:rPr>
              <a:t>2 Ele, porém, lhes disse: — Vocês estão vendo todas estas coisas? Em verdade lhes digo que não ficará aqui pedra sobre pedra que não seja derrubada.</a:t>
            </a:r>
          </a:p>
        </p:txBody>
      </p:sp>
    </p:spTree>
  </p:cSld>
  <p:clrMapOvr>
    <a:masterClrMapping/>
  </p:clrMapOvr>
</p:sld>
</file>

<file path=ppt/slides/slide13.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06398" y="863091"/>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2970220" y="3820360"/>
            <a:ext cx="2426839" cy="5866105"/>
          </a:xfrm>
          <a:prstGeom prst="rect">
            <a:avLst/>
          </a:prstGeom>
          <a:solidFill>
            <a:srgbClr val="3EDAD8"/>
          </a:solidFill>
        </p:spPr>
      </p:sp>
      <p:sp>
        <p:nvSpPr>
          <p:cNvPr name="AutoShape 7" id="7"/>
          <p:cNvSpPr/>
          <p:nvPr/>
        </p:nvSpPr>
        <p:spPr>
          <a:xfrm rot="0">
            <a:off x="494484" y="5571665"/>
            <a:ext cx="2426839" cy="4114800"/>
          </a:xfrm>
          <a:prstGeom prst="rect">
            <a:avLst/>
          </a:prstGeom>
          <a:solidFill>
            <a:srgbClr val="FFFFFF">
              <a:alpha val="60000"/>
            </a:srgbClr>
          </a:solidFill>
        </p:spPr>
      </p:sp>
      <p:sp>
        <p:nvSpPr>
          <p:cNvPr name="TextBox 8" id="8"/>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9" id="9"/>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10" id="10"/>
          <p:cNvGrpSpPr/>
          <p:nvPr/>
        </p:nvGrpSpPr>
        <p:grpSpPr>
          <a:xfrm rot="-2700000">
            <a:off x="1458539" y="5442467"/>
            <a:ext cx="498728" cy="258396"/>
            <a:chOff x="0" y="0"/>
            <a:chExt cx="6350000" cy="3289999"/>
          </a:xfrm>
        </p:grpSpPr>
        <p:sp>
          <p:nvSpPr>
            <p:cNvPr name="Freeform 11" id="11"/>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
        <p:nvSpPr>
          <p:cNvPr name="AutoShape 12" id="12"/>
          <p:cNvSpPr/>
          <p:nvPr/>
        </p:nvSpPr>
        <p:spPr>
          <a:xfrm rot="0">
            <a:off x="2970220" y="5571665"/>
            <a:ext cx="2426839" cy="4114800"/>
          </a:xfrm>
          <a:prstGeom prst="rect">
            <a:avLst/>
          </a:prstGeom>
          <a:solidFill>
            <a:srgbClr val="FFFFFF">
              <a:alpha val="60000"/>
            </a:srgbClr>
          </a:solidFill>
        </p:spPr>
      </p:sp>
      <p:grpSp>
        <p:nvGrpSpPr>
          <p:cNvPr name="Group 13" id="13"/>
          <p:cNvGrpSpPr/>
          <p:nvPr/>
        </p:nvGrpSpPr>
        <p:grpSpPr>
          <a:xfrm rot="-2700000">
            <a:off x="3934275" y="5442467"/>
            <a:ext cx="498728" cy="258396"/>
            <a:chOff x="0" y="0"/>
            <a:chExt cx="6350000" cy="3289999"/>
          </a:xfrm>
        </p:grpSpPr>
        <p:sp>
          <p:nvSpPr>
            <p:cNvPr name="Freeform 14" id="14"/>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EDAD8"/>
            </a:solidFill>
          </p:spPr>
        </p:sp>
      </p:grpSp>
      <p:sp>
        <p:nvSpPr>
          <p:cNvPr name="TextBox 15" id="15"/>
          <p:cNvSpPr txBox="true"/>
          <p:nvPr/>
        </p:nvSpPr>
        <p:spPr>
          <a:xfrm rot="0">
            <a:off x="307377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3-14</a:t>
            </a:r>
          </a:p>
        </p:txBody>
      </p:sp>
      <p:sp>
        <p:nvSpPr>
          <p:cNvPr name="TextBox 16" id="16"/>
          <p:cNvSpPr txBox="true"/>
          <p:nvPr/>
        </p:nvSpPr>
        <p:spPr>
          <a:xfrm rot="0">
            <a:off x="3072505" y="6214038"/>
            <a:ext cx="2306775" cy="2265414"/>
          </a:xfrm>
          <a:prstGeom prst="rect">
            <a:avLst/>
          </a:prstGeom>
        </p:spPr>
        <p:txBody>
          <a:bodyPr anchor="t" rtlCol="false" tIns="0" lIns="0" bIns="0" rIns="0">
            <a:spAutoFit/>
          </a:bodyPr>
          <a:lstStyle/>
          <a:p>
            <a:pPr algn="ctr">
              <a:lnSpc>
                <a:spcPts val="4560"/>
              </a:lnSpc>
            </a:pPr>
            <a:r>
              <a:rPr lang="en-US" sz="3040" spc="152">
                <a:solidFill>
                  <a:srgbClr val="191919"/>
                </a:solidFill>
                <a:latin typeface="Aileron Bold"/>
              </a:rPr>
              <a:t>O </a:t>
            </a:r>
          </a:p>
          <a:p>
            <a:pPr algn="ctr">
              <a:lnSpc>
                <a:spcPts val="4560"/>
              </a:lnSpc>
            </a:pPr>
            <a:r>
              <a:rPr lang="en-US" sz="3040" spc="152">
                <a:solidFill>
                  <a:srgbClr val="191919"/>
                </a:solidFill>
                <a:latin typeface="Aileron Bold"/>
              </a:rPr>
              <a:t>princípio </a:t>
            </a:r>
          </a:p>
          <a:p>
            <a:pPr algn="ctr">
              <a:lnSpc>
                <a:spcPts val="4560"/>
              </a:lnSpc>
            </a:pPr>
            <a:r>
              <a:rPr lang="en-US" sz="3040" spc="152">
                <a:solidFill>
                  <a:srgbClr val="191919"/>
                </a:solidFill>
                <a:latin typeface="Aileron Bold"/>
              </a:rPr>
              <a:t>das </a:t>
            </a:r>
          </a:p>
          <a:p>
            <a:pPr algn="ctr">
              <a:lnSpc>
                <a:spcPts val="4560"/>
              </a:lnSpc>
            </a:pPr>
            <a:r>
              <a:rPr lang="en-US" sz="3040" spc="152">
                <a:solidFill>
                  <a:srgbClr val="191919"/>
                </a:solidFill>
                <a:latin typeface="Aileron Bold"/>
              </a:rPr>
              <a:t>dores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241319" y="0"/>
            <a:ext cx="12046681" cy="10287000"/>
            <a:chOff x="0" y="0"/>
            <a:chExt cx="3172788" cy="2709333"/>
          </a:xfrm>
        </p:grpSpPr>
        <p:sp>
          <p:nvSpPr>
            <p:cNvPr name="Freeform 4" id="4"/>
            <p:cNvSpPr/>
            <p:nvPr/>
          </p:nvSpPr>
          <p:spPr>
            <a:xfrm flipH="false" flipV="false" rot="0">
              <a:off x="0" y="0"/>
              <a:ext cx="3172789" cy="2709333"/>
            </a:xfrm>
            <a:custGeom>
              <a:avLst/>
              <a:gdLst/>
              <a:ahLst/>
              <a:cxnLst/>
              <a:rect r="r" b="b" t="t" l="l"/>
              <a:pathLst>
                <a:path h="2709333" w="3172789">
                  <a:moveTo>
                    <a:pt x="0" y="0"/>
                  </a:moveTo>
                  <a:lnTo>
                    <a:pt x="3172789" y="0"/>
                  </a:lnTo>
                  <a:lnTo>
                    <a:pt x="3172789"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172788" cy="2785533"/>
            </a:xfrm>
            <a:prstGeom prst="rect">
              <a:avLst/>
            </a:prstGeom>
          </p:spPr>
          <p:txBody>
            <a:bodyPr anchor="ctr" rtlCol="false" tIns="50800" lIns="50800" bIns="50800" rIns="50800"/>
            <a:lstStyle/>
            <a:p>
              <a:pPr algn="ctr">
                <a:lnSpc>
                  <a:spcPts val="3960"/>
                </a:lnSpc>
              </a:pPr>
            </a:p>
          </p:txBody>
        </p:sp>
      </p:grpSp>
      <p:sp>
        <p:nvSpPr>
          <p:cNvPr name="TextBox 6" id="6"/>
          <p:cNvSpPr txBox="true"/>
          <p:nvPr/>
        </p:nvSpPr>
        <p:spPr>
          <a:xfrm rot="0">
            <a:off x="6676221" y="237484"/>
            <a:ext cx="11176877" cy="9799320"/>
          </a:xfrm>
          <a:prstGeom prst="rect">
            <a:avLst/>
          </a:prstGeom>
        </p:spPr>
        <p:txBody>
          <a:bodyPr anchor="t" rtlCol="false" tIns="0" lIns="0" bIns="0" rIns="0">
            <a:spAutoFit/>
          </a:bodyPr>
          <a:lstStyle/>
          <a:p>
            <a:pPr algn="l">
              <a:lnSpc>
                <a:spcPts val="6450"/>
              </a:lnSpc>
              <a:spcBef>
                <a:spcPct val="0"/>
              </a:spcBef>
            </a:pPr>
            <a:r>
              <a:rPr lang="en-US" sz="4300" spc="215">
                <a:solidFill>
                  <a:srgbClr val="FFFFFF"/>
                </a:solidFill>
                <a:latin typeface="Aileron Bold"/>
              </a:rPr>
              <a:t>3 Jesus estava sentado no monte das Oliveiras quando os discípulos se aproximaram dele e, em particular, lhe pediram: — Diga-nos quando essas coisas vão acontecer e que sinal haverá da sua vinda e do fim dos tempos.</a:t>
            </a:r>
          </a:p>
          <a:p>
            <a:pPr algn="l">
              <a:lnSpc>
                <a:spcPts val="6450"/>
              </a:lnSpc>
              <a:spcBef>
                <a:spcPct val="0"/>
              </a:spcBef>
            </a:pPr>
            <a:r>
              <a:rPr lang="en-US" sz="4300" spc="215">
                <a:solidFill>
                  <a:srgbClr val="FFFFFF"/>
                </a:solidFill>
                <a:latin typeface="Aileron Bold"/>
              </a:rPr>
              <a:t>4 E Jesus respondeu: — Tenham cuidado para que ninguém os engane.</a:t>
            </a:r>
          </a:p>
          <a:p>
            <a:pPr algn="l">
              <a:lnSpc>
                <a:spcPts val="6450"/>
              </a:lnSpc>
              <a:spcBef>
                <a:spcPct val="0"/>
              </a:spcBef>
            </a:pPr>
            <a:r>
              <a:rPr lang="en-US" sz="4300" spc="215">
                <a:solidFill>
                  <a:srgbClr val="FFFFFF"/>
                </a:solidFill>
                <a:latin typeface="Aileron Bold"/>
              </a:rPr>
              <a:t>5 Porque muitos virão em meu nome, dizendo: "Eu sou o Cristo"; e enganarão a muitos.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134100"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6" id="6"/>
          <p:cNvSpPr txBox="true"/>
          <p:nvPr/>
        </p:nvSpPr>
        <p:spPr>
          <a:xfrm rot="0">
            <a:off x="6404557" y="534487"/>
            <a:ext cx="11612985" cy="8534400"/>
          </a:xfrm>
          <a:prstGeom prst="rect">
            <a:avLst/>
          </a:prstGeom>
        </p:spPr>
        <p:txBody>
          <a:bodyPr anchor="t" rtlCol="false" tIns="0" lIns="0" bIns="0" rIns="0">
            <a:spAutoFit/>
          </a:bodyPr>
          <a:lstStyle/>
          <a:p>
            <a:pPr algn="l">
              <a:lnSpc>
                <a:spcPts val="6750"/>
              </a:lnSpc>
              <a:spcBef>
                <a:spcPct val="0"/>
              </a:spcBef>
            </a:pPr>
            <a:r>
              <a:rPr lang="en-US" sz="4500" spc="225">
                <a:solidFill>
                  <a:srgbClr val="FFFFFF"/>
                </a:solidFill>
                <a:latin typeface="Aileron Bold"/>
              </a:rPr>
              <a:t>6 E vocês ouvirão falar de guerras e rumores de guerras. Fiquem atentos e não se assustem, porque é necessário que isso aconteça, mas ainda não é o fim.</a:t>
            </a:r>
          </a:p>
          <a:p>
            <a:pPr algn="l">
              <a:lnSpc>
                <a:spcPts val="6750"/>
              </a:lnSpc>
              <a:spcBef>
                <a:spcPct val="0"/>
              </a:spcBef>
            </a:pPr>
            <a:r>
              <a:rPr lang="en-US" sz="4500" spc="225">
                <a:solidFill>
                  <a:srgbClr val="FFFFFF"/>
                </a:solidFill>
                <a:latin typeface="Aileron Bold"/>
              </a:rPr>
              <a:t>7 Porque nação se levantará contra nação, e reino, contra reino. Haverá fomes e terremotos em vários lugares.</a:t>
            </a:r>
          </a:p>
          <a:p>
            <a:pPr algn="l">
              <a:lnSpc>
                <a:spcPts val="6750"/>
              </a:lnSpc>
              <a:spcBef>
                <a:spcPct val="0"/>
              </a:spcBef>
            </a:pPr>
            <a:r>
              <a:rPr lang="en-US" sz="4500" spc="225">
                <a:solidFill>
                  <a:srgbClr val="FFFFFF"/>
                </a:solidFill>
                <a:latin typeface="Aileron Bold"/>
              </a:rPr>
              <a:t>8 Porém todas essas coisas são o princípio das dores.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34100" y="0"/>
            <a:ext cx="12153900" cy="10287000"/>
            <a:chOff x="0" y="0"/>
            <a:chExt cx="3201027" cy="2709333"/>
          </a:xfrm>
        </p:grpSpPr>
        <p:sp>
          <p:nvSpPr>
            <p:cNvPr name="Freeform 3" id="3"/>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4" id="4"/>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Freeform 5" id="5"/>
          <p:cNvSpPr/>
          <p:nvPr/>
        </p:nvSpPr>
        <p:spPr>
          <a:xfrm flipH="false" flipV="false" rot="0">
            <a:off x="371580" y="0"/>
            <a:ext cx="5583283" cy="10287000"/>
          </a:xfrm>
          <a:custGeom>
            <a:avLst/>
            <a:gdLst/>
            <a:ahLst/>
            <a:cxnLst/>
            <a:rect r="r" b="b" t="t" l="l"/>
            <a:pathLst>
              <a:path h="10287000" w="5583283">
                <a:moveTo>
                  <a:pt x="0" y="0"/>
                </a:moveTo>
                <a:lnTo>
                  <a:pt x="5583284" y="0"/>
                </a:lnTo>
                <a:lnTo>
                  <a:pt x="5583284" y="10287000"/>
                </a:lnTo>
                <a:lnTo>
                  <a:pt x="0" y="10287000"/>
                </a:lnTo>
                <a:lnTo>
                  <a:pt x="0" y="0"/>
                </a:lnTo>
                <a:close/>
              </a:path>
            </a:pathLst>
          </a:custGeom>
          <a:blipFill>
            <a:blip r:embed="rId2"/>
            <a:stretch>
              <a:fillRect l="-123732" t="0" r="-33242" b="0"/>
            </a:stretch>
          </a:blipFill>
        </p:spPr>
      </p:sp>
      <p:sp>
        <p:nvSpPr>
          <p:cNvPr name="TextBox 6" id="6"/>
          <p:cNvSpPr txBox="true"/>
          <p:nvPr/>
        </p:nvSpPr>
        <p:spPr>
          <a:xfrm rot="0">
            <a:off x="6532825" y="329259"/>
            <a:ext cx="11356451" cy="9391650"/>
          </a:xfrm>
          <a:prstGeom prst="rect">
            <a:avLst/>
          </a:prstGeom>
        </p:spPr>
        <p:txBody>
          <a:bodyPr anchor="t" rtlCol="false" tIns="0" lIns="0" bIns="0" rIns="0">
            <a:spAutoFit/>
          </a:bodyPr>
          <a:lstStyle/>
          <a:p>
            <a:pPr algn="l">
              <a:lnSpc>
                <a:spcPts val="6750"/>
              </a:lnSpc>
              <a:spcBef>
                <a:spcPct val="0"/>
              </a:spcBef>
            </a:pPr>
            <a:r>
              <a:rPr lang="en-US" sz="4500" spc="225">
                <a:solidFill>
                  <a:srgbClr val="FFFFFF"/>
                </a:solidFill>
                <a:latin typeface="Aileron Bold"/>
              </a:rPr>
              <a:t>9 — Vocês serão entregues para serem maltratados e eles os matarão. Vocês serão odiados por todas as nações por causa do meu nome.</a:t>
            </a:r>
          </a:p>
          <a:p>
            <a:pPr algn="l">
              <a:lnSpc>
                <a:spcPts val="6750"/>
              </a:lnSpc>
              <a:spcBef>
                <a:spcPct val="0"/>
              </a:spcBef>
            </a:pPr>
            <a:r>
              <a:rPr lang="en-US" sz="4500" spc="225">
                <a:solidFill>
                  <a:srgbClr val="FFFFFF"/>
                </a:solidFill>
                <a:latin typeface="Aileron Bold"/>
              </a:rPr>
              <a:t>10 Nesse tempo, muitos hão de se escandalizar, trair e odiar uns aos outros.</a:t>
            </a:r>
          </a:p>
          <a:p>
            <a:pPr algn="l">
              <a:lnSpc>
                <a:spcPts val="6750"/>
              </a:lnSpc>
              <a:spcBef>
                <a:spcPct val="0"/>
              </a:spcBef>
            </a:pPr>
            <a:r>
              <a:rPr lang="en-US" sz="4500" spc="225">
                <a:solidFill>
                  <a:srgbClr val="FFFFFF"/>
                </a:solidFill>
                <a:latin typeface="Aileron Bold"/>
              </a:rPr>
              <a:t>11 Muitos falsos profetas se levantarão e enganarão a muitos.</a:t>
            </a:r>
          </a:p>
          <a:p>
            <a:pPr algn="l">
              <a:lnSpc>
                <a:spcPts val="6750"/>
              </a:lnSpc>
              <a:spcBef>
                <a:spcPct val="0"/>
              </a:spcBef>
            </a:pPr>
            <a:r>
              <a:rPr lang="en-US" sz="4500" spc="225">
                <a:solidFill>
                  <a:srgbClr val="FFFFFF"/>
                </a:solidFill>
                <a:latin typeface="Aileron Bold"/>
              </a:rPr>
              <a:t>12 E, por se multiplicar a maldade, o amor se esfriará de quase todos.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Freeform 6" id="6"/>
          <p:cNvSpPr/>
          <p:nvPr/>
        </p:nvSpPr>
        <p:spPr>
          <a:xfrm flipH="false" flipV="false" rot="0">
            <a:off x="324516" y="128267"/>
            <a:ext cx="5565064" cy="9478074"/>
          </a:xfrm>
          <a:custGeom>
            <a:avLst/>
            <a:gdLst/>
            <a:ahLst/>
            <a:cxnLst/>
            <a:rect r="r" b="b" t="t" l="l"/>
            <a:pathLst>
              <a:path h="9478074" w="5565064">
                <a:moveTo>
                  <a:pt x="0" y="0"/>
                </a:moveTo>
                <a:lnTo>
                  <a:pt x="5565064" y="0"/>
                </a:lnTo>
                <a:lnTo>
                  <a:pt x="5565064" y="9478074"/>
                </a:lnTo>
                <a:lnTo>
                  <a:pt x="0" y="9478074"/>
                </a:lnTo>
                <a:lnTo>
                  <a:pt x="0" y="0"/>
                </a:lnTo>
                <a:close/>
              </a:path>
            </a:pathLst>
          </a:custGeom>
          <a:blipFill>
            <a:blip r:embed="rId3"/>
            <a:stretch>
              <a:fillRect l="-50690" t="0" r="-189937" b="0"/>
            </a:stretch>
          </a:blipFill>
        </p:spPr>
      </p:sp>
      <p:sp>
        <p:nvSpPr>
          <p:cNvPr name="TextBox 7" id="7"/>
          <p:cNvSpPr txBox="true"/>
          <p:nvPr/>
        </p:nvSpPr>
        <p:spPr>
          <a:xfrm rot="0">
            <a:off x="6723758" y="464651"/>
            <a:ext cx="10894689" cy="5105400"/>
          </a:xfrm>
          <a:prstGeom prst="rect">
            <a:avLst/>
          </a:prstGeom>
        </p:spPr>
        <p:txBody>
          <a:bodyPr anchor="t" rtlCol="false" tIns="0" lIns="0" bIns="0" rIns="0">
            <a:spAutoFit/>
          </a:bodyPr>
          <a:lstStyle/>
          <a:p>
            <a:pPr algn="l">
              <a:lnSpc>
                <a:spcPts val="6750"/>
              </a:lnSpc>
              <a:spcBef>
                <a:spcPct val="0"/>
              </a:spcBef>
            </a:pPr>
            <a:r>
              <a:rPr lang="en-US" sz="4500" spc="225">
                <a:solidFill>
                  <a:srgbClr val="FFFFFF"/>
                </a:solidFill>
                <a:latin typeface="Aileron Bold"/>
              </a:rPr>
              <a:t>13 Aquele, porém, que ficar firme até o fim, esse será salvo.</a:t>
            </a:r>
          </a:p>
          <a:p>
            <a:pPr algn="l">
              <a:lnSpc>
                <a:spcPts val="6750"/>
              </a:lnSpc>
              <a:spcBef>
                <a:spcPct val="0"/>
              </a:spcBef>
            </a:pPr>
            <a:r>
              <a:rPr lang="en-US" sz="4500" spc="225">
                <a:solidFill>
                  <a:srgbClr val="FFFFFF"/>
                </a:solidFill>
                <a:latin typeface="Aileron Bold"/>
              </a:rPr>
              <a:t>14 E será pregado este evangelho do Reino por todo o mundo, para testemunho a todas as nações. Então virá o fim.</a:t>
            </a:r>
          </a:p>
        </p:txBody>
      </p:sp>
    </p:spTree>
  </p:cSld>
  <p:clrMapOvr>
    <a:masterClrMapping/>
  </p:clrMapOvr>
</p:sld>
</file>

<file path=ppt/slides/slide18.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06398" y="863091"/>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5445955" y="3820360"/>
            <a:ext cx="2426839" cy="5866105"/>
          </a:xfrm>
          <a:prstGeom prst="rect">
            <a:avLst/>
          </a:prstGeom>
          <a:solidFill>
            <a:srgbClr val="37C9EF"/>
          </a:solidFill>
        </p:spPr>
      </p:sp>
      <p:sp>
        <p:nvSpPr>
          <p:cNvPr name="AutoShape 7" id="7"/>
          <p:cNvSpPr/>
          <p:nvPr/>
        </p:nvSpPr>
        <p:spPr>
          <a:xfrm rot="0">
            <a:off x="2970220" y="3820360"/>
            <a:ext cx="2426839" cy="5866105"/>
          </a:xfrm>
          <a:prstGeom prst="rect">
            <a:avLst/>
          </a:prstGeom>
          <a:solidFill>
            <a:srgbClr val="3EDAD8"/>
          </a:solidFill>
        </p:spPr>
      </p:sp>
      <p:sp>
        <p:nvSpPr>
          <p:cNvPr name="AutoShape 8" id="8"/>
          <p:cNvSpPr/>
          <p:nvPr/>
        </p:nvSpPr>
        <p:spPr>
          <a:xfrm rot="0">
            <a:off x="494484" y="5571665"/>
            <a:ext cx="2426839" cy="4114800"/>
          </a:xfrm>
          <a:prstGeom prst="rect">
            <a:avLst/>
          </a:prstGeom>
          <a:solidFill>
            <a:srgbClr val="FFFFFF">
              <a:alpha val="60000"/>
            </a:srgbClr>
          </a:solidFill>
        </p:spPr>
      </p:sp>
      <p:sp>
        <p:nvSpPr>
          <p:cNvPr name="TextBox 9" id="9"/>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10" id="10"/>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11" id="11"/>
          <p:cNvGrpSpPr/>
          <p:nvPr/>
        </p:nvGrpSpPr>
        <p:grpSpPr>
          <a:xfrm rot="-2700000">
            <a:off x="1458539" y="5442467"/>
            <a:ext cx="498728" cy="258396"/>
            <a:chOff x="0" y="0"/>
            <a:chExt cx="6350000" cy="3289999"/>
          </a:xfrm>
        </p:grpSpPr>
        <p:sp>
          <p:nvSpPr>
            <p:cNvPr name="Freeform 12" id="12"/>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
        <p:nvSpPr>
          <p:cNvPr name="AutoShape 13" id="13"/>
          <p:cNvSpPr/>
          <p:nvPr/>
        </p:nvSpPr>
        <p:spPr>
          <a:xfrm rot="0">
            <a:off x="2970220" y="5571665"/>
            <a:ext cx="2426839" cy="4114800"/>
          </a:xfrm>
          <a:prstGeom prst="rect">
            <a:avLst/>
          </a:prstGeom>
          <a:solidFill>
            <a:srgbClr val="FFFFFF">
              <a:alpha val="60000"/>
            </a:srgbClr>
          </a:solidFill>
        </p:spPr>
      </p:sp>
      <p:grpSp>
        <p:nvGrpSpPr>
          <p:cNvPr name="Group 14" id="14"/>
          <p:cNvGrpSpPr/>
          <p:nvPr/>
        </p:nvGrpSpPr>
        <p:grpSpPr>
          <a:xfrm rot="-2700000">
            <a:off x="3934275" y="5442467"/>
            <a:ext cx="498728" cy="258396"/>
            <a:chOff x="0" y="0"/>
            <a:chExt cx="6350000" cy="3289999"/>
          </a:xfrm>
        </p:grpSpPr>
        <p:sp>
          <p:nvSpPr>
            <p:cNvPr name="Freeform 15" id="15"/>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EDAD8"/>
            </a:solidFill>
          </p:spPr>
        </p:sp>
      </p:grpSp>
      <p:sp>
        <p:nvSpPr>
          <p:cNvPr name="AutoShape 16" id="16"/>
          <p:cNvSpPr/>
          <p:nvPr/>
        </p:nvSpPr>
        <p:spPr>
          <a:xfrm rot="0">
            <a:off x="5445955" y="5571665"/>
            <a:ext cx="2426839" cy="4114800"/>
          </a:xfrm>
          <a:prstGeom prst="rect">
            <a:avLst/>
          </a:prstGeom>
          <a:solidFill>
            <a:srgbClr val="FFFFFF">
              <a:alpha val="60000"/>
            </a:srgbClr>
          </a:solidFill>
        </p:spPr>
      </p:sp>
      <p:grpSp>
        <p:nvGrpSpPr>
          <p:cNvPr name="Group 17" id="17"/>
          <p:cNvGrpSpPr/>
          <p:nvPr/>
        </p:nvGrpSpPr>
        <p:grpSpPr>
          <a:xfrm rot="-2700000">
            <a:off x="6410011" y="5442467"/>
            <a:ext cx="498728" cy="258396"/>
            <a:chOff x="0" y="0"/>
            <a:chExt cx="6350000" cy="3289999"/>
          </a:xfrm>
        </p:grpSpPr>
        <p:sp>
          <p:nvSpPr>
            <p:cNvPr name="Freeform 18" id="18"/>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7C9EF"/>
            </a:solidFill>
          </p:spPr>
        </p:sp>
      </p:grpSp>
      <p:sp>
        <p:nvSpPr>
          <p:cNvPr name="TextBox 19" id="19"/>
          <p:cNvSpPr txBox="true"/>
          <p:nvPr/>
        </p:nvSpPr>
        <p:spPr>
          <a:xfrm rot="0">
            <a:off x="307377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3-14</a:t>
            </a:r>
          </a:p>
        </p:txBody>
      </p:sp>
      <p:sp>
        <p:nvSpPr>
          <p:cNvPr name="TextBox 20" id="20"/>
          <p:cNvSpPr txBox="true"/>
          <p:nvPr/>
        </p:nvSpPr>
        <p:spPr>
          <a:xfrm rot="0">
            <a:off x="552093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15-28</a:t>
            </a:r>
          </a:p>
        </p:txBody>
      </p:sp>
      <p:sp>
        <p:nvSpPr>
          <p:cNvPr name="TextBox 21" id="21"/>
          <p:cNvSpPr txBox="true"/>
          <p:nvPr/>
        </p:nvSpPr>
        <p:spPr>
          <a:xfrm rot="0">
            <a:off x="3072505" y="6214038"/>
            <a:ext cx="2306775" cy="2265414"/>
          </a:xfrm>
          <a:prstGeom prst="rect">
            <a:avLst/>
          </a:prstGeom>
        </p:spPr>
        <p:txBody>
          <a:bodyPr anchor="t" rtlCol="false" tIns="0" lIns="0" bIns="0" rIns="0">
            <a:spAutoFit/>
          </a:bodyPr>
          <a:lstStyle/>
          <a:p>
            <a:pPr algn="ctr">
              <a:lnSpc>
                <a:spcPts val="4560"/>
              </a:lnSpc>
            </a:pPr>
            <a:r>
              <a:rPr lang="en-US" sz="3040" spc="152">
                <a:solidFill>
                  <a:srgbClr val="191919"/>
                </a:solidFill>
                <a:latin typeface="Aileron Bold"/>
              </a:rPr>
              <a:t>O </a:t>
            </a:r>
          </a:p>
          <a:p>
            <a:pPr algn="ctr">
              <a:lnSpc>
                <a:spcPts val="4560"/>
              </a:lnSpc>
            </a:pPr>
            <a:r>
              <a:rPr lang="en-US" sz="3040" spc="152">
                <a:solidFill>
                  <a:srgbClr val="191919"/>
                </a:solidFill>
                <a:latin typeface="Aileron Bold"/>
              </a:rPr>
              <a:t>princípio </a:t>
            </a:r>
          </a:p>
          <a:p>
            <a:pPr algn="ctr">
              <a:lnSpc>
                <a:spcPts val="4560"/>
              </a:lnSpc>
            </a:pPr>
            <a:r>
              <a:rPr lang="en-US" sz="3040" spc="152">
                <a:solidFill>
                  <a:srgbClr val="191919"/>
                </a:solidFill>
                <a:latin typeface="Aileron Bold"/>
              </a:rPr>
              <a:t>das </a:t>
            </a:r>
          </a:p>
          <a:p>
            <a:pPr algn="ctr">
              <a:lnSpc>
                <a:spcPts val="4560"/>
              </a:lnSpc>
            </a:pPr>
            <a:r>
              <a:rPr lang="en-US" sz="3040" spc="152">
                <a:solidFill>
                  <a:srgbClr val="191919"/>
                </a:solidFill>
                <a:latin typeface="Aileron Bold"/>
              </a:rPr>
              <a:t>dores</a:t>
            </a:r>
          </a:p>
        </p:txBody>
      </p:sp>
      <p:sp>
        <p:nvSpPr>
          <p:cNvPr name="TextBox 22" id="22"/>
          <p:cNvSpPr txBox="true"/>
          <p:nvPr/>
        </p:nvSpPr>
        <p:spPr>
          <a:xfrm rot="0">
            <a:off x="5529191" y="6214038"/>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grande tribulação</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Freeform 6" id="6"/>
          <p:cNvSpPr/>
          <p:nvPr/>
        </p:nvSpPr>
        <p:spPr>
          <a:xfrm flipH="false" flipV="false" rot="0">
            <a:off x="375499" y="180259"/>
            <a:ext cx="5550965" cy="9599767"/>
          </a:xfrm>
          <a:custGeom>
            <a:avLst/>
            <a:gdLst/>
            <a:ahLst/>
            <a:cxnLst/>
            <a:rect r="r" b="b" t="t" l="l"/>
            <a:pathLst>
              <a:path h="9599767" w="5550965">
                <a:moveTo>
                  <a:pt x="0" y="0"/>
                </a:moveTo>
                <a:lnTo>
                  <a:pt x="5550965" y="0"/>
                </a:lnTo>
                <a:lnTo>
                  <a:pt x="5550965" y="9599767"/>
                </a:lnTo>
                <a:lnTo>
                  <a:pt x="0" y="9599767"/>
                </a:lnTo>
                <a:lnTo>
                  <a:pt x="0" y="0"/>
                </a:lnTo>
                <a:close/>
              </a:path>
            </a:pathLst>
          </a:custGeom>
          <a:blipFill>
            <a:blip r:embed="rId3"/>
            <a:stretch>
              <a:fillRect l="-5983" t="0" r="-5983" b="0"/>
            </a:stretch>
          </a:blipFill>
        </p:spPr>
      </p:sp>
      <p:sp>
        <p:nvSpPr>
          <p:cNvPr name="TextBox 7" id="7"/>
          <p:cNvSpPr txBox="true"/>
          <p:nvPr/>
        </p:nvSpPr>
        <p:spPr>
          <a:xfrm rot="0">
            <a:off x="6723758" y="208117"/>
            <a:ext cx="11202530" cy="9391650"/>
          </a:xfrm>
          <a:prstGeom prst="rect">
            <a:avLst/>
          </a:prstGeom>
        </p:spPr>
        <p:txBody>
          <a:bodyPr anchor="t" rtlCol="false" tIns="0" lIns="0" bIns="0" rIns="0">
            <a:spAutoFit/>
          </a:bodyPr>
          <a:lstStyle/>
          <a:p>
            <a:pPr algn="l">
              <a:lnSpc>
                <a:spcPts val="6750"/>
              </a:lnSpc>
            </a:pPr>
            <a:r>
              <a:rPr lang="en-US" sz="4500" spc="225">
                <a:solidFill>
                  <a:srgbClr val="FFFFFF"/>
                </a:solidFill>
                <a:latin typeface="Aileron Bold"/>
              </a:rPr>
              <a:t>15 — Quando, pois, vocês virem, situado no lugar santo, o abominável da desolação de que falou o profeta Daniel (quem lê entenda),</a:t>
            </a:r>
          </a:p>
          <a:p>
            <a:pPr algn="l">
              <a:lnSpc>
                <a:spcPts val="6750"/>
              </a:lnSpc>
            </a:pPr>
            <a:r>
              <a:rPr lang="en-US" sz="4500" spc="225">
                <a:solidFill>
                  <a:srgbClr val="FFFFFF"/>
                </a:solidFill>
                <a:latin typeface="Aileron Bold"/>
              </a:rPr>
              <a:t>16 então os que estiverem na Judeia fujam para os montes.</a:t>
            </a:r>
          </a:p>
          <a:p>
            <a:pPr algn="l">
              <a:lnSpc>
                <a:spcPts val="6750"/>
              </a:lnSpc>
            </a:pPr>
            <a:r>
              <a:rPr lang="en-US" sz="4500" spc="225">
                <a:solidFill>
                  <a:srgbClr val="FFFFFF"/>
                </a:solidFill>
                <a:latin typeface="Aileron Bold"/>
              </a:rPr>
              <a:t>17 Quem estiver no terraço não desça para tirar de casa alguma coisa.</a:t>
            </a:r>
          </a:p>
          <a:p>
            <a:pPr algn="l">
              <a:lnSpc>
                <a:spcPts val="6750"/>
              </a:lnSpc>
              <a:spcBef>
                <a:spcPct val="0"/>
              </a:spcBef>
            </a:pPr>
            <a:r>
              <a:rPr lang="en-US" sz="4500" spc="225">
                <a:solidFill>
                  <a:srgbClr val="FFFFFF"/>
                </a:solidFill>
                <a:latin typeface="Aileron Bold"/>
              </a:rPr>
              <a:t>18 E quem estiver no campo não volte atrás para buscar a sua capa.</a:t>
            </a:r>
          </a:p>
        </p:txBody>
      </p:sp>
    </p:spTree>
  </p:cSld>
  <p:clrMapOvr>
    <a:masterClrMapping/>
  </p:clrMapOvr>
</p:sld>
</file>

<file path=ppt/slides/slide2.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81123" y="515505"/>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494484" y="5571665"/>
            <a:ext cx="2426839" cy="4114800"/>
          </a:xfrm>
          <a:prstGeom prst="rect">
            <a:avLst/>
          </a:prstGeom>
          <a:solidFill>
            <a:srgbClr val="FFFFFF">
              <a:alpha val="60000"/>
            </a:srgbClr>
          </a:solidFill>
        </p:spPr>
      </p:sp>
      <p:sp>
        <p:nvSpPr>
          <p:cNvPr name="TextBox 7" id="7"/>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8" id="8"/>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9" id="9"/>
          <p:cNvGrpSpPr/>
          <p:nvPr/>
        </p:nvGrpSpPr>
        <p:grpSpPr>
          <a:xfrm rot="-2700000">
            <a:off x="1458539" y="5442467"/>
            <a:ext cx="498728" cy="258396"/>
            <a:chOff x="0" y="0"/>
            <a:chExt cx="6350000" cy="3289999"/>
          </a:xfrm>
        </p:grpSpPr>
        <p:sp>
          <p:nvSpPr>
            <p:cNvPr name="Freeform 10" id="10"/>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6" id="6"/>
          <p:cNvSpPr txBox="true"/>
          <p:nvPr/>
        </p:nvSpPr>
        <p:spPr>
          <a:xfrm rot="0">
            <a:off x="6492878" y="112867"/>
            <a:ext cx="11484718" cy="11736705"/>
          </a:xfrm>
          <a:prstGeom prst="rect">
            <a:avLst/>
          </a:prstGeom>
        </p:spPr>
        <p:txBody>
          <a:bodyPr anchor="t" rtlCol="false" tIns="0" lIns="0" bIns="0" rIns="0">
            <a:spAutoFit/>
          </a:bodyPr>
          <a:lstStyle/>
          <a:p>
            <a:pPr algn="l">
              <a:lnSpc>
                <a:spcPts val="6600"/>
              </a:lnSpc>
            </a:pPr>
            <a:r>
              <a:rPr lang="en-US" sz="4400" spc="220">
                <a:solidFill>
                  <a:srgbClr val="FFFFFF"/>
                </a:solidFill>
                <a:latin typeface="Aileron Bold"/>
              </a:rPr>
              <a:t>19 Ai das que estiverem grávidas e das que amamentarem naqueles dias!</a:t>
            </a:r>
          </a:p>
          <a:p>
            <a:pPr algn="l">
              <a:lnSpc>
                <a:spcPts val="6600"/>
              </a:lnSpc>
            </a:pPr>
            <a:r>
              <a:rPr lang="en-US" sz="4400" spc="220">
                <a:solidFill>
                  <a:srgbClr val="FFFFFF"/>
                </a:solidFill>
                <a:latin typeface="Aileron Bold"/>
              </a:rPr>
              <a:t>20 Orem para que a fuga de vocês não aconteça no inverno, nem no sábado.</a:t>
            </a:r>
          </a:p>
          <a:p>
            <a:pPr algn="l">
              <a:lnSpc>
                <a:spcPts val="6600"/>
              </a:lnSpc>
            </a:pPr>
            <a:r>
              <a:rPr lang="en-US" sz="4400" spc="220">
                <a:solidFill>
                  <a:srgbClr val="FFFFFF"/>
                </a:solidFill>
                <a:latin typeface="Aileron Bold"/>
              </a:rPr>
              <a:t>21 Porque nesse tempo haverá grande tribulação, como nunca houve desde o princípio do mundo até agora e nunca jamais haverá.</a:t>
            </a:r>
          </a:p>
          <a:p>
            <a:pPr algn="l">
              <a:lnSpc>
                <a:spcPts val="6600"/>
              </a:lnSpc>
            </a:pPr>
            <a:r>
              <a:rPr lang="en-US" sz="4400" spc="220">
                <a:solidFill>
                  <a:srgbClr val="FFFFFF"/>
                </a:solidFill>
                <a:latin typeface="Aileron Bold"/>
              </a:rPr>
              <a:t>22 Não tivessem aqueles dias sido abreviados, ninguém seria salvo; mas, por causa dos escolhidos, tais dias serão abreviados.</a:t>
            </a:r>
          </a:p>
          <a:p>
            <a:pPr algn="l">
              <a:lnSpc>
                <a:spcPts val="6750"/>
              </a:lnSpc>
            </a:pPr>
          </a:p>
          <a:p>
            <a:pPr algn="l">
              <a:lnSpc>
                <a:spcPts val="6750"/>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6" id="6"/>
          <p:cNvSpPr txBox="true"/>
          <p:nvPr/>
        </p:nvSpPr>
        <p:spPr>
          <a:xfrm rot="0">
            <a:off x="6492878" y="112867"/>
            <a:ext cx="11484718" cy="9799320"/>
          </a:xfrm>
          <a:prstGeom prst="rect">
            <a:avLst/>
          </a:prstGeom>
        </p:spPr>
        <p:txBody>
          <a:bodyPr anchor="t" rtlCol="false" tIns="0" lIns="0" bIns="0" rIns="0">
            <a:spAutoFit/>
          </a:bodyPr>
          <a:lstStyle/>
          <a:p>
            <a:pPr algn="l">
              <a:lnSpc>
                <a:spcPts val="6450"/>
              </a:lnSpc>
            </a:pPr>
            <a:r>
              <a:rPr lang="en-US" sz="4300" spc="215">
                <a:solidFill>
                  <a:srgbClr val="FFFFFF"/>
                </a:solidFill>
                <a:latin typeface="Aileron Bold"/>
              </a:rPr>
              <a:t>23 — Então, se alguém disser a vocês: "Olhem! Aqui está o Cristo!" ou: "Ali está ele!", não acreditem.</a:t>
            </a:r>
          </a:p>
          <a:p>
            <a:pPr algn="l">
              <a:lnSpc>
                <a:spcPts val="6450"/>
              </a:lnSpc>
            </a:pPr>
            <a:r>
              <a:rPr lang="en-US" sz="4300" spc="215">
                <a:solidFill>
                  <a:srgbClr val="FFFFFF"/>
                </a:solidFill>
                <a:latin typeface="Aileron Bold"/>
              </a:rPr>
              <a:t>24 Porque surgirão falsos cristos e falsos profetas, operando grandes sinais e prodígios, para enganar, se possível, os próprios eleitos.</a:t>
            </a:r>
          </a:p>
          <a:p>
            <a:pPr algn="l">
              <a:lnSpc>
                <a:spcPts val="6450"/>
              </a:lnSpc>
            </a:pPr>
            <a:r>
              <a:rPr lang="en-US" sz="4300" spc="215">
                <a:solidFill>
                  <a:srgbClr val="FFFFFF"/>
                </a:solidFill>
                <a:latin typeface="Aileron Bold"/>
              </a:rPr>
              <a:t>25 Eis que tenho predito isso a vocês.</a:t>
            </a:r>
          </a:p>
          <a:p>
            <a:pPr algn="l">
              <a:lnSpc>
                <a:spcPts val="6450"/>
              </a:lnSpc>
              <a:spcBef>
                <a:spcPct val="0"/>
              </a:spcBef>
            </a:pPr>
            <a:r>
              <a:rPr lang="en-US" sz="4300" spc="215">
                <a:solidFill>
                  <a:srgbClr val="FFFFFF"/>
                </a:solidFill>
                <a:latin typeface="Aileron Bold"/>
              </a:rPr>
              <a:t>26 Portanto, se disserem a vocês: "Eis que ele está no deserto!", não vão lá. Ou, se disserem: "Eis que ele está no interior da casa!", não acreditem.</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6" id="6"/>
          <p:cNvSpPr txBox="true"/>
          <p:nvPr/>
        </p:nvSpPr>
        <p:spPr>
          <a:xfrm rot="0">
            <a:off x="6557011" y="446361"/>
            <a:ext cx="11228184" cy="4065270"/>
          </a:xfrm>
          <a:prstGeom prst="rect">
            <a:avLst/>
          </a:prstGeom>
        </p:spPr>
        <p:txBody>
          <a:bodyPr anchor="t" rtlCol="false" tIns="0" lIns="0" bIns="0" rIns="0">
            <a:spAutoFit/>
          </a:bodyPr>
          <a:lstStyle/>
          <a:p>
            <a:pPr algn="l">
              <a:lnSpc>
                <a:spcPts val="6450"/>
              </a:lnSpc>
            </a:pPr>
            <a:r>
              <a:rPr lang="en-US" sz="4300" spc="215">
                <a:solidFill>
                  <a:srgbClr val="FFFFFF"/>
                </a:solidFill>
                <a:latin typeface="Aileron Bold"/>
              </a:rPr>
              <a:t>27 Porque, assim como o relâmpago sai do Oriente e brilha até o Ocidente, assim será a vinda do Filho do Homem.</a:t>
            </a:r>
          </a:p>
          <a:p>
            <a:pPr algn="l">
              <a:lnSpc>
                <a:spcPts val="6450"/>
              </a:lnSpc>
              <a:spcBef>
                <a:spcPct val="0"/>
              </a:spcBef>
            </a:pPr>
            <a:r>
              <a:rPr lang="en-US" sz="4300" spc="215">
                <a:solidFill>
                  <a:srgbClr val="FFFFFF"/>
                </a:solidFill>
                <a:latin typeface="Aileron Bold"/>
              </a:rPr>
              <a:t>28 Onde estiver o cadáver, aí se ajuntarão os abutres.</a:t>
            </a:r>
          </a:p>
        </p:txBody>
      </p:sp>
    </p:spTree>
  </p:cSld>
  <p:clrMapOvr>
    <a:masterClrMapping/>
  </p:clrMapOvr>
</p:sld>
</file>

<file path=ppt/slides/slide23.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06398" y="863091"/>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7921691" y="3820360"/>
            <a:ext cx="2426839" cy="5866105"/>
          </a:xfrm>
          <a:prstGeom prst="rect">
            <a:avLst/>
          </a:prstGeom>
          <a:solidFill>
            <a:srgbClr val="2C92D5"/>
          </a:solidFill>
        </p:spPr>
      </p:sp>
      <p:sp>
        <p:nvSpPr>
          <p:cNvPr name="AutoShape 7" id="7"/>
          <p:cNvSpPr/>
          <p:nvPr/>
        </p:nvSpPr>
        <p:spPr>
          <a:xfrm rot="0">
            <a:off x="5445955" y="3820360"/>
            <a:ext cx="2426839" cy="5866105"/>
          </a:xfrm>
          <a:prstGeom prst="rect">
            <a:avLst/>
          </a:prstGeom>
          <a:solidFill>
            <a:srgbClr val="37C9EF"/>
          </a:solidFill>
        </p:spPr>
      </p:sp>
      <p:sp>
        <p:nvSpPr>
          <p:cNvPr name="AutoShape 8" id="8"/>
          <p:cNvSpPr/>
          <p:nvPr/>
        </p:nvSpPr>
        <p:spPr>
          <a:xfrm rot="0">
            <a:off x="2970220" y="3820360"/>
            <a:ext cx="2426839" cy="5866105"/>
          </a:xfrm>
          <a:prstGeom prst="rect">
            <a:avLst/>
          </a:prstGeom>
          <a:solidFill>
            <a:srgbClr val="3EDAD8"/>
          </a:solidFill>
        </p:spPr>
      </p:sp>
      <p:sp>
        <p:nvSpPr>
          <p:cNvPr name="AutoShape 9" id="9"/>
          <p:cNvSpPr/>
          <p:nvPr/>
        </p:nvSpPr>
        <p:spPr>
          <a:xfrm rot="0">
            <a:off x="494484" y="5571665"/>
            <a:ext cx="2426839" cy="4114800"/>
          </a:xfrm>
          <a:prstGeom prst="rect">
            <a:avLst/>
          </a:prstGeom>
          <a:solidFill>
            <a:srgbClr val="FFFFFF">
              <a:alpha val="60000"/>
            </a:srgbClr>
          </a:solidFill>
        </p:spPr>
      </p:sp>
      <p:sp>
        <p:nvSpPr>
          <p:cNvPr name="TextBox 10" id="10"/>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11" id="11"/>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12" id="12"/>
          <p:cNvGrpSpPr/>
          <p:nvPr/>
        </p:nvGrpSpPr>
        <p:grpSpPr>
          <a:xfrm rot="-2700000">
            <a:off x="1458539" y="5442467"/>
            <a:ext cx="498728" cy="258396"/>
            <a:chOff x="0" y="0"/>
            <a:chExt cx="6350000" cy="3289999"/>
          </a:xfrm>
        </p:grpSpPr>
        <p:sp>
          <p:nvSpPr>
            <p:cNvPr name="Freeform 13" id="13"/>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
        <p:nvSpPr>
          <p:cNvPr name="AutoShape 14" id="14"/>
          <p:cNvSpPr/>
          <p:nvPr/>
        </p:nvSpPr>
        <p:spPr>
          <a:xfrm rot="0">
            <a:off x="2970220" y="5571665"/>
            <a:ext cx="2426839" cy="4114800"/>
          </a:xfrm>
          <a:prstGeom prst="rect">
            <a:avLst/>
          </a:prstGeom>
          <a:solidFill>
            <a:srgbClr val="FFFFFF">
              <a:alpha val="60000"/>
            </a:srgbClr>
          </a:solidFill>
        </p:spPr>
      </p:sp>
      <p:grpSp>
        <p:nvGrpSpPr>
          <p:cNvPr name="Group 15" id="15"/>
          <p:cNvGrpSpPr/>
          <p:nvPr/>
        </p:nvGrpSpPr>
        <p:grpSpPr>
          <a:xfrm rot="-2700000">
            <a:off x="3934275" y="5442467"/>
            <a:ext cx="498728" cy="258396"/>
            <a:chOff x="0" y="0"/>
            <a:chExt cx="6350000" cy="3289999"/>
          </a:xfrm>
        </p:grpSpPr>
        <p:sp>
          <p:nvSpPr>
            <p:cNvPr name="Freeform 16" id="16"/>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EDAD8"/>
            </a:solidFill>
          </p:spPr>
        </p:sp>
      </p:grpSp>
      <p:sp>
        <p:nvSpPr>
          <p:cNvPr name="AutoShape 17" id="17"/>
          <p:cNvSpPr/>
          <p:nvPr/>
        </p:nvSpPr>
        <p:spPr>
          <a:xfrm rot="0">
            <a:off x="5445955" y="5571665"/>
            <a:ext cx="2426839" cy="4114800"/>
          </a:xfrm>
          <a:prstGeom prst="rect">
            <a:avLst/>
          </a:prstGeom>
          <a:solidFill>
            <a:srgbClr val="FFFFFF">
              <a:alpha val="60000"/>
            </a:srgbClr>
          </a:solidFill>
        </p:spPr>
      </p:sp>
      <p:grpSp>
        <p:nvGrpSpPr>
          <p:cNvPr name="Group 18" id="18"/>
          <p:cNvGrpSpPr/>
          <p:nvPr/>
        </p:nvGrpSpPr>
        <p:grpSpPr>
          <a:xfrm rot="-2700000">
            <a:off x="6410011" y="5442467"/>
            <a:ext cx="498728" cy="258396"/>
            <a:chOff x="0" y="0"/>
            <a:chExt cx="6350000" cy="3289999"/>
          </a:xfrm>
        </p:grpSpPr>
        <p:sp>
          <p:nvSpPr>
            <p:cNvPr name="Freeform 19" id="19"/>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7C9EF"/>
            </a:solidFill>
          </p:spPr>
        </p:sp>
      </p:grpSp>
      <p:sp>
        <p:nvSpPr>
          <p:cNvPr name="AutoShape 20" id="20"/>
          <p:cNvSpPr/>
          <p:nvPr/>
        </p:nvSpPr>
        <p:spPr>
          <a:xfrm rot="0">
            <a:off x="7921691" y="5571665"/>
            <a:ext cx="2426839" cy="4114800"/>
          </a:xfrm>
          <a:prstGeom prst="rect">
            <a:avLst/>
          </a:prstGeom>
          <a:solidFill>
            <a:srgbClr val="FFFFFF">
              <a:alpha val="60000"/>
            </a:srgbClr>
          </a:solidFill>
        </p:spPr>
      </p:sp>
      <p:grpSp>
        <p:nvGrpSpPr>
          <p:cNvPr name="Group 21" id="21"/>
          <p:cNvGrpSpPr/>
          <p:nvPr/>
        </p:nvGrpSpPr>
        <p:grpSpPr>
          <a:xfrm rot="-2700000">
            <a:off x="8885747" y="5442467"/>
            <a:ext cx="498728" cy="258396"/>
            <a:chOff x="0" y="0"/>
            <a:chExt cx="6350000" cy="3289999"/>
          </a:xfrm>
        </p:grpSpPr>
        <p:sp>
          <p:nvSpPr>
            <p:cNvPr name="Freeform 22" id="22"/>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2C92D5"/>
            </a:solidFill>
          </p:spPr>
        </p:sp>
      </p:grpSp>
      <p:sp>
        <p:nvSpPr>
          <p:cNvPr name="TextBox 23" id="23"/>
          <p:cNvSpPr txBox="true"/>
          <p:nvPr/>
        </p:nvSpPr>
        <p:spPr>
          <a:xfrm rot="0">
            <a:off x="307377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3-14</a:t>
            </a:r>
          </a:p>
        </p:txBody>
      </p:sp>
      <p:sp>
        <p:nvSpPr>
          <p:cNvPr name="TextBox 24" id="24"/>
          <p:cNvSpPr txBox="true"/>
          <p:nvPr/>
        </p:nvSpPr>
        <p:spPr>
          <a:xfrm rot="0">
            <a:off x="552093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15-28</a:t>
            </a:r>
          </a:p>
        </p:txBody>
      </p:sp>
      <p:sp>
        <p:nvSpPr>
          <p:cNvPr name="TextBox 25" id="25"/>
          <p:cNvSpPr txBox="true"/>
          <p:nvPr/>
        </p:nvSpPr>
        <p:spPr>
          <a:xfrm rot="0">
            <a:off x="8015723" y="3996438"/>
            <a:ext cx="230550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29-31</a:t>
            </a:r>
          </a:p>
        </p:txBody>
      </p:sp>
      <p:sp>
        <p:nvSpPr>
          <p:cNvPr name="TextBox 26" id="26"/>
          <p:cNvSpPr txBox="true"/>
          <p:nvPr/>
        </p:nvSpPr>
        <p:spPr>
          <a:xfrm rot="0">
            <a:off x="3072505" y="6214038"/>
            <a:ext cx="2306775" cy="2265414"/>
          </a:xfrm>
          <a:prstGeom prst="rect">
            <a:avLst/>
          </a:prstGeom>
        </p:spPr>
        <p:txBody>
          <a:bodyPr anchor="t" rtlCol="false" tIns="0" lIns="0" bIns="0" rIns="0">
            <a:spAutoFit/>
          </a:bodyPr>
          <a:lstStyle/>
          <a:p>
            <a:pPr algn="ctr">
              <a:lnSpc>
                <a:spcPts val="4560"/>
              </a:lnSpc>
            </a:pPr>
            <a:r>
              <a:rPr lang="en-US" sz="3040" spc="152">
                <a:solidFill>
                  <a:srgbClr val="191919"/>
                </a:solidFill>
                <a:latin typeface="Aileron Bold"/>
              </a:rPr>
              <a:t>O </a:t>
            </a:r>
          </a:p>
          <a:p>
            <a:pPr algn="ctr">
              <a:lnSpc>
                <a:spcPts val="4560"/>
              </a:lnSpc>
            </a:pPr>
            <a:r>
              <a:rPr lang="en-US" sz="3040" spc="152">
                <a:solidFill>
                  <a:srgbClr val="191919"/>
                </a:solidFill>
                <a:latin typeface="Aileron Bold"/>
              </a:rPr>
              <a:t>princípio </a:t>
            </a:r>
          </a:p>
          <a:p>
            <a:pPr algn="ctr">
              <a:lnSpc>
                <a:spcPts val="4560"/>
              </a:lnSpc>
            </a:pPr>
            <a:r>
              <a:rPr lang="en-US" sz="3040" spc="152">
                <a:solidFill>
                  <a:srgbClr val="191919"/>
                </a:solidFill>
                <a:latin typeface="Aileron Bold"/>
              </a:rPr>
              <a:t>das </a:t>
            </a:r>
          </a:p>
          <a:p>
            <a:pPr algn="ctr">
              <a:lnSpc>
                <a:spcPts val="4560"/>
              </a:lnSpc>
            </a:pPr>
            <a:r>
              <a:rPr lang="en-US" sz="3040" spc="152">
                <a:solidFill>
                  <a:srgbClr val="191919"/>
                </a:solidFill>
                <a:latin typeface="Aileron Bold"/>
              </a:rPr>
              <a:t>dores</a:t>
            </a:r>
          </a:p>
        </p:txBody>
      </p:sp>
      <p:sp>
        <p:nvSpPr>
          <p:cNvPr name="TextBox 27" id="27"/>
          <p:cNvSpPr txBox="true"/>
          <p:nvPr/>
        </p:nvSpPr>
        <p:spPr>
          <a:xfrm rot="0">
            <a:off x="5529191" y="6214038"/>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grande tribulação</a:t>
            </a:r>
          </a:p>
        </p:txBody>
      </p:sp>
      <p:sp>
        <p:nvSpPr>
          <p:cNvPr name="TextBox 28" id="28"/>
          <p:cNvSpPr txBox="true"/>
          <p:nvPr/>
        </p:nvSpPr>
        <p:spPr>
          <a:xfrm rot="0">
            <a:off x="7985877" y="6214038"/>
            <a:ext cx="2306775" cy="3902577"/>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vinda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Filho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Homem</a:t>
            </a:r>
          </a:p>
          <a:p>
            <a:pPr algn="ctr">
              <a:lnSpc>
                <a:spcPts val="4435"/>
              </a:lnSpc>
            </a:pPr>
          </a:p>
          <a:p>
            <a:pPr algn="ctr">
              <a:lnSpc>
                <a:spcPts val="3960"/>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6" id="6"/>
          <p:cNvSpPr txBox="true"/>
          <p:nvPr/>
        </p:nvSpPr>
        <p:spPr>
          <a:xfrm rot="0">
            <a:off x="6682656" y="441459"/>
            <a:ext cx="10976894" cy="8534400"/>
          </a:xfrm>
          <a:prstGeom prst="rect">
            <a:avLst/>
          </a:prstGeom>
        </p:spPr>
        <p:txBody>
          <a:bodyPr anchor="t" rtlCol="false" tIns="0" lIns="0" bIns="0" rIns="0">
            <a:spAutoFit/>
          </a:bodyPr>
          <a:lstStyle/>
          <a:p>
            <a:pPr algn="l">
              <a:lnSpc>
                <a:spcPts val="6750"/>
              </a:lnSpc>
            </a:pPr>
            <a:r>
              <a:rPr lang="en-US" sz="4500" spc="225">
                <a:solidFill>
                  <a:srgbClr val="FFFFFF"/>
                </a:solidFill>
                <a:latin typeface="Aileron Bold"/>
              </a:rPr>
              <a:t>29 — Logo em seguida à tribulação daqueles dias, o sol escurecerá, a lua não dará a sua claridade, as estrelas cairão do firmamento e os poderes dos céus serão abalados.</a:t>
            </a:r>
          </a:p>
          <a:p>
            <a:pPr algn="l">
              <a:lnSpc>
                <a:spcPts val="6750"/>
              </a:lnSpc>
              <a:spcBef>
                <a:spcPct val="0"/>
              </a:spcBef>
            </a:pPr>
            <a:r>
              <a:rPr lang="en-US" sz="4500" spc="225">
                <a:solidFill>
                  <a:srgbClr val="FFFFFF"/>
                </a:solidFill>
                <a:latin typeface="Aileron Bold"/>
              </a:rPr>
              <a:t>30 Então aparecerá no céu o sinal do Filho do Homem. Todos os povos da terra se lamentarão e verão o Filho do Homem vindo sobre as nuvens do céu, com poder e grande glória.</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6" id="6"/>
          <p:cNvSpPr txBox="true"/>
          <p:nvPr/>
        </p:nvSpPr>
        <p:spPr>
          <a:xfrm rot="0">
            <a:off x="6682656" y="441459"/>
            <a:ext cx="10976894" cy="4248150"/>
          </a:xfrm>
          <a:prstGeom prst="rect">
            <a:avLst/>
          </a:prstGeom>
        </p:spPr>
        <p:txBody>
          <a:bodyPr anchor="t" rtlCol="false" tIns="0" lIns="0" bIns="0" rIns="0">
            <a:spAutoFit/>
          </a:bodyPr>
          <a:lstStyle/>
          <a:p>
            <a:pPr algn="l">
              <a:lnSpc>
                <a:spcPts val="6750"/>
              </a:lnSpc>
              <a:spcBef>
                <a:spcPct val="0"/>
              </a:spcBef>
            </a:pPr>
            <a:r>
              <a:rPr lang="en-US" sz="4500" spc="225">
                <a:solidFill>
                  <a:srgbClr val="FFFFFF"/>
                </a:solidFill>
                <a:latin typeface="Aileron Bold"/>
              </a:rPr>
              <a:t>31 E ele enviará os seus anjos, com grande som de trombeta, os quais reunirão os seus escolhidos dos quatro ventos, de uma a outra extremidade dos céus.</a:t>
            </a:r>
          </a:p>
        </p:txBody>
      </p:sp>
    </p:spTree>
  </p:cSld>
  <p:clrMapOvr>
    <a:masterClrMapping/>
  </p:clrMapOvr>
</p:sld>
</file>

<file path=ppt/slides/slide26.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06398" y="863091"/>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10397427" y="3820360"/>
            <a:ext cx="2426839" cy="5866105"/>
          </a:xfrm>
          <a:prstGeom prst="rect">
            <a:avLst/>
          </a:prstGeom>
          <a:solidFill>
            <a:srgbClr val="5271FF"/>
          </a:solidFill>
        </p:spPr>
      </p:sp>
      <p:sp>
        <p:nvSpPr>
          <p:cNvPr name="AutoShape 7" id="7"/>
          <p:cNvSpPr/>
          <p:nvPr/>
        </p:nvSpPr>
        <p:spPr>
          <a:xfrm rot="0">
            <a:off x="7921691" y="3820360"/>
            <a:ext cx="2426839" cy="5866105"/>
          </a:xfrm>
          <a:prstGeom prst="rect">
            <a:avLst/>
          </a:prstGeom>
          <a:solidFill>
            <a:srgbClr val="2C92D5"/>
          </a:solidFill>
        </p:spPr>
      </p:sp>
      <p:sp>
        <p:nvSpPr>
          <p:cNvPr name="AutoShape 8" id="8"/>
          <p:cNvSpPr/>
          <p:nvPr/>
        </p:nvSpPr>
        <p:spPr>
          <a:xfrm rot="0">
            <a:off x="5445955" y="3820360"/>
            <a:ext cx="2426839" cy="5866105"/>
          </a:xfrm>
          <a:prstGeom prst="rect">
            <a:avLst/>
          </a:prstGeom>
          <a:solidFill>
            <a:srgbClr val="37C9EF"/>
          </a:solidFill>
        </p:spPr>
      </p:sp>
      <p:sp>
        <p:nvSpPr>
          <p:cNvPr name="AutoShape 9" id="9"/>
          <p:cNvSpPr/>
          <p:nvPr/>
        </p:nvSpPr>
        <p:spPr>
          <a:xfrm rot="0">
            <a:off x="2970220" y="3820360"/>
            <a:ext cx="2426839" cy="5866105"/>
          </a:xfrm>
          <a:prstGeom prst="rect">
            <a:avLst/>
          </a:prstGeom>
          <a:solidFill>
            <a:srgbClr val="3EDAD8"/>
          </a:solidFill>
        </p:spPr>
      </p:sp>
      <p:sp>
        <p:nvSpPr>
          <p:cNvPr name="AutoShape 10" id="10"/>
          <p:cNvSpPr/>
          <p:nvPr/>
        </p:nvSpPr>
        <p:spPr>
          <a:xfrm rot="0">
            <a:off x="494484" y="5571665"/>
            <a:ext cx="2426839" cy="4114800"/>
          </a:xfrm>
          <a:prstGeom prst="rect">
            <a:avLst/>
          </a:prstGeom>
          <a:solidFill>
            <a:srgbClr val="FFFFFF">
              <a:alpha val="60000"/>
            </a:srgbClr>
          </a:solidFill>
        </p:spPr>
      </p:sp>
      <p:sp>
        <p:nvSpPr>
          <p:cNvPr name="TextBox 11" id="11"/>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12" id="12"/>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13" id="13"/>
          <p:cNvGrpSpPr/>
          <p:nvPr/>
        </p:nvGrpSpPr>
        <p:grpSpPr>
          <a:xfrm rot="-2700000">
            <a:off x="1458539" y="5442467"/>
            <a:ext cx="498728" cy="258396"/>
            <a:chOff x="0" y="0"/>
            <a:chExt cx="6350000" cy="3289999"/>
          </a:xfrm>
        </p:grpSpPr>
        <p:sp>
          <p:nvSpPr>
            <p:cNvPr name="Freeform 14" id="14"/>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
        <p:nvSpPr>
          <p:cNvPr name="AutoShape 15" id="15"/>
          <p:cNvSpPr/>
          <p:nvPr/>
        </p:nvSpPr>
        <p:spPr>
          <a:xfrm rot="0">
            <a:off x="2970220" y="5571665"/>
            <a:ext cx="2426839" cy="4114800"/>
          </a:xfrm>
          <a:prstGeom prst="rect">
            <a:avLst/>
          </a:prstGeom>
          <a:solidFill>
            <a:srgbClr val="FFFFFF">
              <a:alpha val="60000"/>
            </a:srgbClr>
          </a:solidFill>
        </p:spPr>
      </p:sp>
      <p:grpSp>
        <p:nvGrpSpPr>
          <p:cNvPr name="Group 16" id="16"/>
          <p:cNvGrpSpPr/>
          <p:nvPr/>
        </p:nvGrpSpPr>
        <p:grpSpPr>
          <a:xfrm rot="-2700000">
            <a:off x="3934275" y="5442467"/>
            <a:ext cx="498728" cy="258396"/>
            <a:chOff x="0" y="0"/>
            <a:chExt cx="6350000" cy="3289999"/>
          </a:xfrm>
        </p:grpSpPr>
        <p:sp>
          <p:nvSpPr>
            <p:cNvPr name="Freeform 17" id="17"/>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EDAD8"/>
            </a:solidFill>
          </p:spPr>
        </p:sp>
      </p:grpSp>
      <p:sp>
        <p:nvSpPr>
          <p:cNvPr name="AutoShape 18" id="18"/>
          <p:cNvSpPr/>
          <p:nvPr/>
        </p:nvSpPr>
        <p:spPr>
          <a:xfrm rot="0">
            <a:off x="5445955" y="5571665"/>
            <a:ext cx="2426839" cy="4114800"/>
          </a:xfrm>
          <a:prstGeom prst="rect">
            <a:avLst/>
          </a:prstGeom>
          <a:solidFill>
            <a:srgbClr val="FFFFFF">
              <a:alpha val="60000"/>
            </a:srgbClr>
          </a:solidFill>
        </p:spPr>
      </p:sp>
      <p:grpSp>
        <p:nvGrpSpPr>
          <p:cNvPr name="Group 19" id="19"/>
          <p:cNvGrpSpPr/>
          <p:nvPr/>
        </p:nvGrpSpPr>
        <p:grpSpPr>
          <a:xfrm rot="-2700000">
            <a:off x="6410011" y="5442467"/>
            <a:ext cx="498728" cy="258396"/>
            <a:chOff x="0" y="0"/>
            <a:chExt cx="6350000" cy="3289999"/>
          </a:xfrm>
        </p:grpSpPr>
        <p:sp>
          <p:nvSpPr>
            <p:cNvPr name="Freeform 20" id="20"/>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7C9EF"/>
            </a:solidFill>
          </p:spPr>
        </p:sp>
      </p:grpSp>
      <p:sp>
        <p:nvSpPr>
          <p:cNvPr name="AutoShape 21" id="21"/>
          <p:cNvSpPr/>
          <p:nvPr/>
        </p:nvSpPr>
        <p:spPr>
          <a:xfrm rot="0">
            <a:off x="7921691" y="5571665"/>
            <a:ext cx="2426839" cy="4114800"/>
          </a:xfrm>
          <a:prstGeom prst="rect">
            <a:avLst/>
          </a:prstGeom>
          <a:solidFill>
            <a:srgbClr val="FFFFFF">
              <a:alpha val="60000"/>
            </a:srgbClr>
          </a:solidFill>
        </p:spPr>
      </p:sp>
      <p:grpSp>
        <p:nvGrpSpPr>
          <p:cNvPr name="Group 22" id="22"/>
          <p:cNvGrpSpPr/>
          <p:nvPr/>
        </p:nvGrpSpPr>
        <p:grpSpPr>
          <a:xfrm rot="-2700000">
            <a:off x="8885747" y="5442467"/>
            <a:ext cx="498728" cy="258396"/>
            <a:chOff x="0" y="0"/>
            <a:chExt cx="6350000" cy="3289999"/>
          </a:xfrm>
        </p:grpSpPr>
        <p:sp>
          <p:nvSpPr>
            <p:cNvPr name="Freeform 23" id="23"/>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2C92D5"/>
            </a:solidFill>
          </p:spPr>
        </p:sp>
      </p:grpSp>
      <p:sp>
        <p:nvSpPr>
          <p:cNvPr name="AutoShape 24" id="24"/>
          <p:cNvSpPr/>
          <p:nvPr/>
        </p:nvSpPr>
        <p:spPr>
          <a:xfrm rot="0">
            <a:off x="10397427" y="5571665"/>
            <a:ext cx="2426839" cy="4114800"/>
          </a:xfrm>
          <a:prstGeom prst="rect">
            <a:avLst/>
          </a:prstGeom>
          <a:solidFill>
            <a:srgbClr val="FFFFFF">
              <a:alpha val="60000"/>
            </a:srgbClr>
          </a:solidFill>
        </p:spPr>
      </p:sp>
      <p:grpSp>
        <p:nvGrpSpPr>
          <p:cNvPr name="Group 25" id="25"/>
          <p:cNvGrpSpPr/>
          <p:nvPr/>
        </p:nvGrpSpPr>
        <p:grpSpPr>
          <a:xfrm rot="-2700000">
            <a:off x="11361483" y="5442467"/>
            <a:ext cx="498728" cy="258396"/>
            <a:chOff x="0" y="0"/>
            <a:chExt cx="6350000" cy="3289999"/>
          </a:xfrm>
        </p:grpSpPr>
        <p:sp>
          <p:nvSpPr>
            <p:cNvPr name="Freeform 26" id="26"/>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13538A"/>
            </a:solidFill>
          </p:spPr>
        </p:sp>
      </p:grpSp>
      <p:sp>
        <p:nvSpPr>
          <p:cNvPr name="TextBox 27" id="27"/>
          <p:cNvSpPr txBox="true"/>
          <p:nvPr/>
        </p:nvSpPr>
        <p:spPr>
          <a:xfrm rot="0">
            <a:off x="307377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3-14</a:t>
            </a:r>
          </a:p>
        </p:txBody>
      </p:sp>
      <p:sp>
        <p:nvSpPr>
          <p:cNvPr name="TextBox 28" id="28"/>
          <p:cNvSpPr txBox="true"/>
          <p:nvPr/>
        </p:nvSpPr>
        <p:spPr>
          <a:xfrm rot="0">
            <a:off x="552093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15-28</a:t>
            </a:r>
          </a:p>
        </p:txBody>
      </p:sp>
      <p:sp>
        <p:nvSpPr>
          <p:cNvPr name="TextBox 29" id="29"/>
          <p:cNvSpPr txBox="true"/>
          <p:nvPr/>
        </p:nvSpPr>
        <p:spPr>
          <a:xfrm rot="0">
            <a:off x="8015723" y="3996438"/>
            <a:ext cx="230550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29-31</a:t>
            </a:r>
          </a:p>
        </p:txBody>
      </p:sp>
      <p:sp>
        <p:nvSpPr>
          <p:cNvPr name="TextBox 30" id="30"/>
          <p:cNvSpPr txBox="true"/>
          <p:nvPr/>
        </p:nvSpPr>
        <p:spPr>
          <a:xfrm rot="0">
            <a:off x="10499712"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32-35</a:t>
            </a:r>
          </a:p>
        </p:txBody>
      </p:sp>
      <p:sp>
        <p:nvSpPr>
          <p:cNvPr name="TextBox 31" id="31"/>
          <p:cNvSpPr txBox="true"/>
          <p:nvPr/>
        </p:nvSpPr>
        <p:spPr>
          <a:xfrm rot="0">
            <a:off x="3072505" y="6214038"/>
            <a:ext cx="2306775" cy="2265414"/>
          </a:xfrm>
          <a:prstGeom prst="rect">
            <a:avLst/>
          </a:prstGeom>
        </p:spPr>
        <p:txBody>
          <a:bodyPr anchor="t" rtlCol="false" tIns="0" lIns="0" bIns="0" rIns="0">
            <a:spAutoFit/>
          </a:bodyPr>
          <a:lstStyle/>
          <a:p>
            <a:pPr algn="ctr">
              <a:lnSpc>
                <a:spcPts val="4560"/>
              </a:lnSpc>
            </a:pPr>
            <a:r>
              <a:rPr lang="en-US" sz="3040" spc="152">
                <a:solidFill>
                  <a:srgbClr val="191919"/>
                </a:solidFill>
                <a:latin typeface="Aileron Bold"/>
              </a:rPr>
              <a:t>O </a:t>
            </a:r>
          </a:p>
          <a:p>
            <a:pPr algn="ctr">
              <a:lnSpc>
                <a:spcPts val="4560"/>
              </a:lnSpc>
            </a:pPr>
            <a:r>
              <a:rPr lang="en-US" sz="3040" spc="152">
                <a:solidFill>
                  <a:srgbClr val="191919"/>
                </a:solidFill>
                <a:latin typeface="Aileron Bold"/>
              </a:rPr>
              <a:t>princípio </a:t>
            </a:r>
          </a:p>
          <a:p>
            <a:pPr algn="ctr">
              <a:lnSpc>
                <a:spcPts val="4560"/>
              </a:lnSpc>
            </a:pPr>
            <a:r>
              <a:rPr lang="en-US" sz="3040" spc="152">
                <a:solidFill>
                  <a:srgbClr val="191919"/>
                </a:solidFill>
                <a:latin typeface="Aileron Bold"/>
              </a:rPr>
              <a:t>das </a:t>
            </a:r>
          </a:p>
          <a:p>
            <a:pPr algn="ctr">
              <a:lnSpc>
                <a:spcPts val="4560"/>
              </a:lnSpc>
            </a:pPr>
            <a:r>
              <a:rPr lang="en-US" sz="3040" spc="152">
                <a:solidFill>
                  <a:srgbClr val="191919"/>
                </a:solidFill>
                <a:latin typeface="Aileron Bold"/>
              </a:rPr>
              <a:t>dores</a:t>
            </a:r>
          </a:p>
        </p:txBody>
      </p:sp>
      <p:sp>
        <p:nvSpPr>
          <p:cNvPr name="TextBox 32" id="32"/>
          <p:cNvSpPr txBox="true"/>
          <p:nvPr/>
        </p:nvSpPr>
        <p:spPr>
          <a:xfrm rot="0">
            <a:off x="5529191" y="6214038"/>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grande tribulação</a:t>
            </a:r>
          </a:p>
        </p:txBody>
      </p:sp>
      <p:sp>
        <p:nvSpPr>
          <p:cNvPr name="TextBox 33" id="33"/>
          <p:cNvSpPr txBox="true"/>
          <p:nvPr/>
        </p:nvSpPr>
        <p:spPr>
          <a:xfrm rot="0">
            <a:off x="7985877" y="6214038"/>
            <a:ext cx="2306775" cy="3902577"/>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vinda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Filho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Homem</a:t>
            </a:r>
          </a:p>
          <a:p>
            <a:pPr algn="ctr">
              <a:lnSpc>
                <a:spcPts val="4435"/>
              </a:lnSpc>
            </a:pPr>
          </a:p>
          <a:p>
            <a:pPr algn="ctr">
              <a:lnSpc>
                <a:spcPts val="3960"/>
              </a:lnSpc>
            </a:pPr>
          </a:p>
        </p:txBody>
      </p:sp>
      <p:sp>
        <p:nvSpPr>
          <p:cNvPr name="TextBox 34" id="34"/>
          <p:cNvSpPr txBox="true"/>
          <p:nvPr/>
        </p:nvSpPr>
        <p:spPr>
          <a:xfrm rot="0">
            <a:off x="10442562" y="6214038"/>
            <a:ext cx="2306775" cy="22669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parábola </a:t>
            </a:r>
          </a:p>
          <a:p>
            <a:pPr algn="ctr">
              <a:lnSpc>
                <a:spcPts val="4500"/>
              </a:lnSpc>
            </a:pPr>
            <a:r>
              <a:rPr lang="en-US" sz="3000" spc="150">
                <a:solidFill>
                  <a:srgbClr val="191919"/>
                </a:solidFill>
                <a:latin typeface="Aileron Bold"/>
              </a:rPr>
              <a:t>da</a:t>
            </a:r>
          </a:p>
          <a:p>
            <a:pPr algn="ctr">
              <a:lnSpc>
                <a:spcPts val="4500"/>
              </a:lnSpc>
            </a:pPr>
            <a:r>
              <a:rPr lang="en-US" sz="3000" spc="150">
                <a:solidFill>
                  <a:srgbClr val="191919"/>
                </a:solidFill>
                <a:latin typeface="Aileron Bold"/>
              </a:rPr>
              <a:t> figueira</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6" id="6"/>
          <p:cNvSpPr txBox="true"/>
          <p:nvPr/>
        </p:nvSpPr>
        <p:spPr>
          <a:xfrm rot="0">
            <a:off x="6405830" y="72055"/>
            <a:ext cx="11612184" cy="10023596"/>
          </a:xfrm>
          <a:prstGeom prst="rect">
            <a:avLst/>
          </a:prstGeom>
        </p:spPr>
        <p:txBody>
          <a:bodyPr anchor="t" rtlCol="false" tIns="0" lIns="0" bIns="0" rIns="0">
            <a:spAutoFit/>
          </a:bodyPr>
          <a:lstStyle/>
          <a:p>
            <a:pPr algn="l">
              <a:lnSpc>
                <a:spcPts val="6620"/>
              </a:lnSpc>
            </a:pPr>
            <a:r>
              <a:rPr lang="en-US" sz="4413" spc="220">
                <a:solidFill>
                  <a:srgbClr val="FFFFFF"/>
                </a:solidFill>
                <a:latin typeface="Aileron Bold"/>
              </a:rPr>
              <a:t>32 — Aprendam a parábola da figueira: quando já os seus ramos se renovam e as folhas brotam, vocês sabem que o verão está próximo.</a:t>
            </a:r>
          </a:p>
          <a:p>
            <a:pPr algn="l">
              <a:lnSpc>
                <a:spcPts val="6620"/>
              </a:lnSpc>
            </a:pPr>
            <a:r>
              <a:rPr lang="en-US" sz="4413" spc="220">
                <a:solidFill>
                  <a:srgbClr val="FFFFFF"/>
                </a:solidFill>
                <a:latin typeface="Aileron Bold"/>
              </a:rPr>
              <a:t>33 Assim, também vocês, quando virem todas estas coisas, saibam que está próximo, às portas.</a:t>
            </a:r>
          </a:p>
          <a:p>
            <a:pPr algn="l">
              <a:lnSpc>
                <a:spcPts val="6620"/>
              </a:lnSpc>
            </a:pPr>
            <a:r>
              <a:rPr lang="en-US" sz="4413" spc="220">
                <a:solidFill>
                  <a:srgbClr val="FFFFFF"/>
                </a:solidFill>
                <a:latin typeface="Aileron Bold"/>
              </a:rPr>
              <a:t>34 Em verdade lhes digo que não passará esta geração sem que tudo isto aconteça.</a:t>
            </a:r>
          </a:p>
          <a:p>
            <a:pPr algn="l">
              <a:lnSpc>
                <a:spcPts val="6620"/>
              </a:lnSpc>
              <a:spcBef>
                <a:spcPct val="0"/>
              </a:spcBef>
            </a:pPr>
            <a:r>
              <a:rPr lang="en-US" sz="4413" spc="220">
                <a:solidFill>
                  <a:srgbClr val="FFFFFF"/>
                </a:solidFill>
                <a:latin typeface="Aileron Bold"/>
              </a:rPr>
              <a:t>35 Passará o céu e a terra, porém as minhas palavras não passarão.</a:t>
            </a:r>
          </a:p>
        </p:txBody>
      </p:sp>
    </p:spTree>
  </p:cSld>
  <p:clrMapOvr>
    <a:masterClrMapping/>
  </p:clrMapOvr>
</p:sld>
</file>

<file path=ppt/slides/slide28.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06398" y="863091"/>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10397427" y="3820360"/>
            <a:ext cx="2426839" cy="5866105"/>
          </a:xfrm>
          <a:prstGeom prst="rect">
            <a:avLst/>
          </a:prstGeom>
          <a:solidFill>
            <a:srgbClr val="5271FF"/>
          </a:solidFill>
        </p:spPr>
      </p:sp>
      <p:sp>
        <p:nvSpPr>
          <p:cNvPr name="AutoShape 7" id="7"/>
          <p:cNvSpPr/>
          <p:nvPr/>
        </p:nvSpPr>
        <p:spPr>
          <a:xfrm rot="0">
            <a:off x="7921691" y="3820360"/>
            <a:ext cx="2426839" cy="5866105"/>
          </a:xfrm>
          <a:prstGeom prst="rect">
            <a:avLst/>
          </a:prstGeom>
          <a:solidFill>
            <a:srgbClr val="2C92D5"/>
          </a:solidFill>
        </p:spPr>
      </p:sp>
      <p:sp>
        <p:nvSpPr>
          <p:cNvPr name="AutoShape 8" id="8"/>
          <p:cNvSpPr/>
          <p:nvPr/>
        </p:nvSpPr>
        <p:spPr>
          <a:xfrm rot="0">
            <a:off x="5445955" y="3820360"/>
            <a:ext cx="2426839" cy="5866105"/>
          </a:xfrm>
          <a:prstGeom prst="rect">
            <a:avLst/>
          </a:prstGeom>
          <a:solidFill>
            <a:srgbClr val="37C9EF"/>
          </a:solidFill>
        </p:spPr>
      </p:sp>
      <p:sp>
        <p:nvSpPr>
          <p:cNvPr name="AutoShape 9" id="9"/>
          <p:cNvSpPr/>
          <p:nvPr/>
        </p:nvSpPr>
        <p:spPr>
          <a:xfrm rot="0">
            <a:off x="2970220" y="3820360"/>
            <a:ext cx="2426839" cy="5866105"/>
          </a:xfrm>
          <a:prstGeom prst="rect">
            <a:avLst/>
          </a:prstGeom>
          <a:solidFill>
            <a:srgbClr val="3EDAD8"/>
          </a:solidFill>
        </p:spPr>
      </p:sp>
      <p:sp>
        <p:nvSpPr>
          <p:cNvPr name="AutoShape 10" id="10"/>
          <p:cNvSpPr/>
          <p:nvPr/>
        </p:nvSpPr>
        <p:spPr>
          <a:xfrm rot="0">
            <a:off x="494484" y="5571665"/>
            <a:ext cx="2426839" cy="4114800"/>
          </a:xfrm>
          <a:prstGeom prst="rect">
            <a:avLst/>
          </a:prstGeom>
          <a:solidFill>
            <a:srgbClr val="FFFFFF">
              <a:alpha val="60000"/>
            </a:srgbClr>
          </a:solidFill>
        </p:spPr>
      </p:sp>
      <p:sp>
        <p:nvSpPr>
          <p:cNvPr name="TextBox 11" id="11"/>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12" id="12"/>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13" id="13"/>
          <p:cNvGrpSpPr/>
          <p:nvPr/>
        </p:nvGrpSpPr>
        <p:grpSpPr>
          <a:xfrm rot="-2700000">
            <a:off x="1458539" y="5442467"/>
            <a:ext cx="498728" cy="258396"/>
            <a:chOff x="0" y="0"/>
            <a:chExt cx="6350000" cy="3289999"/>
          </a:xfrm>
        </p:grpSpPr>
        <p:sp>
          <p:nvSpPr>
            <p:cNvPr name="Freeform 14" id="14"/>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
        <p:nvSpPr>
          <p:cNvPr name="AutoShape 15" id="15"/>
          <p:cNvSpPr/>
          <p:nvPr/>
        </p:nvSpPr>
        <p:spPr>
          <a:xfrm rot="0">
            <a:off x="2970220" y="5571665"/>
            <a:ext cx="2426839" cy="4114800"/>
          </a:xfrm>
          <a:prstGeom prst="rect">
            <a:avLst/>
          </a:prstGeom>
          <a:solidFill>
            <a:srgbClr val="FFFFFF">
              <a:alpha val="60000"/>
            </a:srgbClr>
          </a:solidFill>
        </p:spPr>
      </p:sp>
      <p:grpSp>
        <p:nvGrpSpPr>
          <p:cNvPr name="Group 16" id="16"/>
          <p:cNvGrpSpPr/>
          <p:nvPr/>
        </p:nvGrpSpPr>
        <p:grpSpPr>
          <a:xfrm rot="-2700000">
            <a:off x="3934275" y="5442467"/>
            <a:ext cx="498728" cy="258396"/>
            <a:chOff x="0" y="0"/>
            <a:chExt cx="6350000" cy="3289999"/>
          </a:xfrm>
        </p:grpSpPr>
        <p:sp>
          <p:nvSpPr>
            <p:cNvPr name="Freeform 17" id="17"/>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EDAD8"/>
            </a:solidFill>
          </p:spPr>
        </p:sp>
      </p:grpSp>
      <p:sp>
        <p:nvSpPr>
          <p:cNvPr name="AutoShape 18" id="18"/>
          <p:cNvSpPr/>
          <p:nvPr/>
        </p:nvSpPr>
        <p:spPr>
          <a:xfrm rot="0">
            <a:off x="5445955" y="5571665"/>
            <a:ext cx="2426839" cy="4114800"/>
          </a:xfrm>
          <a:prstGeom prst="rect">
            <a:avLst/>
          </a:prstGeom>
          <a:solidFill>
            <a:srgbClr val="FFFFFF">
              <a:alpha val="60000"/>
            </a:srgbClr>
          </a:solidFill>
        </p:spPr>
      </p:sp>
      <p:grpSp>
        <p:nvGrpSpPr>
          <p:cNvPr name="Group 19" id="19"/>
          <p:cNvGrpSpPr/>
          <p:nvPr/>
        </p:nvGrpSpPr>
        <p:grpSpPr>
          <a:xfrm rot="-2700000">
            <a:off x="6410011" y="5442467"/>
            <a:ext cx="498728" cy="258396"/>
            <a:chOff x="0" y="0"/>
            <a:chExt cx="6350000" cy="3289999"/>
          </a:xfrm>
        </p:grpSpPr>
        <p:sp>
          <p:nvSpPr>
            <p:cNvPr name="Freeform 20" id="20"/>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7C9EF"/>
            </a:solidFill>
          </p:spPr>
        </p:sp>
      </p:grpSp>
      <p:sp>
        <p:nvSpPr>
          <p:cNvPr name="AutoShape 21" id="21"/>
          <p:cNvSpPr/>
          <p:nvPr/>
        </p:nvSpPr>
        <p:spPr>
          <a:xfrm rot="0">
            <a:off x="7921691" y="5571665"/>
            <a:ext cx="2426839" cy="4114800"/>
          </a:xfrm>
          <a:prstGeom prst="rect">
            <a:avLst/>
          </a:prstGeom>
          <a:solidFill>
            <a:srgbClr val="FFFFFF">
              <a:alpha val="60000"/>
            </a:srgbClr>
          </a:solidFill>
        </p:spPr>
      </p:sp>
      <p:grpSp>
        <p:nvGrpSpPr>
          <p:cNvPr name="Group 22" id="22"/>
          <p:cNvGrpSpPr/>
          <p:nvPr/>
        </p:nvGrpSpPr>
        <p:grpSpPr>
          <a:xfrm rot="-2700000">
            <a:off x="8885747" y="5442467"/>
            <a:ext cx="498728" cy="258396"/>
            <a:chOff x="0" y="0"/>
            <a:chExt cx="6350000" cy="3289999"/>
          </a:xfrm>
        </p:grpSpPr>
        <p:sp>
          <p:nvSpPr>
            <p:cNvPr name="Freeform 23" id="23"/>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2C92D5"/>
            </a:solidFill>
          </p:spPr>
        </p:sp>
      </p:grpSp>
      <p:sp>
        <p:nvSpPr>
          <p:cNvPr name="AutoShape 24" id="24"/>
          <p:cNvSpPr/>
          <p:nvPr/>
        </p:nvSpPr>
        <p:spPr>
          <a:xfrm rot="0">
            <a:off x="10397427" y="5571665"/>
            <a:ext cx="2426839" cy="4114800"/>
          </a:xfrm>
          <a:prstGeom prst="rect">
            <a:avLst/>
          </a:prstGeom>
          <a:solidFill>
            <a:srgbClr val="FFFFFF">
              <a:alpha val="60000"/>
            </a:srgbClr>
          </a:solidFill>
        </p:spPr>
      </p:sp>
      <p:grpSp>
        <p:nvGrpSpPr>
          <p:cNvPr name="Group 25" id="25"/>
          <p:cNvGrpSpPr/>
          <p:nvPr/>
        </p:nvGrpSpPr>
        <p:grpSpPr>
          <a:xfrm rot="-2700000">
            <a:off x="11361483" y="5442467"/>
            <a:ext cx="498728" cy="258396"/>
            <a:chOff x="0" y="0"/>
            <a:chExt cx="6350000" cy="3289999"/>
          </a:xfrm>
        </p:grpSpPr>
        <p:sp>
          <p:nvSpPr>
            <p:cNvPr name="Freeform 26" id="26"/>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13538A"/>
            </a:solidFill>
          </p:spPr>
        </p:sp>
      </p:grpSp>
      <p:sp>
        <p:nvSpPr>
          <p:cNvPr name="AutoShape 27" id="27"/>
          <p:cNvSpPr/>
          <p:nvPr/>
        </p:nvSpPr>
        <p:spPr>
          <a:xfrm rot="0">
            <a:off x="12890941" y="3820360"/>
            <a:ext cx="2426839" cy="5866105"/>
          </a:xfrm>
          <a:prstGeom prst="rect">
            <a:avLst/>
          </a:prstGeom>
          <a:solidFill>
            <a:srgbClr val="5E17EB"/>
          </a:solidFill>
        </p:spPr>
      </p:sp>
      <p:sp>
        <p:nvSpPr>
          <p:cNvPr name="AutoShape 28" id="28"/>
          <p:cNvSpPr/>
          <p:nvPr/>
        </p:nvSpPr>
        <p:spPr>
          <a:xfrm rot="0">
            <a:off x="12890941" y="5571665"/>
            <a:ext cx="2426839" cy="4114800"/>
          </a:xfrm>
          <a:prstGeom prst="rect">
            <a:avLst/>
          </a:prstGeom>
          <a:solidFill>
            <a:srgbClr val="FFFFFF">
              <a:alpha val="60000"/>
            </a:srgbClr>
          </a:solidFill>
        </p:spPr>
      </p:sp>
      <p:grpSp>
        <p:nvGrpSpPr>
          <p:cNvPr name="Group 29" id="29"/>
          <p:cNvGrpSpPr/>
          <p:nvPr/>
        </p:nvGrpSpPr>
        <p:grpSpPr>
          <a:xfrm rot="-2700000">
            <a:off x="13854997" y="5442467"/>
            <a:ext cx="498728" cy="258396"/>
            <a:chOff x="0" y="0"/>
            <a:chExt cx="6350000" cy="3289999"/>
          </a:xfrm>
        </p:grpSpPr>
        <p:sp>
          <p:nvSpPr>
            <p:cNvPr name="Freeform 30" id="30"/>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2C92D5"/>
            </a:solidFill>
          </p:spPr>
        </p:sp>
      </p:grpSp>
      <p:sp>
        <p:nvSpPr>
          <p:cNvPr name="TextBox 31" id="31"/>
          <p:cNvSpPr txBox="true"/>
          <p:nvPr/>
        </p:nvSpPr>
        <p:spPr>
          <a:xfrm rot="0">
            <a:off x="307377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3-14</a:t>
            </a:r>
          </a:p>
        </p:txBody>
      </p:sp>
      <p:sp>
        <p:nvSpPr>
          <p:cNvPr name="TextBox 32" id="32"/>
          <p:cNvSpPr txBox="true"/>
          <p:nvPr/>
        </p:nvSpPr>
        <p:spPr>
          <a:xfrm rot="0">
            <a:off x="552093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15-28</a:t>
            </a:r>
          </a:p>
        </p:txBody>
      </p:sp>
      <p:sp>
        <p:nvSpPr>
          <p:cNvPr name="TextBox 33" id="33"/>
          <p:cNvSpPr txBox="true"/>
          <p:nvPr/>
        </p:nvSpPr>
        <p:spPr>
          <a:xfrm rot="0">
            <a:off x="8015723" y="3996438"/>
            <a:ext cx="230550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29-31</a:t>
            </a:r>
          </a:p>
        </p:txBody>
      </p:sp>
      <p:sp>
        <p:nvSpPr>
          <p:cNvPr name="TextBox 34" id="34"/>
          <p:cNvSpPr txBox="true"/>
          <p:nvPr/>
        </p:nvSpPr>
        <p:spPr>
          <a:xfrm rot="0">
            <a:off x="10499712"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32-35</a:t>
            </a:r>
          </a:p>
        </p:txBody>
      </p:sp>
      <p:sp>
        <p:nvSpPr>
          <p:cNvPr name="TextBox 35" id="35"/>
          <p:cNvSpPr txBox="true"/>
          <p:nvPr/>
        </p:nvSpPr>
        <p:spPr>
          <a:xfrm rot="0">
            <a:off x="12968413"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36-44</a:t>
            </a:r>
          </a:p>
        </p:txBody>
      </p:sp>
      <p:sp>
        <p:nvSpPr>
          <p:cNvPr name="TextBox 36" id="36"/>
          <p:cNvSpPr txBox="true"/>
          <p:nvPr/>
        </p:nvSpPr>
        <p:spPr>
          <a:xfrm rot="0">
            <a:off x="3072505" y="6214038"/>
            <a:ext cx="2306775" cy="2265414"/>
          </a:xfrm>
          <a:prstGeom prst="rect">
            <a:avLst/>
          </a:prstGeom>
        </p:spPr>
        <p:txBody>
          <a:bodyPr anchor="t" rtlCol="false" tIns="0" lIns="0" bIns="0" rIns="0">
            <a:spAutoFit/>
          </a:bodyPr>
          <a:lstStyle/>
          <a:p>
            <a:pPr algn="ctr">
              <a:lnSpc>
                <a:spcPts val="4560"/>
              </a:lnSpc>
            </a:pPr>
            <a:r>
              <a:rPr lang="en-US" sz="3040" spc="152">
                <a:solidFill>
                  <a:srgbClr val="191919"/>
                </a:solidFill>
                <a:latin typeface="Aileron Bold"/>
              </a:rPr>
              <a:t>O </a:t>
            </a:r>
          </a:p>
          <a:p>
            <a:pPr algn="ctr">
              <a:lnSpc>
                <a:spcPts val="4560"/>
              </a:lnSpc>
            </a:pPr>
            <a:r>
              <a:rPr lang="en-US" sz="3040" spc="152">
                <a:solidFill>
                  <a:srgbClr val="191919"/>
                </a:solidFill>
                <a:latin typeface="Aileron Bold"/>
              </a:rPr>
              <a:t>princípio </a:t>
            </a:r>
          </a:p>
          <a:p>
            <a:pPr algn="ctr">
              <a:lnSpc>
                <a:spcPts val="4560"/>
              </a:lnSpc>
            </a:pPr>
            <a:r>
              <a:rPr lang="en-US" sz="3040" spc="152">
                <a:solidFill>
                  <a:srgbClr val="191919"/>
                </a:solidFill>
                <a:latin typeface="Aileron Bold"/>
              </a:rPr>
              <a:t>das </a:t>
            </a:r>
          </a:p>
          <a:p>
            <a:pPr algn="ctr">
              <a:lnSpc>
                <a:spcPts val="4560"/>
              </a:lnSpc>
            </a:pPr>
            <a:r>
              <a:rPr lang="en-US" sz="3040" spc="152">
                <a:solidFill>
                  <a:srgbClr val="191919"/>
                </a:solidFill>
                <a:latin typeface="Aileron Bold"/>
              </a:rPr>
              <a:t>dores</a:t>
            </a:r>
          </a:p>
        </p:txBody>
      </p:sp>
      <p:sp>
        <p:nvSpPr>
          <p:cNvPr name="TextBox 37" id="37"/>
          <p:cNvSpPr txBox="true"/>
          <p:nvPr/>
        </p:nvSpPr>
        <p:spPr>
          <a:xfrm rot="0">
            <a:off x="5529191" y="6214038"/>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grande tribulação</a:t>
            </a:r>
          </a:p>
        </p:txBody>
      </p:sp>
      <p:sp>
        <p:nvSpPr>
          <p:cNvPr name="TextBox 38" id="38"/>
          <p:cNvSpPr txBox="true"/>
          <p:nvPr/>
        </p:nvSpPr>
        <p:spPr>
          <a:xfrm rot="0">
            <a:off x="7985877" y="6214038"/>
            <a:ext cx="2306775" cy="3902577"/>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vinda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Filho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Homem</a:t>
            </a:r>
          </a:p>
          <a:p>
            <a:pPr algn="ctr">
              <a:lnSpc>
                <a:spcPts val="4435"/>
              </a:lnSpc>
            </a:pPr>
          </a:p>
          <a:p>
            <a:pPr algn="ctr">
              <a:lnSpc>
                <a:spcPts val="3960"/>
              </a:lnSpc>
            </a:pPr>
          </a:p>
        </p:txBody>
      </p:sp>
      <p:sp>
        <p:nvSpPr>
          <p:cNvPr name="TextBox 39" id="39"/>
          <p:cNvSpPr txBox="true"/>
          <p:nvPr/>
        </p:nvSpPr>
        <p:spPr>
          <a:xfrm rot="0">
            <a:off x="10442562" y="6214038"/>
            <a:ext cx="2306775" cy="22669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parábola </a:t>
            </a:r>
          </a:p>
          <a:p>
            <a:pPr algn="ctr">
              <a:lnSpc>
                <a:spcPts val="4500"/>
              </a:lnSpc>
            </a:pPr>
            <a:r>
              <a:rPr lang="en-US" sz="3000" spc="150">
                <a:solidFill>
                  <a:srgbClr val="191919"/>
                </a:solidFill>
                <a:latin typeface="Aileron Bold"/>
              </a:rPr>
              <a:t>da</a:t>
            </a:r>
          </a:p>
          <a:p>
            <a:pPr algn="ctr">
              <a:lnSpc>
                <a:spcPts val="4500"/>
              </a:lnSpc>
            </a:pPr>
            <a:r>
              <a:rPr lang="en-US" sz="3000" spc="150">
                <a:solidFill>
                  <a:srgbClr val="191919"/>
                </a:solidFill>
                <a:latin typeface="Aileron Bold"/>
              </a:rPr>
              <a:t> figueira</a:t>
            </a:r>
          </a:p>
        </p:txBody>
      </p:sp>
      <p:sp>
        <p:nvSpPr>
          <p:cNvPr name="TextBox 40" id="40"/>
          <p:cNvSpPr txBox="true"/>
          <p:nvPr/>
        </p:nvSpPr>
        <p:spPr>
          <a:xfrm rot="0">
            <a:off x="12950973" y="6255019"/>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Exortação </a:t>
            </a:r>
          </a:p>
          <a:p>
            <a:pPr algn="ctr">
              <a:lnSpc>
                <a:spcPts val="4500"/>
              </a:lnSpc>
            </a:pPr>
            <a:r>
              <a:rPr lang="en-US" sz="3000" spc="150">
                <a:solidFill>
                  <a:srgbClr val="191919"/>
                </a:solidFill>
                <a:latin typeface="Aileron Bold"/>
              </a:rPr>
              <a:t>à </a:t>
            </a:r>
          </a:p>
          <a:p>
            <a:pPr algn="ctr">
              <a:lnSpc>
                <a:spcPts val="4500"/>
              </a:lnSpc>
            </a:pPr>
            <a:r>
              <a:rPr lang="en-US" sz="3000" spc="150">
                <a:solidFill>
                  <a:srgbClr val="191919"/>
                </a:solidFill>
                <a:latin typeface="Aileron Bold"/>
              </a:rPr>
              <a:t>vigilância</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6" id="6"/>
          <p:cNvSpPr txBox="true"/>
          <p:nvPr/>
        </p:nvSpPr>
        <p:spPr>
          <a:xfrm rot="0">
            <a:off x="6589051" y="55502"/>
            <a:ext cx="11164104" cy="10448411"/>
          </a:xfrm>
          <a:prstGeom prst="rect">
            <a:avLst/>
          </a:prstGeom>
        </p:spPr>
        <p:txBody>
          <a:bodyPr anchor="t" rtlCol="false" tIns="0" lIns="0" bIns="0" rIns="0">
            <a:spAutoFit/>
          </a:bodyPr>
          <a:lstStyle/>
          <a:p>
            <a:pPr algn="l">
              <a:lnSpc>
                <a:spcPts val="6920"/>
              </a:lnSpc>
            </a:pPr>
            <a:r>
              <a:rPr lang="en-US" sz="4613" spc="230">
                <a:solidFill>
                  <a:srgbClr val="FFFFFF"/>
                </a:solidFill>
                <a:latin typeface="Aileron Bold"/>
              </a:rPr>
              <a:t>36 — Mas a respeito daquele dia e hora ninguém sabe, nem os anjos dos céus, nem o Filho, senão o Pai.</a:t>
            </a:r>
          </a:p>
          <a:p>
            <a:pPr algn="l">
              <a:lnSpc>
                <a:spcPts val="6920"/>
              </a:lnSpc>
            </a:pPr>
            <a:r>
              <a:rPr lang="en-US" sz="4613" spc="230">
                <a:solidFill>
                  <a:srgbClr val="FFFFFF"/>
                </a:solidFill>
                <a:latin typeface="Aileron Bold"/>
              </a:rPr>
              <a:t>37 Pois assim como foi nos dias de Noé, assim será também a vinda do Filho do Homem.</a:t>
            </a:r>
          </a:p>
          <a:p>
            <a:pPr algn="l">
              <a:lnSpc>
                <a:spcPts val="6920"/>
              </a:lnSpc>
            </a:pPr>
            <a:r>
              <a:rPr lang="en-US" sz="4613" spc="230">
                <a:solidFill>
                  <a:srgbClr val="FFFFFF"/>
                </a:solidFill>
                <a:latin typeface="Aileron Bold"/>
              </a:rPr>
              <a:t>38 Pois assim como nos dias anteriores ao dilúvio comiam e bebiam, casavam e davam-se em casamento, até o dia em que Noé entrou na arca,</a:t>
            </a:r>
          </a:p>
          <a:p>
            <a:pPr algn="l">
              <a:lnSpc>
                <a:spcPts val="6620"/>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06398" y="863091"/>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2970220" y="3820360"/>
            <a:ext cx="2426839" cy="5866105"/>
          </a:xfrm>
          <a:prstGeom prst="rect">
            <a:avLst/>
          </a:prstGeom>
          <a:solidFill>
            <a:srgbClr val="3EDAD8"/>
          </a:solidFill>
        </p:spPr>
      </p:sp>
      <p:sp>
        <p:nvSpPr>
          <p:cNvPr name="AutoShape 7" id="7"/>
          <p:cNvSpPr/>
          <p:nvPr/>
        </p:nvSpPr>
        <p:spPr>
          <a:xfrm rot="0">
            <a:off x="494484" y="5571665"/>
            <a:ext cx="2426839" cy="4114800"/>
          </a:xfrm>
          <a:prstGeom prst="rect">
            <a:avLst/>
          </a:prstGeom>
          <a:solidFill>
            <a:srgbClr val="FFFFFF">
              <a:alpha val="60000"/>
            </a:srgbClr>
          </a:solidFill>
        </p:spPr>
      </p:sp>
      <p:sp>
        <p:nvSpPr>
          <p:cNvPr name="TextBox 8" id="8"/>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9" id="9"/>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10" id="10"/>
          <p:cNvGrpSpPr/>
          <p:nvPr/>
        </p:nvGrpSpPr>
        <p:grpSpPr>
          <a:xfrm rot="-2700000">
            <a:off x="1458539" y="5442467"/>
            <a:ext cx="498728" cy="258396"/>
            <a:chOff x="0" y="0"/>
            <a:chExt cx="6350000" cy="3289999"/>
          </a:xfrm>
        </p:grpSpPr>
        <p:sp>
          <p:nvSpPr>
            <p:cNvPr name="Freeform 11" id="11"/>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
        <p:nvSpPr>
          <p:cNvPr name="AutoShape 12" id="12"/>
          <p:cNvSpPr/>
          <p:nvPr/>
        </p:nvSpPr>
        <p:spPr>
          <a:xfrm rot="0">
            <a:off x="2970220" y="5571665"/>
            <a:ext cx="2426839" cy="4114800"/>
          </a:xfrm>
          <a:prstGeom prst="rect">
            <a:avLst/>
          </a:prstGeom>
          <a:solidFill>
            <a:srgbClr val="FFFFFF">
              <a:alpha val="60000"/>
            </a:srgbClr>
          </a:solidFill>
        </p:spPr>
      </p:sp>
      <p:grpSp>
        <p:nvGrpSpPr>
          <p:cNvPr name="Group 13" id="13"/>
          <p:cNvGrpSpPr/>
          <p:nvPr/>
        </p:nvGrpSpPr>
        <p:grpSpPr>
          <a:xfrm rot="-2700000">
            <a:off x="3934275" y="5442467"/>
            <a:ext cx="498728" cy="258396"/>
            <a:chOff x="0" y="0"/>
            <a:chExt cx="6350000" cy="3289999"/>
          </a:xfrm>
        </p:grpSpPr>
        <p:sp>
          <p:nvSpPr>
            <p:cNvPr name="Freeform 14" id="14"/>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EDAD8"/>
            </a:solidFill>
          </p:spPr>
        </p:sp>
      </p:grpSp>
      <p:sp>
        <p:nvSpPr>
          <p:cNvPr name="TextBox 15" id="15"/>
          <p:cNvSpPr txBox="true"/>
          <p:nvPr/>
        </p:nvSpPr>
        <p:spPr>
          <a:xfrm rot="0">
            <a:off x="307377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3-14</a:t>
            </a:r>
          </a:p>
        </p:txBody>
      </p:sp>
      <p:sp>
        <p:nvSpPr>
          <p:cNvPr name="TextBox 16" id="16"/>
          <p:cNvSpPr txBox="true"/>
          <p:nvPr/>
        </p:nvSpPr>
        <p:spPr>
          <a:xfrm rot="0">
            <a:off x="3072505" y="6214038"/>
            <a:ext cx="2306775" cy="2265414"/>
          </a:xfrm>
          <a:prstGeom prst="rect">
            <a:avLst/>
          </a:prstGeom>
        </p:spPr>
        <p:txBody>
          <a:bodyPr anchor="t" rtlCol="false" tIns="0" lIns="0" bIns="0" rIns="0">
            <a:spAutoFit/>
          </a:bodyPr>
          <a:lstStyle/>
          <a:p>
            <a:pPr algn="ctr">
              <a:lnSpc>
                <a:spcPts val="4560"/>
              </a:lnSpc>
            </a:pPr>
            <a:r>
              <a:rPr lang="en-US" sz="3040" spc="152">
                <a:solidFill>
                  <a:srgbClr val="191919"/>
                </a:solidFill>
                <a:latin typeface="Aileron Bold"/>
              </a:rPr>
              <a:t>O </a:t>
            </a:r>
          </a:p>
          <a:p>
            <a:pPr algn="ctr">
              <a:lnSpc>
                <a:spcPts val="4560"/>
              </a:lnSpc>
            </a:pPr>
            <a:r>
              <a:rPr lang="en-US" sz="3040" spc="152">
                <a:solidFill>
                  <a:srgbClr val="191919"/>
                </a:solidFill>
                <a:latin typeface="Aileron Bold"/>
              </a:rPr>
              <a:t>princípio </a:t>
            </a:r>
          </a:p>
          <a:p>
            <a:pPr algn="ctr">
              <a:lnSpc>
                <a:spcPts val="4560"/>
              </a:lnSpc>
            </a:pPr>
            <a:r>
              <a:rPr lang="en-US" sz="3040" spc="152">
                <a:solidFill>
                  <a:srgbClr val="191919"/>
                </a:solidFill>
                <a:latin typeface="Aileron Bold"/>
              </a:rPr>
              <a:t>das </a:t>
            </a:r>
          </a:p>
          <a:p>
            <a:pPr algn="ctr">
              <a:lnSpc>
                <a:spcPts val="4560"/>
              </a:lnSpc>
            </a:pPr>
            <a:r>
              <a:rPr lang="en-US" sz="3040" spc="152">
                <a:solidFill>
                  <a:srgbClr val="191919"/>
                </a:solidFill>
                <a:latin typeface="Aileron Bold"/>
              </a:rPr>
              <a:t>dores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Freeform 6" id="6"/>
          <p:cNvSpPr/>
          <p:nvPr/>
        </p:nvSpPr>
        <p:spPr>
          <a:xfrm flipH="false" flipV="false" rot="0">
            <a:off x="371580" y="147025"/>
            <a:ext cx="5722573" cy="9992949"/>
          </a:xfrm>
          <a:custGeom>
            <a:avLst/>
            <a:gdLst/>
            <a:ahLst/>
            <a:cxnLst/>
            <a:rect r="r" b="b" t="t" l="l"/>
            <a:pathLst>
              <a:path h="9992949" w="5722573">
                <a:moveTo>
                  <a:pt x="0" y="0"/>
                </a:moveTo>
                <a:lnTo>
                  <a:pt x="5722573" y="0"/>
                </a:lnTo>
                <a:lnTo>
                  <a:pt x="5722573" y="9992950"/>
                </a:lnTo>
                <a:lnTo>
                  <a:pt x="0" y="9992950"/>
                </a:lnTo>
                <a:lnTo>
                  <a:pt x="0" y="0"/>
                </a:lnTo>
                <a:close/>
              </a:path>
            </a:pathLst>
          </a:custGeom>
          <a:blipFill>
            <a:blip r:embed="rId3"/>
            <a:stretch>
              <a:fillRect l="-106264" t="0" r="-313575" b="0"/>
            </a:stretch>
          </a:blipFill>
        </p:spPr>
      </p:sp>
      <p:sp>
        <p:nvSpPr>
          <p:cNvPr name="TextBox 7" id="7"/>
          <p:cNvSpPr txBox="true"/>
          <p:nvPr/>
        </p:nvSpPr>
        <p:spPr>
          <a:xfrm rot="0">
            <a:off x="6589051" y="209550"/>
            <a:ext cx="11373208" cy="10248900"/>
          </a:xfrm>
          <a:prstGeom prst="rect">
            <a:avLst/>
          </a:prstGeom>
        </p:spPr>
        <p:txBody>
          <a:bodyPr anchor="t" rtlCol="false" tIns="0" lIns="0" bIns="0" rIns="0">
            <a:spAutoFit/>
          </a:bodyPr>
          <a:lstStyle/>
          <a:p>
            <a:pPr algn="l">
              <a:lnSpc>
                <a:spcPts val="6750"/>
              </a:lnSpc>
            </a:pPr>
            <a:r>
              <a:rPr lang="en-US" sz="4500" spc="225">
                <a:solidFill>
                  <a:srgbClr val="FFFFFF"/>
                </a:solidFill>
                <a:latin typeface="Aileron Bold"/>
              </a:rPr>
              <a:t>39 e não o perceberam, até que veio o dilúvio e os levou a todos, assim será também a vinda do Filho do Homem.</a:t>
            </a:r>
          </a:p>
          <a:p>
            <a:pPr algn="l">
              <a:lnSpc>
                <a:spcPts val="6750"/>
              </a:lnSpc>
            </a:pPr>
            <a:r>
              <a:rPr lang="en-US" sz="4500" spc="225">
                <a:solidFill>
                  <a:srgbClr val="FFFFFF"/>
                </a:solidFill>
                <a:latin typeface="Aileron Bold"/>
              </a:rPr>
              <a:t>40 Então dois estarão no campo: um será levado, e o outro será deixado;</a:t>
            </a:r>
          </a:p>
          <a:p>
            <a:pPr algn="l">
              <a:lnSpc>
                <a:spcPts val="6750"/>
              </a:lnSpc>
            </a:pPr>
            <a:r>
              <a:rPr lang="en-US" sz="4500" spc="225">
                <a:solidFill>
                  <a:srgbClr val="FFFFFF"/>
                </a:solidFill>
                <a:latin typeface="Aileron Bold"/>
              </a:rPr>
              <a:t>41 duas mulheres estarão trabalhando num moinho: uma será levada, e a outra será deixada.</a:t>
            </a:r>
          </a:p>
          <a:p>
            <a:pPr algn="l">
              <a:lnSpc>
                <a:spcPts val="6750"/>
              </a:lnSpc>
            </a:pPr>
            <a:r>
              <a:rPr lang="en-US" sz="4500" spc="225">
                <a:solidFill>
                  <a:srgbClr val="FFFFFF"/>
                </a:solidFill>
                <a:latin typeface="Aileron Bold"/>
              </a:rPr>
              <a:t>42 — Portanto, vigiem, porque vocês não sabem em que dia virá o Senhor de vocês.</a:t>
            </a:r>
          </a:p>
          <a:p>
            <a:pPr algn="l">
              <a:lnSpc>
                <a:spcPts val="6750"/>
              </a:lnSpc>
              <a:spcBef>
                <a:spcPct val="0"/>
              </a:spcBef>
            </a:pP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Freeform 6" id="6"/>
          <p:cNvSpPr/>
          <p:nvPr/>
        </p:nvSpPr>
        <p:spPr>
          <a:xfrm flipH="false" flipV="false" rot="0">
            <a:off x="200575" y="169581"/>
            <a:ext cx="5711627" cy="9888530"/>
          </a:xfrm>
          <a:custGeom>
            <a:avLst/>
            <a:gdLst/>
            <a:ahLst/>
            <a:cxnLst/>
            <a:rect r="r" b="b" t="t" l="l"/>
            <a:pathLst>
              <a:path h="9888530" w="5711627">
                <a:moveTo>
                  <a:pt x="0" y="0"/>
                </a:moveTo>
                <a:lnTo>
                  <a:pt x="5711626" y="0"/>
                </a:lnTo>
                <a:lnTo>
                  <a:pt x="5711626" y="9888530"/>
                </a:lnTo>
                <a:lnTo>
                  <a:pt x="0" y="9888530"/>
                </a:lnTo>
                <a:lnTo>
                  <a:pt x="0" y="0"/>
                </a:lnTo>
                <a:close/>
              </a:path>
            </a:pathLst>
          </a:custGeom>
          <a:blipFill>
            <a:blip r:embed="rId3"/>
            <a:stretch>
              <a:fillRect l="-65612" t="0" r="-94554" b="0"/>
            </a:stretch>
          </a:blipFill>
        </p:spPr>
      </p:sp>
      <p:sp>
        <p:nvSpPr>
          <p:cNvPr name="TextBox 7" id="7"/>
          <p:cNvSpPr txBox="true"/>
          <p:nvPr/>
        </p:nvSpPr>
        <p:spPr>
          <a:xfrm rot="0">
            <a:off x="6633859" y="657630"/>
            <a:ext cx="11074488" cy="6892290"/>
          </a:xfrm>
          <a:prstGeom prst="rect">
            <a:avLst/>
          </a:prstGeom>
        </p:spPr>
        <p:txBody>
          <a:bodyPr anchor="t" rtlCol="false" tIns="0" lIns="0" bIns="0" rIns="0">
            <a:spAutoFit/>
          </a:bodyPr>
          <a:lstStyle/>
          <a:p>
            <a:pPr algn="l">
              <a:lnSpc>
                <a:spcPts val="6899"/>
              </a:lnSpc>
            </a:pPr>
            <a:r>
              <a:rPr lang="en-US" sz="4599" spc="229">
                <a:solidFill>
                  <a:srgbClr val="FFFFFF"/>
                </a:solidFill>
                <a:latin typeface="Aileron Bold"/>
              </a:rPr>
              <a:t>43 Porém, considerem isto: se o pai de família soubesse a que hora viria o ladrão, vigiaria e não deixaria que a sua casa fosse arrombada.</a:t>
            </a:r>
          </a:p>
          <a:p>
            <a:pPr algn="l">
              <a:lnSpc>
                <a:spcPts val="6899"/>
              </a:lnSpc>
              <a:spcBef>
                <a:spcPct val="0"/>
              </a:spcBef>
            </a:pPr>
            <a:r>
              <a:rPr lang="en-US" sz="4599" spc="229">
                <a:solidFill>
                  <a:srgbClr val="FFFFFF"/>
                </a:solidFill>
                <a:latin typeface="Aileron Bold"/>
              </a:rPr>
              <a:t>44 Por isso, estejam também vocês preparados, porque o Filho do Homem virá à hora em que vocês menos esperam.</a:t>
            </a:r>
          </a:p>
        </p:txBody>
      </p:sp>
    </p:spTree>
  </p:cSld>
  <p:clrMapOvr>
    <a:masterClrMapping/>
  </p:clrMapOvr>
</p:sld>
</file>

<file path=ppt/slides/slide32.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06398" y="863091"/>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10397427" y="3820360"/>
            <a:ext cx="2426839" cy="5866105"/>
          </a:xfrm>
          <a:prstGeom prst="rect">
            <a:avLst/>
          </a:prstGeom>
          <a:solidFill>
            <a:srgbClr val="5271FF"/>
          </a:solidFill>
        </p:spPr>
      </p:sp>
      <p:sp>
        <p:nvSpPr>
          <p:cNvPr name="AutoShape 7" id="7"/>
          <p:cNvSpPr/>
          <p:nvPr/>
        </p:nvSpPr>
        <p:spPr>
          <a:xfrm rot="0">
            <a:off x="7921691" y="3820360"/>
            <a:ext cx="2426839" cy="5866105"/>
          </a:xfrm>
          <a:prstGeom prst="rect">
            <a:avLst/>
          </a:prstGeom>
          <a:solidFill>
            <a:srgbClr val="2C92D5"/>
          </a:solidFill>
        </p:spPr>
      </p:sp>
      <p:sp>
        <p:nvSpPr>
          <p:cNvPr name="AutoShape 8" id="8"/>
          <p:cNvSpPr/>
          <p:nvPr/>
        </p:nvSpPr>
        <p:spPr>
          <a:xfrm rot="0">
            <a:off x="5445955" y="3820360"/>
            <a:ext cx="2426839" cy="5866105"/>
          </a:xfrm>
          <a:prstGeom prst="rect">
            <a:avLst/>
          </a:prstGeom>
          <a:solidFill>
            <a:srgbClr val="37C9EF"/>
          </a:solidFill>
        </p:spPr>
      </p:sp>
      <p:sp>
        <p:nvSpPr>
          <p:cNvPr name="AutoShape 9" id="9"/>
          <p:cNvSpPr/>
          <p:nvPr/>
        </p:nvSpPr>
        <p:spPr>
          <a:xfrm rot="0">
            <a:off x="2970220" y="3820360"/>
            <a:ext cx="2426839" cy="5866105"/>
          </a:xfrm>
          <a:prstGeom prst="rect">
            <a:avLst/>
          </a:prstGeom>
          <a:solidFill>
            <a:srgbClr val="3EDAD8"/>
          </a:solidFill>
        </p:spPr>
      </p:sp>
      <p:sp>
        <p:nvSpPr>
          <p:cNvPr name="AutoShape 10" id="10"/>
          <p:cNvSpPr/>
          <p:nvPr/>
        </p:nvSpPr>
        <p:spPr>
          <a:xfrm rot="0">
            <a:off x="494484" y="5571665"/>
            <a:ext cx="2426839" cy="4114800"/>
          </a:xfrm>
          <a:prstGeom prst="rect">
            <a:avLst/>
          </a:prstGeom>
          <a:solidFill>
            <a:srgbClr val="FFFFFF">
              <a:alpha val="60000"/>
            </a:srgbClr>
          </a:solidFill>
        </p:spPr>
      </p:sp>
      <p:sp>
        <p:nvSpPr>
          <p:cNvPr name="TextBox 11" id="11"/>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12" id="12"/>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13" id="13"/>
          <p:cNvGrpSpPr/>
          <p:nvPr/>
        </p:nvGrpSpPr>
        <p:grpSpPr>
          <a:xfrm rot="-2700000">
            <a:off x="1458539" y="5442467"/>
            <a:ext cx="498728" cy="258396"/>
            <a:chOff x="0" y="0"/>
            <a:chExt cx="6350000" cy="3289999"/>
          </a:xfrm>
        </p:grpSpPr>
        <p:sp>
          <p:nvSpPr>
            <p:cNvPr name="Freeform 14" id="14"/>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
        <p:nvSpPr>
          <p:cNvPr name="AutoShape 15" id="15"/>
          <p:cNvSpPr/>
          <p:nvPr/>
        </p:nvSpPr>
        <p:spPr>
          <a:xfrm rot="0">
            <a:off x="2970220" y="5571665"/>
            <a:ext cx="2426839" cy="4114800"/>
          </a:xfrm>
          <a:prstGeom prst="rect">
            <a:avLst/>
          </a:prstGeom>
          <a:solidFill>
            <a:srgbClr val="FFFFFF">
              <a:alpha val="60000"/>
            </a:srgbClr>
          </a:solidFill>
        </p:spPr>
      </p:sp>
      <p:grpSp>
        <p:nvGrpSpPr>
          <p:cNvPr name="Group 16" id="16"/>
          <p:cNvGrpSpPr/>
          <p:nvPr/>
        </p:nvGrpSpPr>
        <p:grpSpPr>
          <a:xfrm rot="-2700000">
            <a:off x="3934275" y="5442467"/>
            <a:ext cx="498728" cy="258396"/>
            <a:chOff x="0" y="0"/>
            <a:chExt cx="6350000" cy="3289999"/>
          </a:xfrm>
        </p:grpSpPr>
        <p:sp>
          <p:nvSpPr>
            <p:cNvPr name="Freeform 17" id="17"/>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EDAD8"/>
            </a:solidFill>
          </p:spPr>
        </p:sp>
      </p:grpSp>
      <p:sp>
        <p:nvSpPr>
          <p:cNvPr name="AutoShape 18" id="18"/>
          <p:cNvSpPr/>
          <p:nvPr/>
        </p:nvSpPr>
        <p:spPr>
          <a:xfrm rot="0">
            <a:off x="5445955" y="5571665"/>
            <a:ext cx="2426839" cy="4114800"/>
          </a:xfrm>
          <a:prstGeom prst="rect">
            <a:avLst/>
          </a:prstGeom>
          <a:solidFill>
            <a:srgbClr val="FFFFFF">
              <a:alpha val="60000"/>
            </a:srgbClr>
          </a:solidFill>
        </p:spPr>
      </p:sp>
      <p:grpSp>
        <p:nvGrpSpPr>
          <p:cNvPr name="Group 19" id="19"/>
          <p:cNvGrpSpPr/>
          <p:nvPr/>
        </p:nvGrpSpPr>
        <p:grpSpPr>
          <a:xfrm rot="-2700000">
            <a:off x="6410011" y="5442467"/>
            <a:ext cx="498728" cy="258396"/>
            <a:chOff x="0" y="0"/>
            <a:chExt cx="6350000" cy="3289999"/>
          </a:xfrm>
        </p:grpSpPr>
        <p:sp>
          <p:nvSpPr>
            <p:cNvPr name="Freeform 20" id="20"/>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7C9EF"/>
            </a:solidFill>
          </p:spPr>
        </p:sp>
      </p:grpSp>
      <p:sp>
        <p:nvSpPr>
          <p:cNvPr name="AutoShape 21" id="21"/>
          <p:cNvSpPr/>
          <p:nvPr/>
        </p:nvSpPr>
        <p:spPr>
          <a:xfrm rot="0">
            <a:off x="7921691" y="5571665"/>
            <a:ext cx="2426839" cy="4114800"/>
          </a:xfrm>
          <a:prstGeom prst="rect">
            <a:avLst/>
          </a:prstGeom>
          <a:solidFill>
            <a:srgbClr val="FFFFFF">
              <a:alpha val="60000"/>
            </a:srgbClr>
          </a:solidFill>
        </p:spPr>
      </p:sp>
      <p:grpSp>
        <p:nvGrpSpPr>
          <p:cNvPr name="Group 22" id="22"/>
          <p:cNvGrpSpPr/>
          <p:nvPr/>
        </p:nvGrpSpPr>
        <p:grpSpPr>
          <a:xfrm rot="-2700000">
            <a:off x="8885747" y="5442467"/>
            <a:ext cx="498728" cy="258396"/>
            <a:chOff x="0" y="0"/>
            <a:chExt cx="6350000" cy="3289999"/>
          </a:xfrm>
        </p:grpSpPr>
        <p:sp>
          <p:nvSpPr>
            <p:cNvPr name="Freeform 23" id="23"/>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2C92D5"/>
            </a:solidFill>
          </p:spPr>
        </p:sp>
      </p:grpSp>
      <p:sp>
        <p:nvSpPr>
          <p:cNvPr name="AutoShape 24" id="24"/>
          <p:cNvSpPr/>
          <p:nvPr/>
        </p:nvSpPr>
        <p:spPr>
          <a:xfrm rot="0">
            <a:off x="10397427" y="5571665"/>
            <a:ext cx="2426839" cy="4114800"/>
          </a:xfrm>
          <a:prstGeom prst="rect">
            <a:avLst/>
          </a:prstGeom>
          <a:solidFill>
            <a:srgbClr val="FFFFFF">
              <a:alpha val="60000"/>
            </a:srgbClr>
          </a:solidFill>
        </p:spPr>
      </p:sp>
      <p:grpSp>
        <p:nvGrpSpPr>
          <p:cNvPr name="Group 25" id="25"/>
          <p:cNvGrpSpPr/>
          <p:nvPr/>
        </p:nvGrpSpPr>
        <p:grpSpPr>
          <a:xfrm rot="-2700000">
            <a:off x="11361483" y="5442467"/>
            <a:ext cx="498728" cy="258396"/>
            <a:chOff x="0" y="0"/>
            <a:chExt cx="6350000" cy="3289999"/>
          </a:xfrm>
        </p:grpSpPr>
        <p:sp>
          <p:nvSpPr>
            <p:cNvPr name="Freeform 26" id="26"/>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13538A"/>
            </a:solidFill>
          </p:spPr>
        </p:sp>
      </p:grpSp>
      <p:sp>
        <p:nvSpPr>
          <p:cNvPr name="AutoShape 27" id="27"/>
          <p:cNvSpPr/>
          <p:nvPr/>
        </p:nvSpPr>
        <p:spPr>
          <a:xfrm rot="0">
            <a:off x="15366677" y="3820360"/>
            <a:ext cx="2426839" cy="5866105"/>
          </a:xfrm>
          <a:prstGeom prst="rect">
            <a:avLst/>
          </a:prstGeom>
          <a:solidFill>
            <a:srgbClr val="303B69"/>
          </a:solidFill>
        </p:spPr>
      </p:sp>
      <p:sp>
        <p:nvSpPr>
          <p:cNvPr name="AutoShape 28" id="28"/>
          <p:cNvSpPr/>
          <p:nvPr/>
        </p:nvSpPr>
        <p:spPr>
          <a:xfrm rot="0">
            <a:off x="12890941" y="3820360"/>
            <a:ext cx="2426839" cy="5866105"/>
          </a:xfrm>
          <a:prstGeom prst="rect">
            <a:avLst/>
          </a:prstGeom>
          <a:solidFill>
            <a:srgbClr val="5E17EB"/>
          </a:solidFill>
        </p:spPr>
      </p:sp>
      <p:sp>
        <p:nvSpPr>
          <p:cNvPr name="AutoShape 29" id="29"/>
          <p:cNvSpPr/>
          <p:nvPr/>
        </p:nvSpPr>
        <p:spPr>
          <a:xfrm rot="0">
            <a:off x="12890941" y="5571665"/>
            <a:ext cx="2426839" cy="4114800"/>
          </a:xfrm>
          <a:prstGeom prst="rect">
            <a:avLst/>
          </a:prstGeom>
          <a:solidFill>
            <a:srgbClr val="FFFFFF">
              <a:alpha val="60000"/>
            </a:srgbClr>
          </a:solidFill>
        </p:spPr>
      </p:sp>
      <p:grpSp>
        <p:nvGrpSpPr>
          <p:cNvPr name="Group 30" id="30"/>
          <p:cNvGrpSpPr/>
          <p:nvPr/>
        </p:nvGrpSpPr>
        <p:grpSpPr>
          <a:xfrm rot="-2700000">
            <a:off x="13854997" y="5442467"/>
            <a:ext cx="498728" cy="258396"/>
            <a:chOff x="0" y="0"/>
            <a:chExt cx="6350000" cy="3289999"/>
          </a:xfrm>
        </p:grpSpPr>
        <p:sp>
          <p:nvSpPr>
            <p:cNvPr name="Freeform 31" id="31"/>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2C92D5"/>
            </a:solidFill>
          </p:spPr>
        </p:sp>
      </p:grpSp>
      <p:sp>
        <p:nvSpPr>
          <p:cNvPr name="AutoShape 32" id="32"/>
          <p:cNvSpPr/>
          <p:nvPr/>
        </p:nvSpPr>
        <p:spPr>
          <a:xfrm rot="0">
            <a:off x="15366677" y="5571665"/>
            <a:ext cx="2426839" cy="4114800"/>
          </a:xfrm>
          <a:prstGeom prst="rect">
            <a:avLst/>
          </a:prstGeom>
          <a:solidFill>
            <a:srgbClr val="FFFFFF">
              <a:alpha val="60000"/>
            </a:srgbClr>
          </a:solidFill>
        </p:spPr>
      </p:sp>
      <p:grpSp>
        <p:nvGrpSpPr>
          <p:cNvPr name="Group 33" id="33"/>
          <p:cNvGrpSpPr/>
          <p:nvPr/>
        </p:nvGrpSpPr>
        <p:grpSpPr>
          <a:xfrm rot="-2700000">
            <a:off x="16264058" y="5442467"/>
            <a:ext cx="498728" cy="258396"/>
            <a:chOff x="0" y="0"/>
            <a:chExt cx="6350000" cy="3289999"/>
          </a:xfrm>
        </p:grpSpPr>
        <p:sp>
          <p:nvSpPr>
            <p:cNvPr name="Freeform 34" id="34"/>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13538A"/>
            </a:solidFill>
          </p:spPr>
        </p:sp>
      </p:grpSp>
      <p:sp>
        <p:nvSpPr>
          <p:cNvPr name="TextBox 35" id="35"/>
          <p:cNvSpPr txBox="true"/>
          <p:nvPr/>
        </p:nvSpPr>
        <p:spPr>
          <a:xfrm rot="0">
            <a:off x="307377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3-14</a:t>
            </a:r>
          </a:p>
        </p:txBody>
      </p:sp>
      <p:sp>
        <p:nvSpPr>
          <p:cNvPr name="TextBox 36" id="36"/>
          <p:cNvSpPr txBox="true"/>
          <p:nvPr/>
        </p:nvSpPr>
        <p:spPr>
          <a:xfrm rot="0">
            <a:off x="552093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15-28</a:t>
            </a:r>
          </a:p>
        </p:txBody>
      </p:sp>
      <p:sp>
        <p:nvSpPr>
          <p:cNvPr name="TextBox 37" id="37"/>
          <p:cNvSpPr txBox="true"/>
          <p:nvPr/>
        </p:nvSpPr>
        <p:spPr>
          <a:xfrm rot="0">
            <a:off x="8015723" y="3996438"/>
            <a:ext cx="230550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29-31</a:t>
            </a:r>
          </a:p>
        </p:txBody>
      </p:sp>
      <p:sp>
        <p:nvSpPr>
          <p:cNvPr name="TextBox 38" id="38"/>
          <p:cNvSpPr txBox="true"/>
          <p:nvPr/>
        </p:nvSpPr>
        <p:spPr>
          <a:xfrm rot="0">
            <a:off x="10499712"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32-35</a:t>
            </a:r>
          </a:p>
        </p:txBody>
      </p:sp>
      <p:sp>
        <p:nvSpPr>
          <p:cNvPr name="TextBox 39" id="39"/>
          <p:cNvSpPr txBox="true"/>
          <p:nvPr/>
        </p:nvSpPr>
        <p:spPr>
          <a:xfrm rot="0">
            <a:off x="12968413"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36-44</a:t>
            </a:r>
          </a:p>
        </p:txBody>
      </p:sp>
      <p:sp>
        <p:nvSpPr>
          <p:cNvPr name="TextBox 40" id="40"/>
          <p:cNvSpPr txBox="true"/>
          <p:nvPr/>
        </p:nvSpPr>
        <p:spPr>
          <a:xfrm rot="0">
            <a:off x="15478488"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45-51</a:t>
            </a:r>
          </a:p>
        </p:txBody>
      </p:sp>
      <p:sp>
        <p:nvSpPr>
          <p:cNvPr name="TextBox 41" id="41"/>
          <p:cNvSpPr txBox="true"/>
          <p:nvPr/>
        </p:nvSpPr>
        <p:spPr>
          <a:xfrm rot="0">
            <a:off x="3072505" y="6214038"/>
            <a:ext cx="2306775" cy="2265414"/>
          </a:xfrm>
          <a:prstGeom prst="rect">
            <a:avLst/>
          </a:prstGeom>
        </p:spPr>
        <p:txBody>
          <a:bodyPr anchor="t" rtlCol="false" tIns="0" lIns="0" bIns="0" rIns="0">
            <a:spAutoFit/>
          </a:bodyPr>
          <a:lstStyle/>
          <a:p>
            <a:pPr algn="ctr">
              <a:lnSpc>
                <a:spcPts val="4560"/>
              </a:lnSpc>
            </a:pPr>
            <a:r>
              <a:rPr lang="en-US" sz="3040" spc="152">
                <a:solidFill>
                  <a:srgbClr val="191919"/>
                </a:solidFill>
                <a:latin typeface="Aileron Bold"/>
              </a:rPr>
              <a:t>O </a:t>
            </a:r>
          </a:p>
          <a:p>
            <a:pPr algn="ctr">
              <a:lnSpc>
                <a:spcPts val="4560"/>
              </a:lnSpc>
            </a:pPr>
            <a:r>
              <a:rPr lang="en-US" sz="3040" spc="152">
                <a:solidFill>
                  <a:srgbClr val="191919"/>
                </a:solidFill>
                <a:latin typeface="Aileron Bold"/>
              </a:rPr>
              <a:t>princípio </a:t>
            </a:r>
          </a:p>
          <a:p>
            <a:pPr algn="ctr">
              <a:lnSpc>
                <a:spcPts val="4560"/>
              </a:lnSpc>
            </a:pPr>
            <a:r>
              <a:rPr lang="en-US" sz="3040" spc="152">
                <a:solidFill>
                  <a:srgbClr val="191919"/>
                </a:solidFill>
                <a:latin typeface="Aileron Bold"/>
              </a:rPr>
              <a:t>das </a:t>
            </a:r>
          </a:p>
          <a:p>
            <a:pPr algn="ctr">
              <a:lnSpc>
                <a:spcPts val="4560"/>
              </a:lnSpc>
            </a:pPr>
            <a:r>
              <a:rPr lang="en-US" sz="3040" spc="152">
                <a:solidFill>
                  <a:srgbClr val="191919"/>
                </a:solidFill>
                <a:latin typeface="Aileron Bold"/>
              </a:rPr>
              <a:t>dores</a:t>
            </a:r>
          </a:p>
        </p:txBody>
      </p:sp>
      <p:sp>
        <p:nvSpPr>
          <p:cNvPr name="TextBox 42" id="42"/>
          <p:cNvSpPr txBox="true"/>
          <p:nvPr/>
        </p:nvSpPr>
        <p:spPr>
          <a:xfrm rot="0">
            <a:off x="5529191" y="6214038"/>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grande tribulação</a:t>
            </a:r>
          </a:p>
        </p:txBody>
      </p:sp>
      <p:sp>
        <p:nvSpPr>
          <p:cNvPr name="TextBox 43" id="43"/>
          <p:cNvSpPr txBox="true"/>
          <p:nvPr/>
        </p:nvSpPr>
        <p:spPr>
          <a:xfrm rot="0">
            <a:off x="7985877" y="6214038"/>
            <a:ext cx="2306775" cy="3902577"/>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vinda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Filho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Homem</a:t>
            </a:r>
          </a:p>
          <a:p>
            <a:pPr algn="ctr">
              <a:lnSpc>
                <a:spcPts val="4435"/>
              </a:lnSpc>
            </a:pPr>
          </a:p>
          <a:p>
            <a:pPr algn="ctr">
              <a:lnSpc>
                <a:spcPts val="3960"/>
              </a:lnSpc>
            </a:pPr>
          </a:p>
        </p:txBody>
      </p:sp>
      <p:sp>
        <p:nvSpPr>
          <p:cNvPr name="TextBox 44" id="44"/>
          <p:cNvSpPr txBox="true"/>
          <p:nvPr/>
        </p:nvSpPr>
        <p:spPr>
          <a:xfrm rot="0">
            <a:off x="10442562" y="6214038"/>
            <a:ext cx="2306775" cy="22669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parábola </a:t>
            </a:r>
          </a:p>
          <a:p>
            <a:pPr algn="ctr">
              <a:lnSpc>
                <a:spcPts val="4500"/>
              </a:lnSpc>
            </a:pPr>
            <a:r>
              <a:rPr lang="en-US" sz="3000" spc="150">
                <a:solidFill>
                  <a:srgbClr val="191919"/>
                </a:solidFill>
                <a:latin typeface="Aileron Bold"/>
              </a:rPr>
              <a:t>da</a:t>
            </a:r>
          </a:p>
          <a:p>
            <a:pPr algn="ctr">
              <a:lnSpc>
                <a:spcPts val="4500"/>
              </a:lnSpc>
            </a:pPr>
            <a:r>
              <a:rPr lang="en-US" sz="3000" spc="150">
                <a:solidFill>
                  <a:srgbClr val="191919"/>
                </a:solidFill>
                <a:latin typeface="Aileron Bold"/>
              </a:rPr>
              <a:t> figueira</a:t>
            </a:r>
          </a:p>
        </p:txBody>
      </p:sp>
      <p:sp>
        <p:nvSpPr>
          <p:cNvPr name="TextBox 45" id="45"/>
          <p:cNvSpPr txBox="true"/>
          <p:nvPr/>
        </p:nvSpPr>
        <p:spPr>
          <a:xfrm rot="0">
            <a:off x="12950973" y="6255019"/>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Exortação </a:t>
            </a:r>
          </a:p>
          <a:p>
            <a:pPr algn="ctr">
              <a:lnSpc>
                <a:spcPts val="4500"/>
              </a:lnSpc>
            </a:pPr>
            <a:r>
              <a:rPr lang="en-US" sz="3000" spc="150">
                <a:solidFill>
                  <a:srgbClr val="191919"/>
                </a:solidFill>
                <a:latin typeface="Aileron Bold"/>
              </a:rPr>
              <a:t>à </a:t>
            </a:r>
          </a:p>
          <a:p>
            <a:pPr algn="ctr">
              <a:lnSpc>
                <a:spcPts val="4500"/>
              </a:lnSpc>
            </a:pPr>
            <a:r>
              <a:rPr lang="en-US" sz="3000" spc="150">
                <a:solidFill>
                  <a:srgbClr val="191919"/>
                </a:solidFill>
                <a:latin typeface="Aileron Bold"/>
              </a:rPr>
              <a:t>vigilância</a:t>
            </a:r>
          </a:p>
        </p:txBody>
      </p:sp>
      <p:sp>
        <p:nvSpPr>
          <p:cNvPr name="TextBox 46" id="46"/>
          <p:cNvSpPr txBox="true"/>
          <p:nvPr/>
        </p:nvSpPr>
        <p:spPr>
          <a:xfrm rot="0">
            <a:off x="15432080" y="6095540"/>
            <a:ext cx="2306775" cy="34099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parábola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servo fiel </a:t>
            </a:r>
          </a:p>
          <a:p>
            <a:pPr algn="ctr">
              <a:lnSpc>
                <a:spcPts val="4500"/>
              </a:lnSpc>
            </a:pPr>
            <a:r>
              <a:rPr lang="en-US" sz="3000" spc="150">
                <a:solidFill>
                  <a:srgbClr val="191919"/>
                </a:solidFill>
                <a:latin typeface="Aileron Bold"/>
              </a:rPr>
              <a:t>e do </a:t>
            </a:r>
          </a:p>
          <a:p>
            <a:pPr algn="ctr">
              <a:lnSpc>
                <a:spcPts val="4500"/>
              </a:lnSpc>
            </a:pPr>
            <a:r>
              <a:rPr lang="en-US" sz="3000" spc="150">
                <a:solidFill>
                  <a:srgbClr val="191919"/>
                </a:solidFill>
                <a:latin typeface="Aileron Bold"/>
              </a:rPr>
              <a:t>servo mau</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grpSp>
        <p:nvGrpSpPr>
          <p:cNvPr name="Group 6" id="6"/>
          <p:cNvGrpSpPr/>
          <p:nvPr/>
        </p:nvGrpSpPr>
        <p:grpSpPr>
          <a:xfrm rot="0">
            <a:off x="6246553" y="152400"/>
            <a:ext cx="12153900" cy="10287000"/>
            <a:chOff x="0" y="0"/>
            <a:chExt cx="3201027" cy="2709333"/>
          </a:xfrm>
        </p:grpSpPr>
        <p:sp>
          <p:nvSpPr>
            <p:cNvPr name="Freeform 7" id="7"/>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8" id="8"/>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9" id="9"/>
          <p:cNvSpPr txBox="true"/>
          <p:nvPr/>
        </p:nvSpPr>
        <p:spPr>
          <a:xfrm rot="0">
            <a:off x="6589051" y="209550"/>
            <a:ext cx="11373208" cy="9799320"/>
          </a:xfrm>
          <a:prstGeom prst="rect">
            <a:avLst/>
          </a:prstGeom>
        </p:spPr>
        <p:txBody>
          <a:bodyPr anchor="t" rtlCol="false" tIns="0" lIns="0" bIns="0" rIns="0">
            <a:spAutoFit/>
          </a:bodyPr>
          <a:lstStyle/>
          <a:p>
            <a:pPr algn="l">
              <a:lnSpc>
                <a:spcPts val="6450"/>
              </a:lnSpc>
            </a:pPr>
            <a:r>
              <a:rPr lang="en-US" sz="4300" spc="215">
                <a:solidFill>
                  <a:srgbClr val="FFFFFF"/>
                </a:solidFill>
                <a:latin typeface="Aileron Bold"/>
              </a:rPr>
              <a:t>45 — Quem é, pois, o servo fiel e prudente, a quem o senhor deixou encarregado dos demais servos, para lhes dar o sustento a seu tempo?</a:t>
            </a:r>
          </a:p>
          <a:p>
            <a:pPr algn="l">
              <a:lnSpc>
                <a:spcPts val="6450"/>
              </a:lnSpc>
            </a:pPr>
            <a:r>
              <a:rPr lang="en-US" sz="4300" spc="215">
                <a:solidFill>
                  <a:srgbClr val="FFFFFF"/>
                </a:solidFill>
                <a:latin typeface="Aileron Bold"/>
              </a:rPr>
              <a:t>46 Bem-aventurado aquele servo a quem seu senhor, quando vier, achar fazendo assim.</a:t>
            </a:r>
          </a:p>
          <a:p>
            <a:pPr algn="l">
              <a:lnSpc>
                <a:spcPts val="6450"/>
              </a:lnSpc>
              <a:spcBef>
                <a:spcPct val="0"/>
              </a:spcBef>
            </a:pPr>
            <a:r>
              <a:rPr lang="en-US" sz="4300" spc="215">
                <a:solidFill>
                  <a:srgbClr val="FFFFFF"/>
                </a:solidFill>
                <a:latin typeface="Aileron Bold"/>
              </a:rPr>
              <a:t>47 Em verdade lhes digo que lhe confiará todos os seus bens.48 Mas o que acontecerá se aquele servo, sendo mau, disser consigo mesmo: "Meu senhor demora para vir",</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094153"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6" id="6"/>
          <p:cNvSpPr txBox="true"/>
          <p:nvPr/>
        </p:nvSpPr>
        <p:spPr>
          <a:xfrm rot="0">
            <a:off x="6589051" y="209550"/>
            <a:ext cx="11373208" cy="7677150"/>
          </a:xfrm>
          <a:prstGeom prst="rect">
            <a:avLst/>
          </a:prstGeom>
        </p:spPr>
        <p:txBody>
          <a:bodyPr anchor="t" rtlCol="false" tIns="0" lIns="0" bIns="0" rIns="0">
            <a:spAutoFit/>
          </a:bodyPr>
          <a:lstStyle/>
          <a:p>
            <a:pPr algn="l">
              <a:lnSpc>
                <a:spcPts val="6750"/>
              </a:lnSpc>
            </a:pPr>
            <a:r>
              <a:rPr lang="en-US" sz="4500" spc="225">
                <a:solidFill>
                  <a:srgbClr val="FFFFFF"/>
                </a:solidFill>
                <a:latin typeface="Aileron Bold"/>
              </a:rPr>
              <a:t>49 e começar a espancar os seus companheiros e a comer e beber com os bêbados?</a:t>
            </a:r>
          </a:p>
          <a:p>
            <a:pPr algn="l">
              <a:lnSpc>
                <a:spcPts val="6750"/>
              </a:lnSpc>
            </a:pPr>
            <a:r>
              <a:rPr lang="en-US" sz="4500" spc="225">
                <a:solidFill>
                  <a:srgbClr val="FFFFFF"/>
                </a:solidFill>
                <a:latin typeface="Aileron Bold"/>
              </a:rPr>
              <a:t>50 Virá o senhor daquele servo, em dia em que não o espera e em hora que não sabe,</a:t>
            </a:r>
          </a:p>
          <a:p>
            <a:pPr algn="l">
              <a:lnSpc>
                <a:spcPts val="6750"/>
              </a:lnSpc>
              <a:spcBef>
                <a:spcPct val="0"/>
              </a:spcBef>
            </a:pPr>
            <a:r>
              <a:rPr lang="en-US" sz="4500" spc="225">
                <a:solidFill>
                  <a:srgbClr val="FFFFFF"/>
                </a:solidFill>
                <a:latin typeface="Aileron Bold"/>
              </a:rPr>
              <a:t>51 e irá aplicar-lhe um castigo severo, condenando-o com os hipócritas. Ali haverá choro e ranger de dentes.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134100"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grpSp>
        <p:nvGrpSpPr>
          <p:cNvPr name="Group 6" id="6"/>
          <p:cNvGrpSpPr/>
          <p:nvPr/>
        </p:nvGrpSpPr>
        <p:grpSpPr>
          <a:xfrm rot="0">
            <a:off x="192699" y="0"/>
            <a:ext cx="5744706" cy="10287000"/>
            <a:chOff x="0" y="0"/>
            <a:chExt cx="1513009" cy="2709333"/>
          </a:xfrm>
        </p:grpSpPr>
        <p:sp>
          <p:nvSpPr>
            <p:cNvPr name="Freeform 7" id="7"/>
            <p:cNvSpPr/>
            <p:nvPr/>
          </p:nvSpPr>
          <p:spPr>
            <a:xfrm flipH="false" flipV="false" rot="0">
              <a:off x="0" y="0"/>
              <a:ext cx="1513009" cy="2709333"/>
            </a:xfrm>
            <a:custGeom>
              <a:avLst/>
              <a:gdLst/>
              <a:ahLst/>
              <a:cxnLst/>
              <a:rect r="r" b="b" t="t" l="l"/>
              <a:pathLst>
                <a:path h="2709333" w="1513009">
                  <a:moveTo>
                    <a:pt x="0" y="0"/>
                  </a:moveTo>
                  <a:lnTo>
                    <a:pt x="1513009" y="0"/>
                  </a:lnTo>
                  <a:lnTo>
                    <a:pt x="1513009" y="2709333"/>
                  </a:lnTo>
                  <a:lnTo>
                    <a:pt x="0" y="2709333"/>
                  </a:lnTo>
                  <a:close/>
                </a:path>
              </a:pathLst>
            </a:custGeom>
            <a:solidFill>
              <a:srgbClr val="E3DFDC"/>
            </a:solidFill>
          </p:spPr>
        </p:sp>
        <p:sp>
          <p:nvSpPr>
            <p:cNvPr name="TextBox 8" id="8"/>
            <p:cNvSpPr txBox="true"/>
            <p:nvPr/>
          </p:nvSpPr>
          <p:spPr>
            <a:xfrm>
              <a:off x="0" y="-76200"/>
              <a:ext cx="1513009" cy="2785533"/>
            </a:xfrm>
            <a:prstGeom prst="rect">
              <a:avLst/>
            </a:prstGeom>
          </p:spPr>
          <p:txBody>
            <a:bodyPr anchor="ctr" rtlCol="false" tIns="50800" lIns="50800" bIns="50800" rIns="50800"/>
            <a:lstStyle/>
            <a:p>
              <a:pPr algn="ctr">
                <a:lnSpc>
                  <a:spcPts val="3960"/>
                </a:lnSpc>
              </a:pPr>
            </a:p>
          </p:txBody>
        </p:sp>
      </p:grpSp>
      <p:sp>
        <p:nvSpPr>
          <p:cNvPr name="Freeform 9" id="9"/>
          <p:cNvSpPr/>
          <p:nvPr/>
        </p:nvSpPr>
        <p:spPr>
          <a:xfrm flipH="false" flipV="false" rot="0">
            <a:off x="-242339" y="-795256"/>
            <a:ext cx="6614781" cy="6762373"/>
          </a:xfrm>
          <a:custGeom>
            <a:avLst/>
            <a:gdLst/>
            <a:ahLst/>
            <a:cxnLst/>
            <a:rect r="r" b="b" t="t" l="l"/>
            <a:pathLst>
              <a:path h="6762373" w="6614781">
                <a:moveTo>
                  <a:pt x="0" y="0"/>
                </a:moveTo>
                <a:lnTo>
                  <a:pt x="6614782" y="0"/>
                </a:lnTo>
                <a:lnTo>
                  <a:pt x="6614782" y="6762373"/>
                </a:lnTo>
                <a:lnTo>
                  <a:pt x="0" y="6762373"/>
                </a:lnTo>
                <a:lnTo>
                  <a:pt x="0" y="0"/>
                </a:lnTo>
                <a:close/>
              </a:path>
            </a:pathLst>
          </a:custGeom>
          <a:blipFill>
            <a:blip r:embed="rId3"/>
            <a:stretch>
              <a:fillRect l="0" t="0" r="0" b="0"/>
            </a:stretch>
          </a:blipFill>
        </p:spPr>
      </p:sp>
      <p:sp>
        <p:nvSpPr>
          <p:cNvPr name="TextBox 10" id="10"/>
          <p:cNvSpPr txBox="true"/>
          <p:nvPr/>
        </p:nvSpPr>
        <p:spPr>
          <a:xfrm rot="0">
            <a:off x="651871" y="4554852"/>
            <a:ext cx="4826363" cy="4703448"/>
          </a:xfrm>
          <a:prstGeom prst="rect">
            <a:avLst/>
          </a:prstGeom>
        </p:spPr>
        <p:txBody>
          <a:bodyPr anchor="t" rtlCol="false" tIns="0" lIns="0" bIns="0" rIns="0">
            <a:spAutoFit/>
          </a:bodyPr>
          <a:lstStyle/>
          <a:p>
            <a:pPr algn="ctr">
              <a:lnSpc>
                <a:spcPts val="9449"/>
              </a:lnSpc>
              <a:spcBef>
                <a:spcPct val="0"/>
              </a:spcBef>
            </a:pPr>
            <a:r>
              <a:rPr lang="en-US" sz="6299" spc="314">
                <a:solidFill>
                  <a:srgbClr val="000000"/>
                </a:solidFill>
                <a:latin typeface="Aileron Bold"/>
              </a:rPr>
              <a:t>Que sinal haverá da tua vinda?</a:t>
            </a:r>
          </a:p>
          <a:p>
            <a:pPr algn="ctr">
              <a:lnSpc>
                <a:spcPts val="9449"/>
              </a:lnSpc>
              <a:spcBef>
                <a:spcPct val="0"/>
              </a:spcBef>
            </a:pPr>
            <a:r>
              <a:rPr lang="en-US" sz="6299" spc="314">
                <a:solidFill>
                  <a:srgbClr val="000000"/>
                </a:solidFill>
                <a:latin typeface="Aileron Bold"/>
              </a:rPr>
              <a:t>(24.3,4)</a:t>
            </a:r>
          </a:p>
        </p:txBody>
      </p:sp>
      <p:sp>
        <p:nvSpPr>
          <p:cNvPr name="TextBox 11" id="11"/>
          <p:cNvSpPr txBox="true"/>
          <p:nvPr/>
        </p:nvSpPr>
        <p:spPr>
          <a:xfrm rot="0">
            <a:off x="6621145" y="501844"/>
            <a:ext cx="10638155" cy="6743701"/>
          </a:xfrm>
          <a:prstGeom prst="rect">
            <a:avLst/>
          </a:prstGeom>
        </p:spPr>
        <p:txBody>
          <a:bodyPr anchor="t" rtlCol="false" tIns="0" lIns="0" bIns="0" rIns="0">
            <a:spAutoFit/>
          </a:bodyPr>
          <a:lstStyle/>
          <a:p>
            <a:pPr algn="l">
              <a:lnSpc>
                <a:spcPts val="6749"/>
              </a:lnSpc>
              <a:spcBef>
                <a:spcPct val="0"/>
              </a:spcBef>
            </a:pPr>
            <a:r>
              <a:rPr lang="en-US" sz="4499" spc="224">
                <a:solidFill>
                  <a:srgbClr val="FFFFFF"/>
                </a:solidFill>
                <a:latin typeface="Aileron Bold"/>
              </a:rPr>
              <a:t>Testemunhas de Jeová. </a:t>
            </a:r>
          </a:p>
          <a:p>
            <a:pPr algn="l">
              <a:lnSpc>
                <a:spcPts val="6749"/>
              </a:lnSpc>
              <a:spcBef>
                <a:spcPct val="0"/>
              </a:spcBef>
            </a:pPr>
            <a:r>
              <a:rPr lang="en-US" sz="4499" spc="224">
                <a:solidFill>
                  <a:srgbClr val="FFFFFF"/>
                </a:solidFill>
                <a:latin typeface="Aileron"/>
              </a:rPr>
              <a:t>Na Tradução do Novo Mundo, o termo grego parousia  é traduzido por “presença”. Por conta disso, dizem que Jesus, desde 1914, está presente, mas não o vemos porque os olhos do nosso entendimento não estão abertos para enxergar tal fato. </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248311" y="4537180"/>
            <a:ext cx="5834322" cy="5505730"/>
            <a:chOff x="0" y="0"/>
            <a:chExt cx="1536612" cy="1450069"/>
          </a:xfrm>
        </p:grpSpPr>
        <p:sp>
          <p:nvSpPr>
            <p:cNvPr name="Freeform 4" id="4"/>
            <p:cNvSpPr/>
            <p:nvPr/>
          </p:nvSpPr>
          <p:spPr>
            <a:xfrm flipH="false" flipV="false" rot="0">
              <a:off x="0" y="0"/>
              <a:ext cx="1536612" cy="1450069"/>
            </a:xfrm>
            <a:custGeom>
              <a:avLst/>
              <a:gdLst/>
              <a:ahLst/>
              <a:cxnLst/>
              <a:rect r="r" b="b" t="t" l="l"/>
              <a:pathLst>
                <a:path h="1450069" w="1536612">
                  <a:moveTo>
                    <a:pt x="0" y="0"/>
                  </a:moveTo>
                  <a:lnTo>
                    <a:pt x="1536612" y="0"/>
                  </a:lnTo>
                  <a:lnTo>
                    <a:pt x="1536612" y="1450069"/>
                  </a:lnTo>
                  <a:lnTo>
                    <a:pt x="0" y="1450069"/>
                  </a:lnTo>
                  <a:close/>
                </a:path>
              </a:pathLst>
            </a:custGeom>
            <a:solidFill>
              <a:srgbClr val="E3DFDC"/>
            </a:solidFill>
          </p:spPr>
        </p:sp>
        <p:sp>
          <p:nvSpPr>
            <p:cNvPr name="TextBox 5" id="5"/>
            <p:cNvSpPr txBox="true"/>
            <p:nvPr/>
          </p:nvSpPr>
          <p:spPr>
            <a:xfrm>
              <a:off x="0" y="-76200"/>
              <a:ext cx="1536612" cy="1526269"/>
            </a:xfrm>
            <a:prstGeom prst="rect">
              <a:avLst/>
            </a:prstGeom>
          </p:spPr>
          <p:txBody>
            <a:bodyPr anchor="ctr" rtlCol="false" tIns="50800" lIns="50800" bIns="50800" rIns="50800"/>
            <a:lstStyle/>
            <a:p>
              <a:pPr algn="ctr">
                <a:lnSpc>
                  <a:spcPts val="3960"/>
                </a:lnSpc>
              </a:pPr>
            </a:p>
          </p:txBody>
        </p:sp>
      </p:grpSp>
      <p:grpSp>
        <p:nvGrpSpPr>
          <p:cNvPr name="Group 6" id="6"/>
          <p:cNvGrpSpPr/>
          <p:nvPr/>
        </p:nvGrpSpPr>
        <p:grpSpPr>
          <a:xfrm rot="0">
            <a:off x="6094153" y="0"/>
            <a:ext cx="12153900" cy="10287000"/>
            <a:chOff x="0" y="0"/>
            <a:chExt cx="3201027" cy="2709333"/>
          </a:xfrm>
        </p:grpSpPr>
        <p:sp>
          <p:nvSpPr>
            <p:cNvPr name="Freeform 7" id="7"/>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8" id="8"/>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9" id="9"/>
          <p:cNvSpPr txBox="true"/>
          <p:nvPr/>
        </p:nvSpPr>
        <p:spPr>
          <a:xfrm rot="0">
            <a:off x="6415917" y="-133350"/>
            <a:ext cx="11510371" cy="10982326"/>
          </a:xfrm>
          <a:prstGeom prst="rect">
            <a:avLst/>
          </a:prstGeom>
        </p:spPr>
        <p:txBody>
          <a:bodyPr anchor="t" rtlCol="false" tIns="0" lIns="0" bIns="0" rIns="0">
            <a:spAutoFit/>
          </a:bodyPr>
          <a:lstStyle/>
          <a:p>
            <a:pPr algn="l">
              <a:lnSpc>
                <a:spcPts val="6749"/>
              </a:lnSpc>
            </a:pPr>
            <a:r>
              <a:rPr lang="en-US" sz="4499" spc="224">
                <a:solidFill>
                  <a:srgbClr val="FFFFFF"/>
                </a:solidFill>
                <a:latin typeface="Aileron Bold"/>
              </a:rPr>
              <a:t>Resposta apologética: </a:t>
            </a:r>
            <a:r>
              <a:rPr lang="en-US" sz="4499" spc="224">
                <a:solidFill>
                  <a:srgbClr val="FFFFFF"/>
                </a:solidFill>
                <a:latin typeface="Aileron"/>
              </a:rPr>
              <a:t>A palavra parousia é encontrada vinte e quatro vezes nas Escrituras. Na versão ACF, é traduzida, vinte e duas vezes, por “vinda”, e apenas duas por “presença”. Entretanto, a Tradução do Novo Mundo sempre traduz parousia por “presença”. Com a alegação de que a vinda (ou presença) de Cristo é percebida com os olhos do entendimento, as Testemunhas de Jeová, por muitos anos, acreditaram que esta “presença” ocorreu em 1874.</a:t>
            </a:r>
          </a:p>
          <a:p>
            <a:pPr algn="l">
              <a:lnSpc>
                <a:spcPts val="6749"/>
              </a:lnSpc>
              <a:spcBef>
                <a:spcPct val="0"/>
              </a:spcBef>
            </a:pPr>
          </a:p>
        </p:txBody>
      </p:sp>
      <p:sp>
        <p:nvSpPr>
          <p:cNvPr name="TextBox 10" id="10"/>
          <p:cNvSpPr txBox="true"/>
          <p:nvPr/>
        </p:nvSpPr>
        <p:spPr>
          <a:xfrm rot="0">
            <a:off x="651871" y="4554852"/>
            <a:ext cx="4826363" cy="4703448"/>
          </a:xfrm>
          <a:prstGeom prst="rect">
            <a:avLst/>
          </a:prstGeom>
        </p:spPr>
        <p:txBody>
          <a:bodyPr anchor="t" rtlCol="false" tIns="0" lIns="0" bIns="0" rIns="0">
            <a:spAutoFit/>
          </a:bodyPr>
          <a:lstStyle/>
          <a:p>
            <a:pPr algn="ctr">
              <a:lnSpc>
                <a:spcPts val="9449"/>
              </a:lnSpc>
              <a:spcBef>
                <a:spcPct val="0"/>
              </a:spcBef>
            </a:pPr>
            <a:r>
              <a:rPr lang="en-US" sz="6299" spc="314">
                <a:solidFill>
                  <a:srgbClr val="000000"/>
                </a:solidFill>
                <a:latin typeface="Aileron Bold"/>
              </a:rPr>
              <a:t>Que sinal haverá da tua vinda?</a:t>
            </a:r>
          </a:p>
          <a:p>
            <a:pPr algn="ctr">
              <a:lnSpc>
                <a:spcPts val="9449"/>
              </a:lnSpc>
              <a:spcBef>
                <a:spcPct val="0"/>
              </a:spcBef>
            </a:pPr>
            <a:r>
              <a:rPr lang="en-US" sz="6299" spc="314">
                <a:solidFill>
                  <a:srgbClr val="000000"/>
                </a:solidFill>
                <a:latin typeface="Aileron Bold"/>
              </a:rPr>
              <a:t>(24.3,4)</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248311" y="4537180"/>
            <a:ext cx="5834322" cy="5505730"/>
            <a:chOff x="0" y="0"/>
            <a:chExt cx="1536612" cy="1450069"/>
          </a:xfrm>
        </p:grpSpPr>
        <p:sp>
          <p:nvSpPr>
            <p:cNvPr name="Freeform 4" id="4"/>
            <p:cNvSpPr/>
            <p:nvPr/>
          </p:nvSpPr>
          <p:spPr>
            <a:xfrm flipH="false" flipV="false" rot="0">
              <a:off x="0" y="0"/>
              <a:ext cx="1536612" cy="1450069"/>
            </a:xfrm>
            <a:custGeom>
              <a:avLst/>
              <a:gdLst/>
              <a:ahLst/>
              <a:cxnLst/>
              <a:rect r="r" b="b" t="t" l="l"/>
              <a:pathLst>
                <a:path h="1450069" w="1536612">
                  <a:moveTo>
                    <a:pt x="0" y="0"/>
                  </a:moveTo>
                  <a:lnTo>
                    <a:pt x="1536612" y="0"/>
                  </a:lnTo>
                  <a:lnTo>
                    <a:pt x="1536612" y="1450069"/>
                  </a:lnTo>
                  <a:lnTo>
                    <a:pt x="0" y="1450069"/>
                  </a:lnTo>
                  <a:close/>
                </a:path>
              </a:pathLst>
            </a:custGeom>
            <a:solidFill>
              <a:srgbClr val="E3DFDC"/>
            </a:solidFill>
          </p:spPr>
        </p:sp>
        <p:sp>
          <p:nvSpPr>
            <p:cNvPr name="TextBox 5" id="5"/>
            <p:cNvSpPr txBox="true"/>
            <p:nvPr/>
          </p:nvSpPr>
          <p:spPr>
            <a:xfrm>
              <a:off x="0" y="-76200"/>
              <a:ext cx="1536612" cy="1526269"/>
            </a:xfrm>
            <a:prstGeom prst="rect">
              <a:avLst/>
            </a:prstGeom>
          </p:spPr>
          <p:txBody>
            <a:bodyPr anchor="ctr" rtlCol="false" tIns="50800" lIns="50800" bIns="50800" rIns="50800"/>
            <a:lstStyle/>
            <a:p>
              <a:pPr algn="ctr">
                <a:lnSpc>
                  <a:spcPts val="3960"/>
                </a:lnSpc>
              </a:pPr>
            </a:p>
          </p:txBody>
        </p:sp>
      </p:grpSp>
      <p:grpSp>
        <p:nvGrpSpPr>
          <p:cNvPr name="Group 6" id="6"/>
          <p:cNvGrpSpPr/>
          <p:nvPr/>
        </p:nvGrpSpPr>
        <p:grpSpPr>
          <a:xfrm rot="0">
            <a:off x="6094153" y="0"/>
            <a:ext cx="12153900" cy="10287000"/>
            <a:chOff x="0" y="0"/>
            <a:chExt cx="3201027" cy="2709333"/>
          </a:xfrm>
        </p:grpSpPr>
        <p:sp>
          <p:nvSpPr>
            <p:cNvPr name="Freeform 7" id="7"/>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8" id="8"/>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9" id="9"/>
          <p:cNvSpPr txBox="true"/>
          <p:nvPr/>
        </p:nvSpPr>
        <p:spPr>
          <a:xfrm rot="0">
            <a:off x="6415917" y="322270"/>
            <a:ext cx="11510371" cy="3352801"/>
          </a:xfrm>
          <a:prstGeom prst="rect">
            <a:avLst/>
          </a:prstGeom>
        </p:spPr>
        <p:txBody>
          <a:bodyPr anchor="t" rtlCol="false" tIns="0" lIns="0" bIns="0" rIns="0">
            <a:spAutoFit/>
          </a:bodyPr>
          <a:lstStyle/>
          <a:p>
            <a:pPr algn="l">
              <a:lnSpc>
                <a:spcPts val="6749"/>
              </a:lnSpc>
            </a:pPr>
            <a:r>
              <a:rPr lang="en-US" sz="4499" spc="224">
                <a:solidFill>
                  <a:srgbClr val="FFFFFF"/>
                </a:solidFill>
                <a:latin typeface="Aileron"/>
              </a:rPr>
              <a:t> Mas, agora, mudaram para 1914. Tal postura é uma das características dos falsos profetas (Mt 24.23-25)</a:t>
            </a:r>
            <a:r>
              <a:rPr lang="en-US" sz="4499" spc="224">
                <a:solidFill>
                  <a:srgbClr val="FFFFFF"/>
                </a:solidFill>
                <a:latin typeface="Aileron Bold"/>
              </a:rPr>
              <a:t>. </a:t>
            </a:r>
          </a:p>
          <a:p>
            <a:pPr algn="l">
              <a:lnSpc>
                <a:spcPts val="6749"/>
              </a:lnSpc>
              <a:spcBef>
                <a:spcPct val="0"/>
              </a:spcBef>
            </a:pPr>
          </a:p>
        </p:txBody>
      </p:sp>
      <p:sp>
        <p:nvSpPr>
          <p:cNvPr name="TextBox 10" id="10"/>
          <p:cNvSpPr txBox="true"/>
          <p:nvPr/>
        </p:nvSpPr>
        <p:spPr>
          <a:xfrm rot="0">
            <a:off x="651871" y="4554852"/>
            <a:ext cx="4826363" cy="4703448"/>
          </a:xfrm>
          <a:prstGeom prst="rect">
            <a:avLst/>
          </a:prstGeom>
        </p:spPr>
        <p:txBody>
          <a:bodyPr anchor="t" rtlCol="false" tIns="0" lIns="0" bIns="0" rIns="0">
            <a:spAutoFit/>
          </a:bodyPr>
          <a:lstStyle/>
          <a:p>
            <a:pPr algn="ctr">
              <a:lnSpc>
                <a:spcPts val="9449"/>
              </a:lnSpc>
              <a:spcBef>
                <a:spcPct val="0"/>
              </a:spcBef>
            </a:pPr>
            <a:r>
              <a:rPr lang="en-US" sz="6299" spc="314">
                <a:solidFill>
                  <a:srgbClr val="000000"/>
                </a:solidFill>
                <a:latin typeface="Aileron Bold"/>
              </a:rPr>
              <a:t>Que sinal haverá da tua vinda?</a:t>
            </a:r>
          </a:p>
          <a:p>
            <a:pPr algn="ctr">
              <a:lnSpc>
                <a:spcPts val="9449"/>
              </a:lnSpc>
              <a:spcBef>
                <a:spcPct val="0"/>
              </a:spcBef>
            </a:pPr>
            <a:r>
              <a:rPr lang="en-US" sz="6299" spc="314">
                <a:solidFill>
                  <a:srgbClr val="000000"/>
                </a:solidFill>
                <a:latin typeface="Aileron Bold"/>
              </a:rPr>
              <a:t>(24.3,4)</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134100"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grpSp>
        <p:nvGrpSpPr>
          <p:cNvPr name="Group 6" id="6"/>
          <p:cNvGrpSpPr/>
          <p:nvPr/>
        </p:nvGrpSpPr>
        <p:grpSpPr>
          <a:xfrm rot="0">
            <a:off x="192699" y="0"/>
            <a:ext cx="5744706" cy="10287000"/>
            <a:chOff x="0" y="0"/>
            <a:chExt cx="1513009" cy="2709333"/>
          </a:xfrm>
        </p:grpSpPr>
        <p:sp>
          <p:nvSpPr>
            <p:cNvPr name="Freeform 7" id="7"/>
            <p:cNvSpPr/>
            <p:nvPr/>
          </p:nvSpPr>
          <p:spPr>
            <a:xfrm flipH="false" flipV="false" rot="0">
              <a:off x="0" y="0"/>
              <a:ext cx="1513009" cy="2709333"/>
            </a:xfrm>
            <a:custGeom>
              <a:avLst/>
              <a:gdLst/>
              <a:ahLst/>
              <a:cxnLst/>
              <a:rect r="r" b="b" t="t" l="l"/>
              <a:pathLst>
                <a:path h="2709333" w="1513009">
                  <a:moveTo>
                    <a:pt x="0" y="0"/>
                  </a:moveTo>
                  <a:lnTo>
                    <a:pt x="1513009" y="0"/>
                  </a:lnTo>
                  <a:lnTo>
                    <a:pt x="1513009" y="2709333"/>
                  </a:lnTo>
                  <a:lnTo>
                    <a:pt x="0" y="2709333"/>
                  </a:lnTo>
                  <a:close/>
                </a:path>
              </a:pathLst>
            </a:custGeom>
            <a:solidFill>
              <a:srgbClr val="E3DFDC"/>
            </a:solidFill>
          </p:spPr>
        </p:sp>
        <p:sp>
          <p:nvSpPr>
            <p:cNvPr name="TextBox 8" id="8"/>
            <p:cNvSpPr txBox="true"/>
            <p:nvPr/>
          </p:nvSpPr>
          <p:spPr>
            <a:xfrm>
              <a:off x="0" y="-76200"/>
              <a:ext cx="1513009" cy="2785533"/>
            </a:xfrm>
            <a:prstGeom prst="rect">
              <a:avLst/>
            </a:prstGeom>
          </p:spPr>
          <p:txBody>
            <a:bodyPr anchor="ctr" rtlCol="false" tIns="50800" lIns="50800" bIns="50800" rIns="50800"/>
            <a:lstStyle/>
            <a:p>
              <a:pPr algn="ctr">
                <a:lnSpc>
                  <a:spcPts val="3960"/>
                </a:lnSpc>
              </a:pPr>
            </a:p>
          </p:txBody>
        </p:sp>
      </p:grpSp>
      <p:sp>
        <p:nvSpPr>
          <p:cNvPr name="Freeform 9" id="9"/>
          <p:cNvSpPr/>
          <p:nvPr/>
        </p:nvSpPr>
        <p:spPr>
          <a:xfrm flipH="false" flipV="false" rot="0">
            <a:off x="-242339" y="-1128750"/>
            <a:ext cx="6614781" cy="6762373"/>
          </a:xfrm>
          <a:custGeom>
            <a:avLst/>
            <a:gdLst/>
            <a:ahLst/>
            <a:cxnLst/>
            <a:rect r="r" b="b" t="t" l="l"/>
            <a:pathLst>
              <a:path h="6762373" w="6614781">
                <a:moveTo>
                  <a:pt x="0" y="0"/>
                </a:moveTo>
                <a:lnTo>
                  <a:pt x="6614782" y="0"/>
                </a:lnTo>
                <a:lnTo>
                  <a:pt x="6614782" y="6762373"/>
                </a:lnTo>
                <a:lnTo>
                  <a:pt x="0" y="6762373"/>
                </a:lnTo>
                <a:lnTo>
                  <a:pt x="0" y="0"/>
                </a:lnTo>
                <a:close/>
              </a:path>
            </a:pathLst>
          </a:custGeom>
          <a:blipFill>
            <a:blip r:embed="rId3"/>
            <a:stretch>
              <a:fillRect l="0" t="0" r="0" b="0"/>
            </a:stretch>
          </a:blipFill>
        </p:spPr>
      </p:sp>
      <p:sp>
        <p:nvSpPr>
          <p:cNvPr name="TextBox 10" id="10"/>
          <p:cNvSpPr txBox="true"/>
          <p:nvPr/>
        </p:nvSpPr>
        <p:spPr>
          <a:xfrm rot="0">
            <a:off x="192699" y="3195221"/>
            <a:ext cx="5744706" cy="8275323"/>
          </a:xfrm>
          <a:prstGeom prst="rect">
            <a:avLst/>
          </a:prstGeom>
        </p:spPr>
        <p:txBody>
          <a:bodyPr anchor="t" rtlCol="false" tIns="0" lIns="0" bIns="0" rIns="0">
            <a:spAutoFit/>
          </a:bodyPr>
          <a:lstStyle/>
          <a:p>
            <a:pPr algn="ctr">
              <a:lnSpc>
                <a:spcPts val="9449"/>
              </a:lnSpc>
            </a:pPr>
            <a:r>
              <a:rPr lang="en-US" sz="6299" spc="314">
                <a:solidFill>
                  <a:srgbClr val="000000"/>
                </a:solidFill>
                <a:latin typeface="Aileron Bold"/>
              </a:rPr>
              <a:t>O evangelho [...] será pregado em todo o mundo</a:t>
            </a:r>
          </a:p>
          <a:p>
            <a:pPr algn="ctr">
              <a:lnSpc>
                <a:spcPts val="9449"/>
              </a:lnSpc>
            </a:pPr>
            <a:r>
              <a:rPr lang="en-US" sz="6299" spc="314">
                <a:solidFill>
                  <a:srgbClr val="000000"/>
                </a:solidFill>
                <a:latin typeface="Aileron Bold"/>
              </a:rPr>
              <a:t>(24.14)</a:t>
            </a:r>
          </a:p>
          <a:p>
            <a:pPr algn="ctr">
              <a:lnSpc>
                <a:spcPts val="9449"/>
              </a:lnSpc>
              <a:spcBef>
                <a:spcPct val="0"/>
              </a:spcBef>
            </a:pPr>
          </a:p>
        </p:txBody>
      </p:sp>
      <p:sp>
        <p:nvSpPr>
          <p:cNvPr name="TextBox 11" id="11"/>
          <p:cNvSpPr txBox="true"/>
          <p:nvPr/>
        </p:nvSpPr>
        <p:spPr>
          <a:xfrm rot="0">
            <a:off x="6621145" y="501844"/>
            <a:ext cx="10638155" cy="5048251"/>
          </a:xfrm>
          <a:prstGeom prst="rect">
            <a:avLst/>
          </a:prstGeom>
        </p:spPr>
        <p:txBody>
          <a:bodyPr anchor="t" rtlCol="false" tIns="0" lIns="0" bIns="0" rIns="0">
            <a:spAutoFit/>
          </a:bodyPr>
          <a:lstStyle/>
          <a:p>
            <a:pPr algn="l">
              <a:lnSpc>
                <a:spcPts val="6749"/>
              </a:lnSpc>
              <a:spcBef>
                <a:spcPct val="0"/>
              </a:spcBef>
            </a:pPr>
            <a:r>
              <a:rPr lang="en-US" sz="4499" spc="224">
                <a:solidFill>
                  <a:srgbClr val="FFFFFF"/>
                </a:solidFill>
                <a:latin typeface="Aileron Bold"/>
              </a:rPr>
              <a:t>Testemunhas de Jeová. </a:t>
            </a:r>
          </a:p>
          <a:p>
            <a:pPr algn="l">
              <a:lnSpc>
                <a:spcPts val="6749"/>
              </a:lnSpc>
              <a:spcBef>
                <a:spcPct val="0"/>
              </a:spcBef>
            </a:pPr>
            <a:r>
              <a:rPr lang="en-US" sz="4499" spc="224">
                <a:solidFill>
                  <a:srgbClr val="FFFFFF"/>
                </a:solidFill>
                <a:latin typeface="Aileron"/>
              </a:rPr>
              <a:t>Dizem que são as únicas que pregam de porta em porta e usam este texto para justificar o trabalho que realizam.</a:t>
            </a:r>
          </a:p>
          <a:p>
            <a:pPr algn="l">
              <a:lnSpc>
                <a:spcPts val="6749"/>
              </a:lnSpc>
              <a:spcBef>
                <a:spcPct val="0"/>
              </a:spcBef>
            </a:pP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248311" y="4537180"/>
            <a:ext cx="5834322" cy="5505730"/>
            <a:chOff x="0" y="0"/>
            <a:chExt cx="1536612" cy="1450069"/>
          </a:xfrm>
        </p:grpSpPr>
        <p:sp>
          <p:nvSpPr>
            <p:cNvPr name="Freeform 4" id="4"/>
            <p:cNvSpPr/>
            <p:nvPr/>
          </p:nvSpPr>
          <p:spPr>
            <a:xfrm flipH="false" flipV="false" rot="0">
              <a:off x="0" y="0"/>
              <a:ext cx="1536612" cy="1450069"/>
            </a:xfrm>
            <a:custGeom>
              <a:avLst/>
              <a:gdLst/>
              <a:ahLst/>
              <a:cxnLst/>
              <a:rect r="r" b="b" t="t" l="l"/>
              <a:pathLst>
                <a:path h="1450069" w="1536612">
                  <a:moveTo>
                    <a:pt x="0" y="0"/>
                  </a:moveTo>
                  <a:lnTo>
                    <a:pt x="1536612" y="0"/>
                  </a:lnTo>
                  <a:lnTo>
                    <a:pt x="1536612" y="1450069"/>
                  </a:lnTo>
                  <a:lnTo>
                    <a:pt x="0" y="1450069"/>
                  </a:lnTo>
                  <a:close/>
                </a:path>
              </a:pathLst>
            </a:custGeom>
            <a:solidFill>
              <a:srgbClr val="E3DFDC"/>
            </a:solidFill>
          </p:spPr>
        </p:sp>
        <p:sp>
          <p:nvSpPr>
            <p:cNvPr name="TextBox 5" id="5"/>
            <p:cNvSpPr txBox="true"/>
            <p:nvPr/>
          </p:nvSpPr>
          <p:spPr>
            <a:xfrm>
              <a:off x="0" y="-76200"/>
              <a:ext cx="1536612" cy="1526269"/>
            </a:xfrm>
            <a:prstGeom prst="rect">
              <a:avLst/>
            </a:prstGeom>
          </p:spPr>
          <p:txBody>
            <a:bodyPr anchor="ctr" rtlCol="false" tIns="50800" lIns="50800" bIns="50800" rIns="50800"/>
            <a:lstStyle/>
            <a:p>
              <a:pPr algn="ctr">
                <a:lnSpc>
                  <a:spcPts val="3960"/>
                </a:lnSpc>
              </a:pPr>
            </a:p>
          </p:txBody>
        </p:sp>
      </p:grpSp>
      <p:grpSp>
        <p:nvGrpSpPr>
          <p:cNvPr name="Group 6" id="6"/>
          <p:cNvGrpSpPr/>
          <p:nvPr/>
        </p:nvGrpSpPr>
        <p:grpSpPr>
          <a:xfrm rot="0">
            <a:off x="6094153" y="0"/>
            <a:ext cx="12153900" cy="10287000"/>
            <a:chOff x="0" y="0"/>
            <a:chExt cx="3201027" cy="2709333"/>
          </a:xfrm>
        </p:grpSpPr>
        <p:sp>
          <p:nvSpPr>
            <p:cNvPr name="Freeform 7" id="7"/>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8" id="8"/>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9" id="9"/>
          <p:cNvSpPr txBox="true"/>
          <p:nvPr/>
        </p:nvSpPr>
        <p:spPr>
          <a:xfrm rot="0">
            <a:off x="6415917" y="164966"/>
            <a:ext cx="11638639" cy="10559417"/>
          </a:xfrm>
          <a:prstGeom prst="rect">
            <a:avLst/>
          </a:prstGeom>
        </p:spPr>
        <p:txBody>
          <a:bodyPr anchor="t" rtlCol="false" tIns="0" lIns="0" bIns="0" rIns="0">
            <a:spAutoFit/>
          </a:bodyPr>
          <a:lstStyle/>
          <a:p>
            <a:pPr algn="l">
              <a:lnSpc>
                <a:spcPts val="7049"/>
              </a:lnSpc>
            </a:pPr>
            <a:r>
              <a:rPr lang="en-US" sz="4699" spc="234">
                <a:solidFill>
                  <a:srgbClr val="FFFFFF"/>
                </a:solidFill>
                <a:latin typeface="Aileron Bold"/>
              </a:rPr>
              <a:t>Resposta apologética: </a:t>
            </a:r>
            <a:r>
              <a:rPr lang="en-US" sz="4699" spc="234">
                <a:solidFill>
                  <a:srgbClr val="FFFFFF"/>
                </a:solidFill>
                <a:latin typeface="Aileron"/>
              </a:rPr>
              <a:t>O texto em estudo fala da necessidade de o evangelho ser pregado a todos os povos. Foi o próprio Jesus quem enfatizou, em Lucas 24.46,47, que o evangelho fosse anunciado em seu nome para arrependimento e remissão de pecados, e isso em todas as nações, começando por Jerusalém. Os adeptos dessa seita, no entanto, não falam de de arrependimento e remissão</a:t>
            </a:r>
          </a:p>
          <a:p>
            <a:pPr algn="l">
              <a:lnSpc>
                <a:spcPts val="6749"/>
              </a:lnSpc>
              <a:spcBef>
                <a:spcPct val="0"/>
              </a:spcBef>
            </a:pPr>
          </a:p>
        </p:txBody>
      </p:sp>
      <p:sp>
        <p:nvSpPr>
          <p:cNvPr name="TextBox 10" id="10"/>
          <p:cNvSpPr txBox="true"/>
          <p:nvPr/>
        </p:nvSpPr>
        <p:spPr>
          <a:xfrm rot="0">
            <a:off x="380105" y="5632490"/>
            <a:ext cx="5570733" cy="4654510"/>
          </a:xfrm>
          <a:prstGeom prst="rect">
            <a:avLst/>
          </a:prstGeom>
        </p:spPr>
        <p:txBody>
          <a:bodyPr anchor="t" rtlCol="false" tIns="0" lIns="0" bIns="0" rIns="0">
            <a:spAutoFit/>
          </a:bodyPr>
          <a:lstStyle/>
          <a:p>
            <a:pPr algn="ctr">
              <a:lnSpc>
                <a:spcPts val="7551"/>
              </a:lnSpc>
            </a:pPr>
            <a:r>
              <a:rPr lang="en-US" sz="5034" spc="251">
                <a:solidFill>
                  <a:srgbClr val="000000"/>
                </a:solidFill>
                <a:latin typeface="Aileron Bold"/>
              </a:rPr>
              <a:t>O evangelho [...] será pregado em todo o mundo</a:t>
            </a:r>
          </a:p>
          <a:p>
            <a:pPr algn="ctr">
              <a:lnSpc>
                <a:spcPts val="7551"/>
              </a:lnSpc>
            </a:pPr>
            <a:r>
              <a:rPr lang="en-US" sz="5034" spc="251">
                <a:solidFill>
                  <a:srgbClr val="000000"/>
                </a:solidFill>
                <a:latin typeface="Aileron Bold"/>
              </a:rPr>
              <a:t>(24.14)</a:t>
            </a:r>
          </a:p>
          <a:p>
            <a:pPr algn="ctr">
              <a:lnSpc>
                <a:spcPts val="6951"/>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06398" y="863091"/>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5445955" y="3820360"/>
            <a:ext cx="2426839" cy="5866105"/>
          </a:xfrm>
          <a:prstGeom prst="rect">
            <a:avLst/>
          </a:prstGeom>
          <a:solidFill>
            <a:srgbClr val="37C9EF"/>
          </a:solidFill>
        </p:spPr>
      </p:sp>
      <p:sp>
        <p:nvSpPr>
          <p:cNvPr name="AutoShape 7" id="7"/>
          <p:cNvSpPr/>
          <p:nvPr/>
        </p:nvSpPr>
        <p:spPr>
          <a:xfrm rot="0">
            <a:off x="2970220" y="3820360"/>
            <a:ext cx="2426839" cy="5866105"/>
          </a:xfrm>
          <a:prstGeom prst="rect">
            <a:avLst/>
          </a:prstGeom>
          <a:solidFill>
            <a:srgbClr val="3EDAD8"/>
          </a:solidFill>
        </p:spPr>
      </p:sp>
      <p:sp>
        <p:nvSpPr>
          <p:cNvPr name="AutoShape 8" id="8"/>
          <p:cNvSpPr/>
          <p:nvPr/>
        </p:nvSpPr>
        <p:spPr>
          <a:xfrm rot="0">
            <a:off x="494484" y="5571665"/>
            <a:ext cx="2426839" cy="4114800"/>
          </a:xfrm>
          <a:prstGeom prst="rect">
            <a:avLst/>
          </a:prstGeom>
          <a:solidFill>
            <a:srgbClr val="FFFFFF">
              <a:alpha val="60000"/>
            </a:srgbClr>
          </a:solidFill>
        </p:spPr>
      </p:sp>
      <p:sp>
        <p:nvSpPr>
          <p:cNvPr name="TextBox 9" id="9"/>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10" id="10"/>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11" id="11"/>
          <p:cNvGrpSpPr/>
          <p:nvPr/>
        </p:nvGrpSpPr>
        <p:grpSpPr>
          <a:xfrm rot="-2700000">
            <a:off x="1458539" y="5442467"/>
            <a:ext cx="498728" cy="258396"/>
            <a:chOff x="0" y="0"/>
            <a:chExt cx="6350000" cy="3289999"/>
          </a:xfrm>
        </p:grpSpPr>
        <p:sp>
          <p:nvSpPr>
            <p:cNvPr name="Freeform 12" id="12"/>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
        <p:nvSpPr>
          <p:cNvPr name="AutoShape 13" id="13"/>
          <p:cNvSpPr/>
          <p:nvPr/>
        </p:nvSpPr>
        <p:spPr>
          <a:xfrm rot="0">
            <a:off x="2970220" y="5571665"/>
            <a:ext cx="2426839" cy="4114800"/>
          </a:xfrm>
          <a:prstGeom prst="rect">
            <a:avLst/>
          </a:prstGeom>
          <a:solidFill>
            <a:srgbClr val="FFFFFF">
              <a:alpha val="60000"/>
            </a:srgbClr>
          </a:solidFill>
        </p:spPr>
      </p:sp>
      <p:grpSp>
        <p:nvGrpSpPr>
          <p:cNvPr name="Group 14" id="14"/>
          <p:cNvGrpSpPr/>
          <p:nvPr/>
        </p:nvGrpSpPr>
        <p:grpSpPr>
          <a:xfrm rot="-2700000">
            <a:off x="3934275" y="5442467"/>
            <a:ext cx="498728" cy="258396"/>
            <a:chOff x="0" y="0"/>
            <a:chExt cx="6350000" cy="3289999"/>
          </a:xfrm>
        </p:grpSpPr>
        <p:sp>
          <p:nvSpPr>
            <p:cNvPr name="Freeform 15" id="15"/>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EDAD8"/>
            </a:solidFill>
          </p:spPr>
        </p:sp>
      </p:grpSp>
      <p:sp>
        <p:nvSpPr>
          <p:cNvPr name="AutoShape 16" id="16"/>
          <p:cNvSpPr/>
          <p:nvPr/>
        </p:nvSpPr>
        <p:spPr>
          <a:xfrm rot="0">
            <a:off x="5445955" y="5571665"/>
            <a:ext cx="2426839" cy="4114800"/>
          </a:xfrm>
          <a:prstGeom prst="rect">
            <a:avLst/>
          </a:prstGeom>
          <a:solidFill>
            <a:srgbClr val="FFFFFF">
              <a:alpha val="60000"/>
            </a:srgbClr>
          </a:solidFill>
        </p:spPr>
      </p:sp>
      <p:grpSp>
        <p:nvGrpSpPr>
          <p:cNvPr name="Group 17" id="17"/>
          <p:cNvGrpSpPr/>
          <p:nvPr/>
        </p:nvGrpSpPr>
        <p:grpSpPr>
          <a:xfrm rot="-2700000">
            <a:off x="6410011" y="5442467"/>
            <a:ext cx="498728" cy="258396"/>
            <a:chOff x="0" y="0"/>
            <a:chExt cx="6350000" cy="3289999"/>
          </a:xfrm>
        </p:grpSpPr>
        <p:sp>
          <p:nvSpPr>
            <p:cNvPr name="Freeform 18" id="18"/>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7C9EF"/>
            </a:solidFill>
          </p:spPr>
        </p:sp>
      </p:grpSp>
      <p:sp>
        <p:nvSpPr>
          <p:cNvPr name="TextBox 19" id="19"/>
          <p:cNvSpPr txBox="true"/>
          <p:nvPr/>
        </p:nvSpPr>
        <p:spPr>
          <a:xfrm rot="0">
            <a:off x="307377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3-14</a:t>
            </a:r>
          </a:p>
        </p:txBody>
      </p:sp>
      <p:sp>
        <p:nvSpPr>
          <p:cNvPr name="TextBox 20" id="20"/>
          <p:cNvSpPr txBox="true"/>
          <p:nvPr/>
        </p:nvSpPr>
        <p:spPr>
          <a:xfrm rot="0">
            <a:off x="552093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15-28</a:t>
            </a:r>
          </a:p>
        </p:txBody>
      </p:sp>
      <p:sp>
        <p:nvSpPr>
          <p:cNvPr name="TextBox 21" id="21"/>
          <p:cNvSpPr txBox="true"/>
          <p:nvPr/>
        </p:nvSpPr>
        <p:spPr>
          <a:xfrm rot="0">
            <a:off x="3072505" y="6214038"/>
            <a:ext cx="2306775" cy="2265414"/>
          </a:xfrm>
          <a:prstGeom prst="rect">
            <a:avLst/>
          </a:prstGeom>
        </p:spPr>
        <p:txBody>
          <a:bodyPr anchor="t" rtlCol="false" tIns="0" lIns="0" bIns="0" rIns="0">
            <a:spAutoFit/>
          </a:bodyPr>
          <a:lstStyle/>
          <a:p>
            <a:pPr algn="ctr">
              <a:lnSpc>
                <a:spcPts val="4560"/>
              </a:lnSpc>
            </a:pPr>
            <a:r>
              <a:rPr lang="en-US" sz="3040" spc="152">
                <a:solidFill>
                  <a:srgbClr val="191919"/>
                </a:solidFill>
                <a:latin typeface="Aileron Bold"/>
              </a:rPr>
              <a:t>O </a:t>
            </a:r>
          </a:p>
          <a:p>
            <a:pPr algn="ctr">
              <a:lnSpc>
                <a:spcPts val="4560"/>
              </a:lnSpc>
            </a:pPr>
            <a:r>
              <a:rPr lang="en-US" sz="3040" spc="152">
                <a:solidFill>
                  <a:srgbClr val="191919"/>
                </a:solidFill>
                <a:latin typeface="Aileron Bold"/>
              </a:rPr>
              <a:t>princípio </a:t>
            </a:r>
          </a:p>
          <a:p>
            <a:pPr algn="ctr">
              <a:lnSpc>
                <a:spcPts val="4560"/>
              </a:lnSpc>
            </a:pPr>
            <a:r>
              <a:rPr lang="en-US" sz="3040" spc="152">
                <a:solidFill>
                  <a:srgbClr val="191919"/>
                </a:solidFill>
                <a:latin typeface="Aileron Bold"/>
              </a:rPr>
              <a:t>das </a:t>
            </a:r>
          </a:p>
          <a:p>
            <a:pPr algn="ctr">
              <a:lnSpc>
                <a:spcPts val="4560"/>
              </a:lnSpc>
            </a:pPr>
            <a:r>
              <a:rPr lang="en-US" sz="3040" spc="152">
                <a:solidFill>
                  <a:srgbClr val="191919"/>
                </a:solidFill>
                <a:latin typeface="Aileron Bold"/>
              </a:rPr>
              <a:t>dores</a:t>
            </a:r>
          </a:p>
        </p:txBody>
      </p:sp>
      <p:sp>
        <p:nvSpPr>
          <p:cNvPr name="TextBox 22" id="22"/>
          <p:cNvSpPr txBox="true"/>
          <p:nvPr/>
        </p:nvSpPr>
        <p:spPr>
          <a:xfrm rot="0">
            <a:off x="5529191" y="6214038"/>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grande tribulação</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248311" y="4537180"/>
            <a:ext cx="5834322" cy="5505730"/>
            <a:chOff x="0" y="0"/>
            <a:chExt cx="1536612" cy="1450069"/>
          </a:xfrm>
        </p:grpSpPr>
        <p:sp>
          <p:nvSpPr>
            <p:cNvPr name="Freeform 4" id="4"/>
            <p:cNvSpPr/>
            <p:nvPr/>
          </p:nvSpPr>
          <p:spPr>
            <a:xfrm flipH="false" flipV="false" rot="0">
              <a:off x="0" y="0"/>
              <a:ext cx="1536612" cy="1450069"/>
            </a:xfrm>
            <a:custGeom>
              <a:avLst/>
              <a:gdLst/>
              <a:ahLst/>
              <a:cxnLst/>
              <a:rect r="r" b="b" t="t" l="l"/>
              <a:pathLst>
                <a:path h="1450069" w="1536612">
                  <a:moveTo>
                    <a:pt x="0" y="0"/>
                  </a:moveTo>
                  <a:lnTo>
                    <a:pt x="1536612" y="0"/>
                  </a:lnTo>
                  <a:lnTo>
                    <a:pt x="1536612" y="1450069"/>
                  </a:lnTo>
                  <a:lnTo>
                    <a:pt x="0" y="1450069"/>
                  </a:lnTo>
                  <a:close/>
                </a:path>
              </a:pathLst>
            </a:custGeom>
            <a:solidFill>
              <a:srgbClr val="E3DFDC"/>
            </a:solidFill>
          </p:spPr>
        </p:sp>
        <p:sp>
          <p:nvSpPr>
            <p:cNvPr name="TextBox 5" id="5"/>
            <p:cNvSpPr txBox="true"/>
            <p:nvPr/>
          </p:nvSpPr>
          <p:spPr>
            <a:xfrm>
              <a:off x="0" y="-76200"/>
              <a:ext cx="1536612" cy="1526269"/>
            </a:xfrm>
            <a:prstGeom prst="rect">
              <a:avLst/>
            </a:prstGeom>
          </p:spPr>
          <p:txBody>
            <a:bodyPr anchor="ctr" rtlCol="false" tIns="50800" lIns="50800" bIns="50800" rIns="50800"/>
            <a:lstStyle/>
            <a:p>
              <a:pPr algn="ctr">
                <a:lnSpc>
                  <a:spcPts val="3960"/>
                </a:lnSpc>
              </a:pPr>
            </a:p>
          </p:txBody>
        </p:sp>
      </p:grpSp>
      <p:grpSp>
        <p:nvGrpSpPr>
          <p:cNvPr name="Group 6" id="6"/>
          <p:cNvGrpSpPr/>
          <p:nvPr/>
        </p:nvGrpSpPr>
        <p:grpSpPr>
          <a:xfrm rot="0">
            <a:off x="6094153" y="0"/>
            <a:ext cx="12153900" cy="10287000"/>
            <a:chOff x="0" y="0"/>
            <a:chExt cx="3201027" cy="2709333"/>
          </a:xfrm>
        </p:grpSpPr>
        <p:sp>
          <p:nvSpPr>
            <p:cNvPr name="Freeform 7" id="7"/>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8" id="8"/>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9" id="9"/>
          <p:cNvSpPr txBox="true"/>
          <p:nvPr/>
        </p:nvSpPr>
        <p:spPr>
          <a:xfrm rot="0">
            <a:off x="6415917" y="164966"/>
            <a:ext cx="11638639" cy="10559417"/>
          </a:xfrm>
          <a:prstGeom prst="rect">
            <a:avLst/>
          </a:prstGeom>
        </p:spPr>
        <p:txBody>
          <a:bodyPr anchor="t" rtlCol="false" tIns="0" lIns="0" bIns="0" rIns="0">
            <a:spAutoFit/>
          </a:bodyPr>
          <a:lstStyle/>
          <a:p>
            <a:pPr algn="l">
              <a:lnSpc>
                <a:spcPts val="7049"/>
              </a:lnSpc>
            </a:pPr>
            <a:r>
              <a:rPr lang="en-US" sz="4699" spc="234">
                <a:solidFill>
                  <a:srgbClr val="FFFFFF"/>
                </a:solidFill>
                <a:latin typeface="Aileron"/>
              </a:rPr>
              <a:t>de pecados em sua pregação do evangelho do reino, mas, sim, da entronização de Cristo no céu, em 1914. Antes, porém, haviam dito que esse fato ocorreu em 1874 (contradição pura!). Todavia, segundo a Bíblia, Jesus está reinando espiritualmente no coração de todos aqueles que o receberam desde o dia em que foi assunto ao céu (Cl 1.13) e não somente a partir de 1914.</a:t>
            </a:r>
          </a:p>
          <a:p>
            <a:pPr algn="l">
              <a:lnSpc>
                <a:spcPts val="6749"/>
              </a:lnSpc>
              <a:spcBef>
                <a:spcPct val="0"/>
              </a:spcBef>
            </a:pPr>
          </a:p>
        </p:txBody>
      </p:sp>
      <p:sp>
        <p:nvSpPr>
          <p:cNvPr name="TextBox 10" id="10"/>
          <p:cNvSpPr txBox="true"/>
          <p:nvPr/>
        </p:nvSpPr>
        <p:spPr>
          <a:xfrm rot="0">
            <a:off x="248311" y="4991100"/>
            <a:ext cx="5570733" cy="4654510"/>
          </a:xfrm>
          <a:prstGeom prst="rect">
            <a:avLst/>
          </a:prstGeom>
        </p:spPr>
        <p:txBody>
          <a:bodyPr anchor="t" rtlCol="false" tIns="0" lIns="0" bIns="0" rIns="0">
            <a:spAutoFit/>
          </a:bodyPr>
          <a:lstStyle/>
          <a:p>
            <a:pPr algn="ctr">
              <a:lnSpc>
                <a:spcPts val="7551"/>
              </a:lnSpc>
            </a:pPr>
            <a:r>
              <a:rPr lang="en-US" sz="5034" spc="251">
                <a:solidFill>
                  <a:srgbClr val="000000"/>
                </a:solidFill>
                <a:latin typeface="Aileron Bold"/>
              </a:rPr>
              <a:t>O evangelho [...] será pregado em todo o mundo</a:t>
            </a:r>
          </a:p>
          <a:p>
            <a:pPr algn="ctr">
              <a:lnSpc>
                <a:spcPts val="7551"/>
              </a:lnSpc>
            </a:pPr>
            <a:r>
              <a:rPr lang="en-US" sz="5034" spc="251">
                <a:solidFill>
                  <a:srgbClr val="000000"/>
                </a:solidFill>
                <a:latin typeface="Aileron Bold"/>
              </a:rPr>
              <a:t>(24.14)</a:t>
            </a:r>
          </a:p>
          <a:p>
            <a:pPr algn="ctr">
              <a:lnSpc>
                <a:spcPts val="6951"/>
              </a:lnSpc>
              <a:spcBef>
                <a:spcPct val="0"/>
              </a:spcBef>
            </a:pP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6134100" y="0"/>
            <a:ext cx="12153900" cy="10287000"/>
            <a:chOff x="0" y="0"/>
            <a:chExt cx="3201027" cy="2709333"/>
          </a:xfrm>
        </p:grpSpPr>
        <p:sp>
          <p:nvSpPr>
            <p:cNvPr name="Freeform 4" id="4"/>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grpSp>
        <p:nvGrpSpPr>
          <p:cNvPr name="Group 6" id="6"/>
          <p:cNvGrpSpPr/>
          <p:nvPr/>
        </p:nvGrpSpPr>
        <p:grpSpPr>
          <a:xfrm rot="0">
            <a:off x="192699" y="0"/>
            <a:ext cx="5744706" cy="10287000"/>
            <a:chOff x="0" y="0"/>
            <a:chExt cx="1513009" cy="2709333"/>
          </a:xfrm>
        </p:grpSpPr>
        <p:sp>
          <p:nvSpPr>
            <p:cNvPr name="Freeform 7" id="7"/>
            <p:cNvSpPr/>
            <p:nvPr/>
          </p:nvSpPr>
          <p:spPr>
            <a:xfrm flipH="false" flipV="false" rot="0">
              <a:off x="0" y="0"/>
              <a:ext cx="1513009" cy="2709333"/>
            </a:xfrm>
            <a:custGeom>
              <a:avLst/>
              <a:gdLst/>
              <a:ahLst/>
              <a:cxnLst/>
              <a:rect r="r" b="b" t="t" l="l"/>
              <a:pathLst>
                <a:path h="2709333" w="1513009">
                  <a:moveTo>
                    <a:pt x="0" y="0"/>
                  </a:moveTo>
                  <a:lnTo>
                    <a:pt x="1513009" y="0"/>
                  </a:lnTo>
                  <a:lnTo>
                    <a:pt x="1513009" y="2709333"/>
                  </a:lnTo>
                  <a:lnTo>
                    <a:pt x="0" y="2709333"/>
                  </a:lnTo>
                  <a:close/>
                </a:path>
              </a:pathLst>
            </a:custGeom>
            <a:solidFill>
              <a:srgbClr val="E3DFDC"/>
            </a:solidFill>
          </p:spPr>
        </p:sp>
        <p:sp>
          <p:nvSpPr>
            <p:cNvPr name="TextBox 8" id="8"/>
            <p:cNvSpPr txBox="true"/>
            <p:nvPr/>
          </p:nvSpPr>
          <p:spPr>
            <a:xfrm>
              <a:off x="0" y="-76200"/>
              <a:ext cx="1513009" cy="2785533"/>
            </a:xfrm>
            <a:prstGeom prst="rect">
              <a:avLst/>
            </a:prstGeom>
          </p:spPr>
          <p:txBody>
            <a:bodyPr anchor="ctr" rtlCol="false" tIns="50800" lIns="50800" bIns="50800" rIns="50800"/>
            <a:lstStyle/>
            <a:p>
              <a:pPr algn="ctr">
                <a:lnSpc>
                  <a:spcPts val="3960"/>
                </a:lnSpc>
              </a:pPr>
            </a:p>
          </p:txBody>
        </p:sp>
      </p:grpSp>
      <p:sp>
        <p:nvSpPr>
          <p:cNvPr name="Freeform 9" id="9"/>
          <p:cNvSpPr/>
          <p:nvPr/>
        </p:nvSpPr>
        <p:spPr>
          <a:xfrm flipH="false" flipV="false" rot="0">
            <a:off x="-242339" y="-1128750"/>
            <a:ext cx="6614781" cy="6762373"/>
          </a:xfrm>
          <a:custGeom>
            <a:avLst/>
            <a:gdLst/>
            <a:ahLst/>
            <a:cxnLst/>
            <a:rect r="r" b="b" t="t" l="l"/>
            <a:pathLst>
              <a:path h="6762373" w="6614781">
                <a:moveTo>
                  <a:pt x="0" y="0"/>
                </a:moveTo>
                <a:lnTo>
                  <a:pt x="6614782" y="0"/>
                </a:lnTo>
                <a:lnTo>
                  <a:pt x="6614782" y="6762373"/>
                </a:lnTo>
                <a:lnTo>
                  <a:pt x="0" y="6762373"/>
                </a:lnTo>
                <a:lnTo>
                  <a:pt x="0" y="0"/>
                </a:lnTo>
                <a:close/>
              </a:path>
            </a:pathLst>
          </a:custGeom>
          <a:blipFill>
            <a:blip r:embed="rId3"/>
            <a:stretch>
              <a:fillRect l="0" t="0" r="0" b="0"/>
            </a:stretch>
          </a:blipFill>
        </p:spPr>
      </p:sp>
      <p:sp>
        <p:nvSpPr>
          <p:cNvPr name="TextBox 10" id="10"/>
          <p:cNvSpPr txBox="true"/>
          <p:nvPr/>
        </p:nvSpPr>
        <p:spPr>
          <a:xfrm rot="0">
            <a:off x="192699" y="3810903"/>
            <a:ext cx="5744706" cy="7084698"/>
          </a:xfrm>
          <a:prstGeom prst="rect">
            <a:avLst/>
          </a:prstGeom>
        </p:spPr>
        <p:txBody>
          <a:bodyPr anchor="t" rtlCol="false" tIns="0" lIns="0" bIns="0" rIns="0">
            <a:spAutoFit/>
          </a:bodyPr>
          <a:lstStyle/>
          <a:p>
            <a:pPr algn="ctr">
              <a:lnSpc>
                <a:spcPts val="9449"/>
              </a:lnSpc>
            </a:pPr>
            <a:r>
              <a:rPr lang="en-US" sz="6299" spc="314">
                <a:solidFill>
                  <a:srgbClr val="000000"/>
                </a:solidFill>
                <a:latin typeface="Aileron Bold"/>
              </a:rPr>
              <a:t>Daquele dia e hora ninguém sabe</a:t>
            </a:r>
          </a:p>
          <a:p>
            <a:pPr algn="ctr">
              <a:lnSpc>
                <a:spcPts val="9449"/>
              </a:lnSpc>
            </a:pPr>
            <a:r>
              <a:rPr lang="en-US" sz="6299" spc="314">
                <a:solidFill>
                  <a:srgbClr val="000000"/>
                </a:solidFill>
                <a:latin typeface="Aileron Bold"/>
              </a:rPr>
              <a:t>(24.36)</a:t>
            </a:r>
          </a:p>
          <a:p>
            <a:pPr algn="ctr">
              <a:lnSpc>
                <a:spcPts val="9449"/>
              </a:lnSpc>
              <a:spcBef>
                <a:spcPct val="0"/>
              </a:spcBef>
            </a:pPr>
          </a:p>
        </p:txBody>
      </p:sp>
      <p:sp>
        <p:nvSpPr>
          <p:cNvPr name="TextBox 11" id="11"/>
          <p:cNvSpPr txBox="true"/>
          <p:nvPr/>
        </p:nvSpPr>
        <p:spPr>
          <a:xfrm rot="0">
            <a:off x="6621145" y="501844"/>
            <a:ext cx="10638155" cy="5048251"/>
          </a:xfrm>
          <a:prstGeom prst="rect">
            <a:avLst/>
          </a:prstGeom>
        </p:spPr>
        <p:txBody>
          <a:bodyPr anchor="t" rtlCol="false" tIns="0" lIns="0" bIns="0" rIns="0">
            <a:spAutoFit/>
          </a:bodyPr>
          <a:lstStyle/>
          <a:p>
            <a:pPr algn="l">
              <a:lnSpc>
                <a:spcPts val="6749"/>
              </a:lnSpc>
              <a:spcBef>
                <a:spcPct val="0"/>
              </a:spcBef>
            </a:pPr>
            <a:r>
              <a:rPr lang="en-US" sz="4499" spc="224">
                <a:solidFill>
                  <a:srgbClr val="FFFFFF"/>
                </a:solidFill>
                <a:latin typeface="Aileron Bold"/>
              </a:rPr>
              <a:t>Testemunhas de Jeová. </a:t>
            </a:r>
          </a:p>
          <a:p>
            <a:pPr algn="l">
              <a:lnSpc>
                <a:spcPts val="6749"/>
              </a:lnSpc>
              <a:spcBef>
                <a:spcPct val="0"/>
              </a:spcBef>
            </a:pPr>
            <a:r>
              <a:rPr lang="en-US" sz="4499" spc="224">
                <a:solidFill>
                  <a:srgbClr val="FFFFFF"/>
                </a:solidFill>
                <a:latin typeface="Aileron"/>
              </a:rPr>
              <a:t>Dizem que se Jesus realmente fosse onisciente deveria saber de todas as coisas. </a:t>
            </a:r>
          </a:p>
          <a:p>
            <a:pPr algn="l">
              <a:lnSpc>
                <a:spcPts val="6749"/>
              </a:lnSpc>
              <a:spcBef>
                <a:spcPct val="0"/>
              </a:spcBef>
            </a:pPr>
          </a:p>
          <a:p>
            <a:pPr algn="l">
              <a:lnSpc>
                <a:spcPts val="6749"/>
              </a:lnSpc>
              <a:spcBef>
                <a:spcPct val="0"/>
              </a:spcBef>
            </a:pP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248311" y="4537180"/>
            <a:ext cx="5834322" cy="5505730"/>
            <a:chOff x="0" y="0"/>
            <a:chExt cx="1536612" cy="1450069"/>
          </a:xfrm>
        </p:grpSpPr>
        <p:sp>
          <p:nvSpPr>
            <p:cNvPr name="Freeform 4" id="4"/>
            <p:cNvSpPr/>
            <p:nvPr/>
          </p:nvSpPr>
          <p:spPr>
            <a:xfrm flipH="false" flipV="false" rot="0">
              <a:off x="0" y="0"/>
              <a:ext cx="1536612" cy="1450069"/>
            </a:xfrm>
            <a:custGeom>
              <a:avLst/>
              <a:gdLst/>
              <a:ahLst/>
              <a:cxnLst/>
              <a:rect r="r" b="b" t="t" l="l"/>
              <a:pathLst>
                <a:path h="1450069" w="1536612">
                  <a:moveTo>
                    <a:pt x="0" y="0"/>
                  </a:moveTo>
                  <a:lnTo>
                    <a:pt x="1536612" y="0"/>
                  </a:lnTo>
                  <a:lnTo>
                    <a:pt x="1536612" y="1450069"/>
                  </a:lnTo>
                  <a:lnTo>
                    <a:pt x="0" y="1450069"/>
                  </a:lnTo>
                  <a:close/>
                </a:path>
              </a:pathLst>
            </a:custGeom>
            <a:solidFill>
              <a:srgbClr val="E3DFDC"/>
            </a:solidFill>
          </p:spPr>
        </p:sp>
        <p:sp>
          <p:nvSpPr>
            <p:cNvPr name="TextBox 5" id="5"/>
            <p:cNvSpPr txBox="true"/>
            <p:nvPr/>
          </p:nvSpPr>
          <p:spPr>
            <a:xfrm>
              <a:off x="0" y="-76200"/>
              <a:ext cx="1536612" cy="1526269"/>
            </a:xfrm>
            <a:prstGeom prst="rect">
              <a:avLst/>
            </a:prstGeom>
          </p:spPr>
          <p:txBody>
            <a:bodyPr anchor="ctr" rtlCol="false" tIns="50800" lIns="50800" bIns="50800" rIns="50800"/>
            <a:lstStyle/>
            <a:p>
              <a:pPr algn="ctr">
                <a:lnSpc>
                  <a:spcPts val="3960"/>
                </a:lnSpc>
              </a:pPr>
            </a:p>
          </p:txBody>
        </p:sp>
      </p:grpSp>
      <p:grpSp>
        <p:nvGrpSpPr>
          <p:cNvPr name="Group 6" id="6"/>
          <p:cNvGrpSpPr/>
          <p:nvPr/>
        </p:nvGrpSpPr>
        <p:grpSpPr>
          <a:xfrm rot="0">
            <a:off x="6094153" y="0"/>
            <a:ext cx="12153900" cy="10287000"/>
            <a:chOff x="0" y="0"/>
            <a:chExt cx="3201027" cy="2709333"/>
          </a:xfrm>
        </p:grpSpPr>
        <p:sp>
          <p:nvSpPr>
            <p:cNvPr name="Freeform 7" id="7"/>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8" id="8"/>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9" id="9"/>
          <p:cNvSpPr txBox="true"/>
          <p:nvPr/>
        </p:nvSpPr>
        <p:spPr>
          <a:xfrm rot="0">
            <a:off x="6415917" y="184016"/>
            <a:ext cx="11638639" cy="10694671"/>
          </a:xfrm>
          <a:prstGeom prst="rect">
            <a:avLst/>
          </a:prstGeom>
        </p:spPr>
        <p:txBody>
          <a:bodyPr anchor="t" rtlCol="false" tIns="0" lIns="0" bIns="0" rIns="0">
            <a:spAutoFit/>
          </a:bodyPr>
          <a:lstStyle/>
          <a:p>
            <a:pPr algn="l">
              <a:lnSpc>
                <a:spcPts val="6599"/>
              </a:lnSpc>
            </a:pPr>
            <a:r>
              <a:rPr lang="en-US" sz="4399" spc="219">
                <a:solidFill>
                  <a:srgbClr val="FFFFFF"/>
                </a:solidFill>
                <a:latin typeface="Aileron Bold"/>
              </a:rPr>
              <a:t>Resposta apologética:</a:t>
            </a:r>
            <a:r>
              <a:rPr lang="en-US" sz="4399" spc="219">
                <a:solidFill>
                  <a:srgbClr val="FFFFFF"/>
                </a:solidFill>
                <a:latin typeface="Aileron"/>
              </a:rPr>
              <a:t> A primeira observação que devemos fazer é que as Testemunhas de Jeová, ao distorcerem este texto, caem em seu próprio erro, uma vez que declaram que Deus (o Pai) não conhece todas as coisas, mas nem por isso negam sua divindade. Têm a ousadia de dizer que Deus não tinha conhecimento do resultado da prova que Ele próprio havia submetido Abraão quando lhe pediu seu filho Isaque em holocausto (Gn 22.12). </a:t>
            </a:r>
          </a:p>
          <a:p>
            <a:pPr algn="l">
              <a:lnSpc>
                <a:spcPts val="6299"/>
              </a:lnSpc>
              <a:spcBef>
                <a:spcPct val="0"/>
              </a:spcBef>
            </a:pPr>
          </a:p>
        </p:txBody>
      </p:sp>
      <p:sp>
        <p:nvSpPr>
          <p:cNvPr name="TextBox 10" id="10"/>
          <p:cNvSpPr txBox="true"/>
          <p:nvPr/>
        </p:nvSpPr>
        <p:spPr>
          <a:xfrm rot="0">
            <a:off x="248311" y="4972050"/>
            <a:ext cx="5744706" cy="5518788"/>
          </a:xfrm>
          <a:prstGeom prst="rect">
            <a:avLst/>
          </a:prstGeom>
        </p:spPr>
        <p:txBody>
          <a:bodyPr anchor="t" rtlCol="false" tIns="0" lIns="0" bIns="0" rIns="0">
            <a:spAutoFit/>
          </a:bodyPr>
          <a:lstStyle/>
          <a:p>
            <a:pPr algn="ctr">
              <a:lnSpc>
                <a:spcPts val="8849"/>
              </a:lnSpc>
            </a:pPr>
            <a:r>
              <a:rPr lang="en-US" sz="5899" spc="294">
                <a:solidFill>
                  <a:srgbClr val="000000"/>
                </a:solidFill>
                <a:latin typeface="Aileron Bold"/>
              </a:rPr>
              <a:t>Daquele dia e hora ninguém sabe</a:t>
            </a:r>
          </a:p>
          <a:p>
            <a:pPr algn="ctr">
              <a:lnSpc>
                <a:spcPts val="8849"/>
              </a:lnSpc>
            </a:pPr>
            <a:r>
              <a:rPr lang="en-US" sz="5899" spc="294">
                <a:solidFill>
                  <a:srgbClr val="000000"/>
                </a:solidFill>
                <a:latin typeface="Aileron Bold"/>
              </a:rPr>
              <a:t>(24.36)</a:t>
            </a:r>
          </a:p>
          <a:p>
            <a:pPr algn="ctr">
              <a:lnSpc>
                <a:spcPts val="8849"/>
              </a:lnSpc>
              <a:spcBef>
                <a:spcPct val="0"/>
              </a:spcBef>
            </a:pP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248311" y="4537180"/>
            <a:ext cx="5834322" cy="5505730"/>
            <a:chOff x="0" y="0"/>
            <a:chExt cx="1536612" cy="1450069"/>
          </a:xfrm>
        </p:grpSpPr>
        <p:sp>
          <p:nvSpPr>
            <p:cNvPr name="Freeform 4" id="4"/>
            <p:cNvSpPr/>
            <p:nvPr/>
          </p:nvSpPr>
          <p:spPr>
            <a:xfrm flipH="false" flipV="false" rot="0">
              <a:off x="0" y="0"/>
              <a:ext cx="1536612" cy="1450069"/>
            </a:xfrm>
            <a:custGeom>
              <a:avLst/>
              <a:gdLst/>
              <a:ahLst/>
              <a:cxnLst/>
              <a:rect r="r" b="b" t="t" l="l"/>
              <a:pathLst>
                <a:path h="1450069" w="1536612">
                  <a:moveTo>
                    <a:pt x="0" y="0"/>
                  </a:moveTo>
                  <a:lnTo>
                    <a:pt x="1536612" y="0"/>
                  </a:lnTo>
                  <a:lnTo>
                    <a:pt x="1536612" y="1450069"/>
                  </a:lnTo>
                  <a:lnTo>
                    <a:pt x="0" y="1450069"/>
                  </a:lnTo>
                  <a:close/>
                </a:path>
              </a:pathLst>
            </a:custGeom>
            <a:solidFill>
              <a:srgbClr val="E3DFDC"/>
            </a:solidFill>
          </p:spPr>
        </p:sp>
        <p:sp>
          <p:nvSpPr>
            <p:cNvPr name="TextBox 5" id="5"/>
            <p:cNvSpPr txBox="true"/>
            <p:nvPr/>
          </p:nvSpPr>
          <p:spPr>
            <a:xfrm>
              <a:off x="0" y="-76200"/>
              <a:ext cx="1536612" cy="1526269"/>
            </a:xfrm>
            <a:prstGeom prst="rect">
              <a:avLst/>
            </a:prstGeom>
          </p:spPr>
          <p:txBody>
            <a:bodyPr anchor="ctr" rtlCol="false" tIns="50800" lIns="50800" bIns="50800" rIns="50800"/>
            <a:lstStyle/>
            <a:p>
              <a:pPr algn="ctr">
                <a:lnSpc>
                  <a:spcPts val="3960"/>
                </a:lnSpc>
              </a:pPr>
            </a:p>
          </p:txBody>
        </p:sp>
      </p:grpSp>
      <p:grpSp>
        <p:nvGrpSpPr>
          <p:cNvPr name="Group 6" id="6"/>
          <p:cNvGrpSpPr/>
          <p:nvPr/>
        </p:nvGrpSpPr>
        <p:grpSpPr>
          <a:xfrm rot="0">
            <a:off x="6094153" y="0"/>
            <a:ext cx="12153900" cy="10287000"/>
            <a:chOff x="0" y="0"/>
            <a:chExt cx="3201027" cy="2709333"/>
          </a:xfrm>
        </p:grpSpPr>
        <p:sp>
          <p:nvSpPr>
            <p:cNvPr name="Freeform 7" id="7"/>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8" id="8"/>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9" id="9"/>
          <p:cNvSpPr txBox="true"/>
          <p:nvPr/>
        </p:nvSpPr>
        <p:spPr>
          <a:xfrm rot="0">
            <a:off x="6415917" y="184016"/>
            <a:ext cx="11638639" cy="11614786"/>
          </a:xfrm>
          <a:prstGeom prst="rect">
            <a:avLst/>
          </a:prstGeom>
        </p:spPr>
        <p:txBody>
          <a:bodyPr anchor="t" rtlCol="false" tIns="0" lIns="0" bIns="0" rIns="0">
            <a:spAutoFit/>
          </a:bodyPr>
          <a:lstStyle/>
          <a:p>
            <a:pPr algn="l">
              <a:lnSpc>
                <a:spcPts val="6149"/>
              </a:lnSpc>
            </a:pPr>
            <a:r>
              <a:rPr lang="en-US" sz="4099" spc="204">
                <a:solidFill>
                  <a:srgbClr val="FFFFFF"/>
                </a:solidFill>
                <a:latin typeface="Aileron Bold"/>
              </a:rPr>
              <a:t> </a:t>
            </a:r>
            <a:r>
              <a:rPr lang="en-US" sz="4099" spc="204">
                <a:solidFill>
                  <a:srgbClr val="FFFFFF"/>
                </a:solidFill>
                <a:latin typeface="Aileron"/>
              </a:rPr>
              <a:t>E ilustram essa suposta falta de conhecimento absoluto de Deus da seguinte maneira: “Uma pessoa que tem um rádio pode ouvir as notícias mundiais. Mas o fato de que pode ouvir certa estação não significa que realmente faça isto. Ela precisa primeiro ligar o rádio e daí selecionar a estação. Da mesma forma, Jeová tem a capacidade de predizer eventos, mas a Bíblia mostra que Ele faz uso seletivo e com discrição dessa capacidade que tem, com a devida consideração pelo livre-arbítrio com que dotou suas criaturas humanas”. </a:t>
            </a:r>
          </a:p>
          <a:p>
            <a:pPr algn="l">
              <a:lnSpc>
                <a:spcPts val="6599"/>
              </a:lnSpc>
            </a:pPr>
          </a:p>
          <a:p>
            <a:pPr algn="l">
              <a:lnSpc>
                <a:spcPts val="6299"/>
              </a:lnSpc>
              <a:spcBef>
                <a:spcPct val="0"/>
              </a:spcBef>
            </a:pPr>
          </a:p>
        </p:txBody>
      </p:sp>
      <p:sp>
        <p:nvSpPr>
          <p:cNvPr name="TextBox 10" id="10"/>
          <p:cNvSpPr txBox="true"/>
          <p:nvPr/>
        </p:nvSpPr>
        <p:spPr>
          <a:xfrm rot="0">
            <a:off x="248311" y="4972050"/>
            <a:ext cx="5744706" cy="5518788"/>
          </a:xfrm>
          <a:prstGeom prst="rect">
            <a:avLst/>
          </a:prstGeom>
        </p:spPr>
        <p:txBody>
          <a:bodyPr anchor="t" rtlCol="false" tIns="0" lIns="0" bIns="0" rIns="0">
            <a:spAutoFit/>
          </a:bodyPr>
          <a:lstStyle/>
          <a:p>
            <a:pPr algn="ctr">
              <a:lnSpc>
                <a:spcPts val="8849"/>
              </a:lnSpc>
            </a:pPr>
            <a:r>
              <a:rPr lang="en-US" sz="5899" spc="294">
                <a:solidFill>
                  <a:srgbClr val="000000"/>
                </a:solidFill>
                <a:latin typeface="Aileron Bold"/>
              </a:rPr>
              <a:t>Daquele dia e hora ninguém sabe</a:t>
            </a:r>
          </a:p>
          <a:p>
            <a:pPr algn="ctr">
              <a:lnSpc>
                <a:spcPts val="8849"/>
              </a:lnSpc>
            </a:pPr>
            <a:r>
              <a:rPr lang="en-US" sz="5899" spc="294">
                <a:solidFill>
                  <a:srgbClr val="000000"/>
                </a:solidFill>
                <a:latin typeface="Aileron Bold"/>
              </a:rPr>
              <a:t>(24.36)</a:t>
            </a:r>
          </a:p>
          <a:p>
            <a:pPr algn="ctr">
              <a:lnSpc>
                <a:spcPts val="8849"/>
              </a:lnSpc>
              <a:spcBef>
                <a:spcPct val="0"/>
              </a:spcBef>
            </a:pP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grpSp>
        <p:nvGrpSpPr>
          <p:cNvPr name="Group 3" id="3"/>
          <p:cNvGrpSpPr/>
          <p:nvPr/>
        </p:nvGrpSpPr>
        <p:grpSpPr>
          <a:xfrm rot="0">
            <a:off x="248311" y="4537180"/>
            <a:ext cx="5834322" cy="5505730"/>
            <a:chOff x="0" y="0"/>
            <a:chExt cx="1536612" cy="1450069"/>
          </a:xfrm>
        </p:grpSpPr>
        <p:sp>
          <p:nvSpPr>
            <p:cNvPr name="Freeform 4" id="4"/>
            <p:cNvSpPr/>
            <p:nvPr/>
          </p:nvSpPr>
          <p:spPr>
            <a:xfrm flipH="false" flipV="false" rot="0">
              <a:off x="0" y="0"/>
              <a:ext cx="1536612" cy="1450069"/>
            </a:xfrm>
            <a:custGeom>
              <a:avLst/>
              <a:gdLst/>
              <a:ahLst/>
              <a:cxnLst/>
              <a:rect r="r" b="b" t="t" l="l"/>
              <a:pathLst>
                <a:path h="1450069" w="1536612">
                  <a:moveTo>
                    <a:pt x="0" y="0"/>
                  </a:moveTo>
                  <a:lnTo>
                    <a:pt x="1536612" y="0"/>
                  </a:lnTo>
                  <a:lnTo>
                    <a:pt x="1536612" y="1450069"/>
                  </a:lnTo>
                  <a:lnTo>
                    <a:pt x="0" y="1450069"/>
                  </a:lnTo>
                  <a:close/>
                </a:path>
              </a:pathLst>
            </a:custGeom>
            <a:solidFill>
              <a:srgbClr val="E3DFDC"/>
            </a:solidFill>
          </p:spPr>
        </p:sp>
        <p:sp>
          <p:nvSpPr>
            <p:cNvPr name="TextBox 5" id="5"/>
            <p:cNvSpPr txBox="true"/>
            <p:nvPr/>
          </p:nvSpPr>
          <p:spPr>
            <a:xfrm>
              <a:off x="0" y="-76200"/>
              <a:ext cx="1536612" cy="1526269"/>
            </a:xfrm>
            <a:prstGeom prst="rect">
              <a:avLst/>
            </a:prstGeom>
          </p:spPr>
          <p:txBody>
            <a:bodyPr anchor="ctr" rtlCol="false" tIns="50800" lIns="50800" bIns="50800" rIns="50800"/>
            <a:lstStyle/>
            <a:p>
              <a:pPr algn="ctr">
                <a:lnSpc>
                  <a:spcPts val="3960"/>
                </a:lnSpc>
              </a:pPr>
            </a:p>
          </p:txBody>
        </p:sp>
      </p:grpSp>
      <p:grpSp>
        <p:nvGrpSpPr>
          <p:cNvPr name="Group 6" id="6"/>
          <p:cNvGrpSpPr/>
          <p:nvPr/>
        </p:nvGrpSpPr>
        <p:grpSpPr>
          <a:xfrm rot="0">
            <a:off x="6094153" y="0"/>
            <a:ext cx="12153900" cy="10287000"/>
            <a:chOff x="0" y="0"/>
            <a:chExt cx="3201027" cy="2709333"/>
          </a:xfrm>
        </p:grpSpPr>
        <p:sp>
          <p:nvSpPr>
            <p:cNvPr name="Freeform 7" id="7"/>
            <p:cNvSpPr/>
            <p:nvPr/>
          </p:nvSpPr>
          <p:spPr>
            <a:xfrm flipH="false" flipV="false" rot="0">
              <a:off x="0" y="0"/>
              <a:ext cx="3201027" cy="2709333"/>
            </a:xfrm>
            <a:custGeom>
              <a:avLst/>
              <a:gdLst/>
              <a:ahLst/>
              <a:cxnLst/>
              <a:rect r="r" b="b" t="t" l="l"/>
              <a:pathLst>
                <a:path h="2709333" w="3201027">
                  <a:moveTo>
                    <a:pt x="0" y="0"/>
                  </a:moveTo>
                  <a:lnTo>
                    <a:pt x="3201027" y="0"/>
                  </a:lnTo>
                  <a:lnTo>
                    <a:pt x="3201027" y="2709333"/>
                  </a:lnTo>
                  <a:lnTo>
                    <a:pt x="0" y="2709333"/>
                  </a:lnTo>
                  <a:close/>
                </a:path>
              </a:pathLst>
            </a:custGeom>
            <a:gradFill rotWithShape="true">
              <a:gsLst>
                <a:gs pos="0">
                  <a:srgbClr val="000000">
                    <a:alpha val="100000"/>
                  </a:srgbClr>
                </a:gs>
                <a:gs pos="100000">
                  <a:srgbClr val="3533CD">
                    <a:alpha val="100000"/>
                  </a:srgbClr>
                </a:gs>
              </a:gsLst>
              <a:lin ang="0"/>
            </a:gradFill>
          </p:spPr>
        </p:sp>
        <p:sp>
          <p:nvSpPr>
            <p:cNvPr name="TextBox 8" id="8"/>
            <p:cNvSpPr txBox="true"/>
            <p:nvPr/>
          </p:nvSpPr>
          <p:spPr>
            <a:xfrm>
              <a:off x="0" y="-76200"/>
              <a:ext cx="3201027" cy="2785533"/>
            </a:xfrm>
            <a:prstGeom prst="rect">
              <a:avLst/>
            </a:prstGeom>
          </p:spPr>
          <p:txBody>
            <a:bodyPr anchor="ctr" rtlCol="false" tIns="50800" lIns="50800" bIns="50800" rIns="50800"/>
            <a:lstStyle/>
            <a:p>
              <a:pPr algn="ctr">
                <a:lnSpc>
                  <a:spcPts val="3960"/>
                </a:lnSpc>
              </a:pPr>
            </a:p>
          </p:txBody>
        </p:sp>
      </p:grpSp>
      <p:sp>
        <p:nvSpPr>
          <p:cNvPr name="TextBox 9" id="9"/>
          <p:cNvSpPr txBox="true"/>
          <p:nvPr/>
        </p:nvSpPr>
        <p:spPr>
          <a:xfrm rot="0">
            <a:off x="6415917" y="184016"/>
            <a:ext cx="11638639" cy="11466196"/>
          </a:xfrm>
          <a:prstGeom prst="rect">
            <a:avLst/>
          </a:prstGeom>
        </p:spPr>
        <p:txBody>
          <a:bodyPr anchor="t" rtlCol="false" tIns="0" lIns="0" bIns="0" rIns="0">
            <a:spAutoFit/>
          </a:bodyPr>
          <a:lstStyle/>
          <a:p>
            <a:pPr algn="l">
              <a:lnSpc>
                <a:spcPts val="6599"/>
              </a:lnSpc>
            </a:pPr>
            <a:r>
              <a:rPr lang="en-US" sz="4399" spc="219">
                <a:solidFill>
                  <a:srgbClr val="FFFFFF"/>
                </a:solidFill>
                <a:latin typeface="Aileron"/>
              </a:rPr>
              <a:t>Como desejam, então, neste versículo, negar a divindade do Senhor Jesus? Na verdade, a missão de Jesus era glorificar o Pai (Jo 5.30, 43). Estava, naquele momento, falando como homem, mas, como Deus que era, conhecia os corações (Mc 2.8), perdoava pecados (Mt 9.6), entre outros milagres e prodígios. Assim, o texto em destaque, em nenhuma circunstância, depõe contra a natureza divina de Jesus. </a:t>
            </a:r>
          </a:p>
          <a:p>
            <a:pPr algn="l">
              <a:lnSpc>
                <a:spcPts val="6149"/>
              </a:lnSpc>
            </a:pPr>
          </a:p>
          <a:p>
            <a:pPr algn="l">
              <a:lnSpc>
                <a:spcPts val="6599"/>
              </a:lnSpc>
            </a:pPr>
          </a:p>
          <a:p>
            <a:pPr algn="l">
              <a:lnSpc>
                <a:spcPts val="6299"/>
              </a:lnSpc>
              <a:spcBef>
                <a:spcPct val="0"/>
              </a:spcBef>
            </a:pPr>
          </a:p>
        </p:txBody>
      </p:sp>
      <p:sp>
        <p:nvSpPr>
          <p:cNvPr name="TextBox 10" id="10"/>
          <p:cNvSpPr txBox="true"/>
          <p:nvPr/>
        </p:nvSpPr>
        <p:spPr>
          <a:xfrm rot="0">
            <a:off x="248311" y="4972050"/>
            <a:ext cx="5744706" cy="5518788"/>
          </a:xfrm>
          <a:prstGeom prst="rect">
            <a:avLst/>
          </a:prstGeom>
        </p:spPr>
        <p:txBody>
          <a:bodyPr anchor="t" rtlCol="false" tIns="0" lIns="0" bIns="0" rIns="0">
            <a:spAutoFit/>
          </a:bodyPr>
          <a:lstStyle/>
          <a:p>
            <a:pPr algn="ctr">
              <a:lnSpc>
                <a:spcPts val="8849"/>
              </a:lnSpc>
            </a:pPr>
            <a:r>
              <a:rPr lang="en-US" sz="5899" spc="294">
                <a:solidFill>
                  <a:srgbClr val="000000"/>
                </a:solidFill>
                <a:latin typeface="Aileron Bold"/>
              </a:rPr>
              <a:t>Daquele dia e hora ninguém sabe</a:t>
            </a:r>
          </a:p>
          <a:p>
            <a:pPr algn="ctr">
              <a:lnSpc>
                <a:spcPts val="8849"/>
              </a:lnSpc>
            </a:pPr>
            <a:r>
              <a:rPr lang="en-US" sz="5899" spc="294">
                <a:solidFill>
                  <a:srgbClr val="000000"/>
                </a:solidFill>
                <a:latin typeface="Aileron Bold"/>
              </a:rPr>
              <a:t>(24.36)</a:t>
            </a:r>
          </a:p>
          <a:p>
            <a:pPr algn="ctr">
              <a:lnSpc>
                <a:spcPts val="8849"/>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06398" y="863091"/>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7921691" y="3820360"/>
            <a:ext cx="2426839" cy="5866105"/>
          </a:xfrm>
          <a:prstGeom prst="rect">
            <a:avLst/>
          </a:prstGeom>
          <a:solidFill>
            <a:srgbClr val="2C92D5"/>
          </a:solidFill>
        </p:spPr>
      </p:sp>
      <p:sp>
        <p:nvSpPr>
          <p:cNvPr name="AutoShape 7" id="7"/>
          <p:cNvSpPr/>
          <p:nvPr/>
        </p:nvSpPr>
        <p:spPr>
          <a:xfrm rot="0">
            <a:off x="5445955" y="3820360"/>
            <a:ext cx="2426839" cy="5866105"/>
          </a:xfrm>
          <a:prstGeom prst="rect">
            <a:avLst/>
          </a:prstGeom>
          <a:solidFill>
            <a:srgbClr val="37C9EF"/>
          </a:solidFill>
        </p:spPr>
      </p:sp>
      <p:sp>
        <p:nvSpPr>
          <p:cNvPr name="AutoShape 8" id="8"/>
          <p:cNvSpPr/>
          <p:nvPr/>
        </p:nvSpPr>
        <p:spPr>
          <a:xfrm rot="0">
            <a:off x="2970220" y="3820360"/>
            <a:ext cx="2426839" cy="5866105"/>
          </a:xfrm>
          <a:prstGeom prst="rect">
            <a:avLst/>
          </a:prstGeom>
          <a:solidFill>
            <a:srgbClr val="3EDAD8"/>
          </a:solidFill>
        </p:spPr>
      </p:sp>
      <p:sp>
        <p:nvSpPr>
          <p:cNvPr name="AutoShape 9" id="9"/>
          <p:cNvSpPr/>
          <p:nvPr/>
        </p:nvSpPr>
        <p:spPr>
          <a:xfrm rot="0">
            <a:off x="494484" y="5571665"/>
            <a:ext cx="2426839" cy="4114800"/>
          </a:xfrm>
          <a:prstGeom prst="rect">
            <a:avLst/>
          </a:prstGeom>
          <a:solidFill>
            <a:srgbClr val="FFFFFF">
              <a:alpha val="60000"/>
            </a:srgbClr>
          </a:solidFill>
        </p:spPr>
      </p:sp>
      <p:sp>
        <p:nvSpPr>
          <p:cNvPr name="TextBox 10" id="10"/>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11" id="11"/>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12" id="12"/>
          <p:cNvGrpSpPr/>
          <p:nvPr/>
        </p:nvGrpSpPr>
        <p:grpSpPr>
          <a:xfrm rot="-2700000">
            <a:off x="1458539" y="5442467"/>
            <a:ext cx="498728" cy="258396"/>
            <a:chOff x="0" y="0"/>
            <a:chExt cx="6350000" cy="3289999"/>
          </a:xfrm>
        </p:grpSpPr>
        <p:sp>
          <p:nvSpPr>
            <p:cNvPr name="Freeform 13" id="13"/>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
        <p:nvSpPr>
          <p:cNvPr name="AutoShape 14" id="14"/>
          <p:cNvSpPr/>
          <p:nvPr/>
        </p:nvSpPr>
        <p:spPr>
          <a:xfrm rot="0">
            <a:off x="2970220" y="5571665"/>
            <a:ext cx="2426839" cy="4114800"/>
          </a:xfrm>
          <a:prstGeom prst="rect">
            <a:avLst/>
          </a:prstGeom>
          <a:solidFill>
            <a:srgbClr val="FFFFFF">
              <a:alpha val="60000"/>
            </a:srgbClr>
          </a:solidFill>
        </p:spPr>
      </p:sp>
      <p:grpSp>
        <p:nvGrpSpPr>
          <p:cNvPr name="Group 15" id="15"/>
          <p:cNvGrpSpPr/>
          <p:nvPr/>
        </p:nvGrpSpPr>
        <p:grpSpPr>
          <a:xfrm rot="-2700000">
            <a:off x="3934275" y="5442467"/>
            <a:ext cx="498728" cy="258396"/>
            <a:chOff x="0" y="0"/>
            <a:chExt cx="6350000" cy="3289999"/>
          </a:xfrm>
        </p:grpSpPr>
        <p:sp>
          <p:nvSpPr>
            <p:cNvPr name="Freeform 16" id="16"/>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EDAD8"/>
            </a:solidFill>
          </p:spPr>
        </p:sp>
      </p:grpSp>
      <p:sp>
        <p:nvSpPr>
          <p:cNvPr name="AutoShape 17" id="17"/>
          <p:cNvSpPr/>
          <p:nvPr/>
        </p:nvSpPr>
        <p:spPr>
          <a:xfrm rot="0">
            <a:off x="5445955" y="5571665"/>
            <a:ext cx="2426839" cy="4114800"/>
          </a:xfrm>
          <a:prstGeom prst="rect">
            <a:avLst/>
          </a:prstGeom>
          <a:solidFill>
            <a:srgbClr val="FFFFFF">
              <a:alpha val="60000"/>
            </a:srgbClr>
          </a:solidFill>
        </p:spPr>
      </p:sp>
      <p:grpSp>
        <p:nvGrpSpPr>
          <p:cNvPr name="Group 18" id="18"/>
          <p:cNvGrpSpPr/>
          <p:nvPr/>
        </p:nvGrpSpPr>
        <p:grpSpPr>
          <a:xfrm rot="-2700000">
            <a:off x="6410011" y="5442467"/>
            <a:ext cx="498728" cy="258396"/>
            <a:chOff x="0" y="0"/>
            <a:chExt cx="6350000" cy="3289999"/>
          </a:xfrm>
        </p:grpSpPr>
        <p:sp>
          <p:nvSpPr>
            <p:cNvPr name="Freeform 19" id="19"/>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7C9EF"/>
            </a:solidFill>
          </p:spPr>
        </p:sp>
      </p:grpSp>
      <p:sp>
        <p:nvSpPr>
          <p:cNvPr name="AutoShape 20" id="20"/>
          <p:cNvSpPr/>
          <p:nvPr/>
        </p:nvSpPr>
        <p:spPr>
          <a:xfrm rot="0">
            <a:off x="7921691" y="5571665"/>
            <a:ext cx="2426839" cy="4114800"/>
          </a:xfrm>
          <a:prstGeom prst="rect">
            <a:avLst/>
          </a:prstGeom>
          <a:solidFill>
            <a:srgbClr val="FFFFFF">
              <a:alpha val="60000"/>
            </a:srgbClr>
          </a:solidFill>
        </p:spPr>
      </p:sp>
      <p:grpSp>
        <p:nvGrpSpPr>
          <p:cNvPr name="Group 21" id="21"/>
          <p:cNvGrpSpPr/>
          <p:nvPr/>
        </p:nvGrpSpPr>
        <p:grpSpPr>
          <a:xfrm rot="-2700000">
            <a:off x="8885747" y="5442467"/>
            <a:ext cx="498728" cy="258396"/>
            <a:chOff x="0" y="0"/>
            <a:chExt cx="6350000" cy="3289999"/>
          </a:xfrm>
        </p:grpSpPr>
        <p:sp>
          <p:nvSpPr>
            <p:cNvPr name="Freeform 22" id="22"/>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2C92D5"/>
            </a:solidFill>
          </p:spPr>
        </p:sp>
      </p:grpSp>
      <p:sp>
        <p:nvSpPr>
          <p:cNvPr name="TextBox 23" id="23"/>
          <p:cNvSpPr txBox="true"/>
          <p:nvPr/>
        </p:nvSpPr>
        <p:spPr>
          <a:xfrm rot="0">
            <a:off x="307377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3-14</a:t>
            </a:r>
          </a:p>
        </p:txBody>
      </p:sp>
      <p:sp>
        <p:nvSpPr>
          <p:cNvPr name="TextBox 24" id="24"/>
          <p:cNvSpPr txBox="true"/>
          <p:nvPr/>
        </p:nvSpPr>
        <p:spPr>
          <a:xfrm rot="0">
            <a:off x="552093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15-28</a:t>
            </a:r>
          </a:p>
        </p:txBody>
      </p:sp>
      <p:sp>
        <p:nvSpPr>
          <p:cNvPr name="TextBox 25" id="25"/>
          <p:cNvSpPr txBox="true"/>
          <p:nvPr/>
        </p:nvSpPr>
        <p:spPr>
          <a:xfrm rot="0">
            <a:off x="8015723" y="3996438"/>
            <a:ext cx="230550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29-31</a:t>
            </a:r>
          </a:p>
        </p:txBody>
      </p:sp>
      <p:sp>
        <p:nvSpPr>
          <p:cNvPr name="TextBox 26" id="26"/>
          <p:cNvSpPr txBox="true"/>
          <p:nvPr/>
        </p:nvSpPr>
        <p:spPr>
          <a:xfrm rot="0">
            <a:off x="3072505" y="6214038"/>
            <a:ext cx="2306775" cy="2265414"/>
          </a:xfrm>
          <a:prstGeom prst="rect">
            <a:avLst/>
          </a:prstGeom>
        </p:spPr>
        <p:txBody>
          <a:bodyPr anchor="t" rtlCol="false" tIns="0" lIns="0" bIns="0" rIns="0">
            <a:spAutoFit/>
          </a:bodyPr>
          <a:lstStyle/>
          <a:p>
            <a:pPr algn="ctr">
              <a:lnSpc>
                <a:spcPts val="4560"/>
              </a:lnSpc>
            </a:pPr>
            <a:r>
              <a:rPr lang="en-US" sz="3040" spc="152">
                <a:solidFill>
                  <a:srgbClr val="191919"/>
                </a:solidFill>
                <a:latin typeface="Aileron Bold"/>
              </a:rPr>
              <a:t>O </a:t>
            </a:r>
          </a:p>
          <a:p>
            <a:pPr algn="ctr">
              <a:lnSpc>
                <a:spcPts val="4560"/>
              </a:lnSpc>
            </a:pPr>
            <a:r>
              <a:rPr lang="en-US" sz="3040" spc="152">
                <a:solidFill>
                  <a:srgbClr val="191919"/>
                </a:solidFill>
                <a:latin typeface="Aileron Bold"/>
              </a:rPr>
              <a:t>princípio </a:t>
            </a:r>
          </a:p>
          <a:p>
            <a:pPr algn="ctr">
              <a:lnSpc>
                <a:spcPts val="4560"/>
              </a:lnSpc>
            </a:pPr>
            <a:r>
              <a:rPr lang="en-US" sz="3040" spc="152">
                <a:solidFill>
                  <a:srgbClr val="191919"/>
                </a:solidFill>
                <a:latin typeface="Aileron Bold"/>
              </a:rPr>
              <a:t>das </a:t>
            </a:r>
          </a:p>
          <a:p>
            <a:pPr algn="ctr">
              <a:lnSpc>
                <a:spcPts val="4560"/>
              </a:lnSpc>
            </a:pPr>
            <a:r>
              <a:rPr lang="en-US" sz="3040" spc="152">
                <a:solidFill>
                  <a:srgbClr val="191919"/>
                </a:solidFill>
                <a:latin typeface="Aileron Bold"/>
              </a:rPr>
              <a:t>dores</a:t>
            </a:r>
          </a:p>
        </p:txBody>
      </p:sp>
      <p:sp>
        <p:nvSpPr>
          <p:cNvPr name="TextBox 27" id="27"/>
          <p:cNvSpPr txBox="true"/>
          <p:nvPr/>
        </p:nvSpPr>
        <p:spPr>
          <a:xfrm rot="0">
            <a:off x="5529191" y="6214038"/>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grande tribulação</a:t>
            </a:r>
          </a:p>
        </p:txBody>
      </p:sp>
      <p:sp>
        <p:nvSpPr>
          <p:cNvPr name="TextBox 28" id="28"/>
          <p:cNvSpPr txBox="true"/>
          <p:nvPr/>
        </p:nvSpPr>
        <p:spPr>
          <a:xfrm rot="0">
            <a:off x="7985877" y="6214038"/>
            <a:ext cx="2306775" cy="3902577"/>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vinda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Filho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Homem</a:t>
            </a:r>
          </a:p>
          <a:p>
            <a:pPr algn="ctr">
              <a:lnSpc>
                <a:spcPts val="4435"/>
              </a:lnSpc>
            </a:pPr>
          </a:p>
          <a:p>
            <a:pPr algn="ctr">
              <a:lnSpc>
                <a:spcPts val="3960"/>
              </a:lnSpc>
            </a:pPr>
          </a:p>
        </p:txBody>
      </p:sp>
    </p:spTree>
  </p:cSld>
  <p:clrMapOvr>
    <a:masterClrMapping/>
  </p:clrMapOvr>
</p:sld>
</file>

<file path=ppt/slides/slide6.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06398" y="863091"/>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10397427" y="3820360"/>
            <a:ext cx="2426839" cy="5866105"/>
          </a:xfrm>
          <a:prstGeom prst="rect">
            <a:avLst/>
          </a:prstGeom>
          <a:solidFill>
            <a:srgbClr val="5271FF"/>
          </a:solidFill>
        </p:spPr>
      </p:sp>
      <p:sp>
        <p:nvSpPr>
          <p:cNvPr name="AutoShape 7" id="7"/>
          <p:cNvSpPr/>
          <p:nvPr/>
        </p:nvSpPr>
        <p:spPr>
          <a:xfrm rot="0">
            <a:off x="7921691" y="3820360"/>
            <a:ext cx="2426839" cy="5866105"/>
          </a:xfrm>
          <a:prstGeom prst="rect">
            <a:avLst/>
          </a:prstGeom>
          <a:solidFill>
            <a:srgbClr val="2C92D5"/>
          </a:solidFill>
        </p:spPr>
      </p:sp>
      <p:sp>
        <p:nvSpPr>
          <p:cNvPr name="AutoShape 8" id="8"/>
          <p:cNvSpPr/>
          <p:nvPr/>
        </p:nvSpPr>
        <p:spPr>
          <a:xfrm rot="0">
            <a:off x="5445955" y="3820360"/>
            <a:ext cx="2426839" cy="5866105"/>
          </a:xfrm>
          <a:prstGeom prst="rect">
            <a:avLst/>
          </a:prstGeom>
          <a:solidFill>
            <a:srgbClr val="37C9EF"/>
          </a:solidFill>
        </p:spPr>
      </p:sp>
      <p:sp>
        <p:nvSpPr>
          <p:cNvPr name="AutoShape 9" id="9"/>
          <p:cNvSpPr/>
          <p:nvPr/>
        </p:nvSpPr>
        <p:spPr>
          <a:xfrm rot="0">
            <a:off x="2970220" y="3820360"/>
            <a:ext cx="2426839" cy="5866105"/>
          </a:xfrm>
          <a:prstGeom prst="rect">
            <a:avLst/>
          </a:prstGeom>
          <a:solidFill>
            <a:srgbClr val="3EDAD8"/>
          </a:solidFill>
        </p:spPr>
      </p:sp>
      <p:sp>
        <p:nvSpPr>
          <p:cNvPr name="AutoShape 10" id="10"/>
          <p:cNvSpPr/>
          <p:nvPr/>
        </p:nvSpPr>
        <p:spPr>
          <a:xfrm rot="0">
            <a:off x="494484" y="5571665"/>
            <a:ext cx="2426839" cy="4114800"/>
          </a:xfrm>
          <a:prstGeom prst="rect">
            <a:avLst/>
          </a:prstGeom>
          <a:solidFill>
            <a:srgbClr val="FFFFFF">
              <a:alpha val="60000"/>
            </a:srgbClr>
          </a:solidFill>
        </p:spPr>
      </p:sp>
      <p:sp>
        <p:nvSpPr>
          <p:cNvPr name="TextBox 11" id="11"/>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12" id="12"/>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13" id="13"/>
          <p:cNvGrpSpPr/>
          <p:nvPr/>
        </p:nvGrpSpPr>
        <p:grpSpPr>
          <a:xfrm rot="-2700000">
            <a:off x="1458539" y="5442467"/>
            <a:ext cx="498728" cy="258396"/>
            <a:chOff x="0" y="0"/>
            <a:chExt cx="6350000" cy="3289999"/>
          </a:xfrm>
        </p:grpSpPr>
        <p:sp>
          <p:nvSpPr>
            <p:cNvPr name="Freeform 14" id="14"/>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
        <p:nvSpPr>
          <p:cNvPr name="AutoShape 15" id="15"/>
          <p:cNvSpPr/>
          <p:nvPr/>
        </p:nvSpPr>
        <p:spPr>
          <a:xfrm rot="0">
            <a:off x="2970220" y="5571665"/>
            <a:ext cx="2426839" cy="4114800"/>
          </a:xfrm>
          <a:prstGeom prst="rect">
            <a:avLst/>
          </a:prstGeom>
          <a:solidFill>
            <a:srgbClr val="FFFFFF">
              <a:alpha val="60000"/>
            </a:srgbClr>
          </a:solidFill>
        </p:spPr>
      </p:sp>
      <p:grpSp>
        <p:nvGrpSpPr>
          <p:cNvPr name="Group 16" id="16"/>
          <p:cNvGrpSpPr/>
          <p:nvPr/>
        </p:nvGrpSpPr>
        <p:grpSpPr>
          <a:xfrm rot="-2700000">
            <a:off x="3934275" y="5442467"/>
            <a:ext cx="498728" cy="258396"/>
            <a:chOff x="0" y="0"/>
            <a:chExt cx="6350000" cy="3289999"/>
          </a:xfrm>
        </p:grpSpPr>
        <p:sp>
          <p:nvSpPr>
            <p:cNvPr name="Freeform 17" id="17"/>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EDAD8"/>
            </a:solidFill>
          </p:spPr>
        </p:sp>
      </p:grpSp>
      <p:sp>
        <p:nvSpPr>
          <p:cNvPr name="AutoShape 18" id="18"/>
          <p:cNvSpPr/>
          <p:nvPr/>
        </p:nvSpPr>
        <p:spPr>
          <a:xfrm rot="0">
            <a:off x="5445955" y="5571665"/>
            <a:ext cx="2426839" cy="4114800"/>
          </a:xfrm>
          <a:prstGeom prst="rect">
            <a:avLst/>
          </a:prstGeom>
          <a:solidFill>
            <a:srgbClr val="FFFFFF">
              <a:alpha val="60000"/>
            </a:srgbClr>
          </a:solidFill>
        </p:spPr>
      </p:sp>
      <p:grpSp>
        <p:nvGrpSpPr>
          <p:cNvPr name="Group 19" id="19"/>
          <p:cNvGrpSpPr/>
          <p:nvPr/>
        </p:nvGrpSpPr>
        <p:grpSpPr>
          <a:xfrm rot="-2700000">
            <a:off x="6410011" y="5442467"/>
            <a:ext cx="498728" cy="258396"/>
            <a:chOff x="0" y="0"/>
            <a:chExt cx="6350000" cy="3289999"/>
          </a:xfrm>
        </p:grpSpPr>
        <p:sp>
          <p:nvSpPr>
            <p:cNvPr name="Freeform 20" id="20"/>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7C9EF"/>
            </a:solidFill>
          </p:spPr>
        </p:sp>
      </p:grpSp>
      <p:sp>
        <p:nvSpPr>
          <p:cNvPr name="AutoShape 21" id="21"/>
          <p:cNvSpPr/>
          <p:nvPr/>
        </p:nvSpPr>
        <p:spPr>
          <a:xfrm rot="0">
            <a:off x="7921691" y="5571665"/>
            <a:ext cx="2426839" cy="4114800"/>
          </a:xfrm>
          <a:prstGeom prst="rect">
            <a:avLst/>
          </a:prstGeom>
          <a:solidFill>
            <a:srgbClr val="FFFFFF">
              <a:alpha val="60000"/>
            </a:srgbClr>
          </a:solidFill>
        </p:spPr>
      </p:sp>
      <p:grpSp>
        <p:nvGrpSpPr>
          <p:cNvPr name="Group 22" id="22"/>
          <p:cNvGrpSpPr/>
          <p:nvPr/>
        </p:nvGrpSpPr>
        <p:grpSpPr>
          <a:xfrm rot="-2700000">
            <a:off x="8885747" y="5442467"/>
            <a:ext cx="498728" cy="258396"/>
            <a:chOff x="0" y="0"/>
            <a:chExt cx="6350000" cy="3289999"/>
          </a:xfrm>
        </p:grpSpPr>
        <p:sp>
          <p:nvSpPr>
            <p:cNvPr name="Freeform 23" id="23"/>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2C92D5"/>
            </a:solidFill>
          </p:spPr>
        </p:sp>
      </p:grpSp>
      <p:sp>
        <p:nvSpPr>
          <p:cNvPr name="AutoShape 24" id="24"/>
          <p:cNvSpPr/>
          <p:nvPr/>
        </p:nvSpPr>
        <p:spPr>
          <a:xfrm rot="0">
            <a:off x="10397427" y="5571665"/>
            <a:ext cx="2426839" cy="4114800"/>
          </a:xfrm>
          <a:prstGeom prst="rect">
            <a:avLst/>
          </a:prstGeom>
          <a:solidFill>
            <a:srgbClr val="FFFFFF">
              <a:alpha val="60000"/>
            </a:srgbClr>
          </a:solidFill>
        </p:spPr>
      </p:sp>
      <p:grpSp>
        <p:nvGrpSpPr>
          <p:cNvPr name="Group 25" id="25"/>
          <p:cNvGrpSpPr/>
          <p:nvPr/>
        </p:nvGrpSpPr>
        <p:grpSpPr>
          <a:xfrm rot="-2700000">
            <a:off x="11361483" y="5442467"/>
            <a:ext cx="498728" cy="258396"/>
            <a:chOff x="0" y="0"/>
            <a:chExt cx="6350000" cy="3289999"/>
          </a:xfrm>
        </p:grpSpPr>
        <p:sp>
          <p:nvSpPr>
            <p:cNvPr name="Freeform 26" id="26"/>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13538A"/>
            </a:solidFill>
          </p:spPr>
        </p:sp>
      </p:grpSp>
      <p:sp>
        <p:nvSpPr>
          <p:cNvPr name="TextBox 27" id="27"/>
          <p:cNvSpPr txBox="true"/>
          <p:nvPr/>
        </p:nvSpPr>
        <p:spPr>
          <a:xfrm rot="0">
            <a:off x="307377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3-14</a:t>
            </a:r>
          </a:p>
        </p:txBody>
      </p:sp>
      <p:sp>
        <p:nvSpPr>
          <p:cNvPr name="TextBox 28" id="28"/>
          <p:cNvSpPr txBox="true"/>
          <p:nvPr/>
        </p:nvSpPr>
        <p:spPr>
          <a:xfrm rot="0">
            <a:off x="552093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15-28</a:t>
            </a:r>
          </a:p>
        </p:txBody>
      </p:sp>
      <p:sp>
        <p:nvSpPr>
          <p:cNvPr name="TextBox 29" id="29"/>
          <p:cNvSpPr txBox="true"/>
          <p:nvPr/>
        </p:nvSpPr>
        <p:spPr>
          <a:xfrm rot="0">
            <a:off x="8015723" y="3996438"/>
            <a:ext cx="230550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29-31</a:t>
            </a:r>
          </a:p>
        </p:txBody>
      </p:sp>
      <p:sp>
        <p:nvSpPr>
          <p:cNvPr name="TextBox 30" id="30"/>
          <p:cNvSpPr txBox="true"/>
          <p:nvPr/>
        </p:nvSpPr>
        <p:spPr>
          <a:xfrm rot="0">
            <a:off x="10499712"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32-35</a:t>
            </a:r>
          </a:p>
        </p:txBody>
      </p:sp>
      <p:sp>
        <p:nvSpPr>
          <p:cNvPr name="TextBox 31" id="31"/>
          <p:cNvSpPr txBox="true"/>
          <p:nvPr/>
        </p:nvSpPr>
        <p:spPr>
          <a:xfrm rot="0">
            <a:off x="3072505" y="6214038"/>
            <a:ext cx="2306775" cy="2265414"/>
          </a:xfrm>
          <a:prstGeom prst="rect">
            <a:avLst/>
          </a:prstGeom>
        </p:spPr>
        <p:txBody>
          <a:bodyPr anchor="t" rtlCol="false" tIns="0" lIns="0" bIns="0" rIns="0">
            <a:spAutoFit/>
          </a:bodyPr>
          <a:lstStyle/>
          <a:p>
            <a:pPr algn="ctr">
              <a:lnSpc>
                <a:spcPts val="4560"/>
              </a:lnSpc>
            </a:pPr>
            <a:r>
              <a:rPr lang="en-US" sz="3040" spc="152">
                <a:solidFill>
                  <a:srgbClr val="191919"/>
                </a:solidFill>
                <a:latin typeface="Aileron Bold"/>
              </a:rPr>
              <a:t>O </a:t>
            </a:r>
          </a:p>
          <a:p>
            <a:pPr algn="ctr">
              <a:lnSpc>
                <a:spcPts val="4560"/>
              </a:lnSpc>
            </a:pPr>
            <a:r>
              <a:rPr lang="en-US" sz="3040" spc="152">
                <a:solidFill>
                  <a:srgbClr val="191919"/>
                </a:solidFill>
                <a:latin typeface="Aileron Bold"/>
              </a:rPr>
              <a:t>princípio </a:t>
            </a:r>
          </a:p>
          <a:p>
            <a:pPr algn="ctr">
              <a:lnSpc>
                <a:spcPts val="4560"/>
              </a:lnSpc>
            </a:pPr>
            <a:r>
              <a:rPr lang="en-US" sz="3040" spc="152">
                <a:solidFill>
                  <a:srgbClr val="191919"/>
                </a:solidFill>
                <a:latin typeface="Aileron Bold"/>
              </a:rPr>
              <a:t>das </a:t>
            </a:r>
          </a:p>
          <a:p>
            <a:pPr algn="ctr">
              <a:lnSpc>
                <a:spcPts val="4560"/>
              </a:lnSpc>
            </a:pPr>
            <a:r>
              <a:rPr lang="en-US" sz="3040" spc="152">
                <a:solidFill>
                  <a:srgbClr val="191919"/>
                </a:solidFill>
                <a:latin typeface="Aileron Bold"/>
              </a:rPr>
              <a:t>dores</a:t>
            </a:r>
          </a:p>
        </p:txBody>
      </p:sp>
      <p:sp>
        <p:nvSpPr>
          <p:cNvPr name="TextBox 32" id="32"/>
          <p:cNvSpPr txBox="true"/>
          <p:nvPr/>
        </p:nvSpPr>
        <p:spPr>
          <a:xfrm rot="0">
            <a:off x="5529191" y="6214038"/>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grande tribulação</a:t>
            </a:r>
          </a:p>
        </p:txBody>
      </p:sp>
      <p:sp>
        <p:nvSpPr>
          <p:cNvPr name="TextBox 33" id="33"/>
          <p:cNvSpPr txBox="true"/>
          <p:nvPr/>
        </p:nvSpPr>
        <p:spPr>
          <a:xfrm rot="0">
            <a:off x="7985877" y="6214038"/>
            <a:ext cx="2306775" cy="3902577"/>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vinda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Filho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Homem</a:t>
            </a:r>
          </a:p>
          <a:p>
            <a:pPr algn="ctr">
              <a:lnSpc>
                <a:spcPts val="4435"/>
              </a:lnSpc>
            </a:pPr>
          </a:p>
          <a:p>
            <a:pPr algn="ctr">
              <a:lnSpc>
                <a:spcPts val="3960"/>
              </a:lnSpc>
            </a:pPr>
          </a:p>
        </p:txBody>
      </p:sp>
      <p:sp>
        <p:nvSpPr>
          <p:cNvPr name="TextBox 34" id="34"/>
          <p:cNvSpPr txBox="true"/>
          <p:nvPr/>
        </p:nvSpPr>
        <p:spPr>
          <a:xfrm rot="0">
            <a:off x="10442562" y="6214038"/>
            <a:ext cx="2306775" cy="22669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parábola </a:t>
            </a:r>
          </a:p>
          <a:p>
            <a:pPr algn="ctr">
              <a:lnSpc>
                <a:spcPts val="4500"/>
              </a:lnSpc>
            </a:pPr>
            <a:r>
              <a:rPr lang="en-US" sz="3000" spc="150">
                <a:solidFill>
                  <a:srgbClr val="191919"/>
                </a:solidFill>
                <a:latin typeface="Aileron Bold"/>
              </a:rPr>
              <a:t>da</a:t>
            </a:r>
          </a:p>
          <a:p>
            <a:pPr algn="ctr">
              <a:lnSpc>
                <a:spcPts val="4500"/>
              </a:lnSpc>
            </a:pPr>
            <a:r>
              <a:rPr lang="en-US" sz="3000" spc="150">
                <a:solidFill>
                  <a:srgbClr val="191919"/>
                </a:solidFill>
                <a:latin typeface="Aileron Bold"/>
              </a:rPr>
              <a:t> figueira</a:t>
            </a:r>
          </a:p>
        </p:txBody>
      </p:sp>
    </p:spTree>
  </p:cSld>
  <p:clrMapOvr>
    <a:masterClrMapping/>
  </p:clrMapOvr>
</p:sld>
</file>

<file path=ppt/slides/slide7.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06398" y="863091"/>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10397427" y="3820360"/>
            <a:ext cx="2426839" cy="5866105"/>
          </a:xfrm>
          <a:prstGeom prst="rect">
            <a:avLst/>
          </a:prstGeom>
          <a:solidFill>
            <a:srgbClr val="5271FF"/>
          </a:solidFill>
        </p:spPr>
      </p:sp>
      <p:sp>
        <p:nvSpPr>
          <p:cNvPr name="AutoShape 7" id="7"/>
          <p:cNvSpPr/>
          <p:nvPr/>
        </p:nvSpPr>
        <p:spPr>
          <a:xfrm rot="0">
            <a:off x="7921691" y="3820360"/>
            <a:ext cx="2426839" cy="5866105"/>
          </a:xfrm>
          <a:prstGeom prst="rect">
            <a:avLst/>
          </a:prstGeom>
          <a:solidFill>
            <a:srgbClr val="2C92D5"/>
          </a:solidFill>
        </p:spPr>
      </p:sp>
      <p:sp>
        <p:nvSpPr>
          <p:cNvPr name="AutoShape 8" id="8"/>
          <p:cNvSpPr/>
          <p:nvPr/>
        </p:nvSpPr>
        <p:spPr>
          <a:xfrm rot="0">
            <a:off x="5445955" y="3820360"/>
            <a:ext cx="2426839" cy="5866105"/>
          </a:xfrm>
          <a:prstGeom prst="rect">
            <a:avLst/>
          </a:prstGeom>
          <a:solidFill>
            <a:srgbClr val="37C9EF"/>
          </a:solidFill>
        </p:spPr>
      </p:sp>
      <p:sp>
        <p:nvSpPr>
          <p:cNvPr name="AutoShape 9" id="9"/>
          <p:cNvSpPr/>
          <p:nvPr/>
        </p:nvSpPr>
        <p:spPr>
          <a:xfrm rot="0">
            <a:off x="2970220" y="3820360"/>
            <a:ext cx="2426839" cy="5866105"/>
          </a:xfrm>
          <a:prstGeom prst="rect">
            <a:avLst/>
          </a:prstGeom>
          <a:solidFill>
            <a:srgbClr val="3EDAD8"/>
          </a:solidFill>
        </p:spPr>
      </p:sp>
      <p:sp>
        <p:nvSpPr>
          <p:cNvPr name="AutoShape 10" id="10"/>
          <p:cNvSpPr/>
          <p:nvPr/>
        </p:nvSpPr>
        <p:spPr>
          <a:xfrm rot="0">
            <a:off x="494484" y="5571665"/>
            <a:ext cx="2426839" cy="4114800"/>
          </a:xfrm>
          <a:prstGeom prst="rect">
            <a:avLst/>
          </a:prstGeom>
          <a:solidFill>
            <a:srgbClr val="FFFFFF">
              <a:alpha val="60000"/>
            </a:srgbClr>
          </a:solidFill>
        </p:spPr>
      </p:sp>
      <p:sp>
        <p:nvSpPr>
          <p:cNvPr name="TextBox 11" id="11"/>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12" id="12"/>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13" id="13"/>
          <p:cNvGrpSpPr/>
          <p:nvPr/>
        </p:nvGrpSpPr>
        <p:grpSpPr>
          <a:xfrm rot="-2700000">
            <a:off x="1458539" y="5442467"/>
            <a:ext cx="498728" cy="258396"/>
            <a:chOff x="0" y="0"/>
            <a:chExt cx="6350000" cy="3289999"/>
          </a:xfrm>
        </p:grpSpPr>
        <p:sp>
          <p:nvSpPr>
            <p:cNvPr name="Freeform 14" id="14"/>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
        <p:nvSpPr>
          <p:cNvPr name="AutoShape 15" id="15"/>
          <p:cNvSpPr/>
          <p:nvPr/>
        </p:nvSpPr>
        <p:spPr>
          <a:xfrm rot="0">
            <a:off x="2970220" y="5571665"/>
            <a:ext cx="2426839" cy="4114800"/>
          </a:xfrm>
          <a:prstGeom prst="rect">
            <a:avLst/>
          </a:prstGeom>
          <a:solidFill>
            <a:srgbClr val="FFFFFF">
              <a:alpha val="60000"/>
            </a:srgbClr>
          </a:solidFill>
        </p:spPr>
      </p:sp>
      <p:grpSp>
        <p:nvGrpSpPr>
          <p:cNvPr name="Group 16" id="16"/>
          <p:cNvGrpSpPr/>
          <p:nvPr/>
        </p:nvGrpSpPr>
        <p:grpSpPr>
          <a:xfrm rot="-2700000">
            <a:off x="3934275" y="5442467"/>
            <a:ext cx="498728" cy="258396"/>
            <a:chOff x="0" y="0"/>
            <a:chExt cx="6350000" cy="3289999"/>
          </a:xfrm>
        </p:grpSpPr>
        <p:sp>
          <p:nvSpPr>
            <p:cNvPr name="Freeform 17" id="17"/>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EDAD8"/>
            </a:solidFill>
          </p:spPr>
        </p:sp>
      </p:grpSp>
      <p:sp>
        <p:nvSpPr>
          <p:cNvPr name="AutoShape 18" id="18"/>
          <p:cNvSpPr/>
          <p:nvPr/>
        </p:nvSpPr>
        <p:spPr>
          <a:xfrm rot="0">
            <a:off x="5445955" y="5571665"/>
            <a:ext cx="2426839" cy="4114800"/>
          </a:xfrm>
          <a:prstGeom prst="rect">
            <a:avLst/>
          </a:prstGeom>
          <a:solidFill>
            <a:srgbClr val="FFFFFF">
              <a:alpha val="60000"/>
            </a:srgbClr>
          </a:solidFill>
        </p:spPr>
      </p:sp>
      <p:grpSp>
        <p:nvGrpSpPr>
          <p:cNvPr name="Group 19" id="19"/>
          <p:cNvGrpSpPr/>
          <p:nvPr/>
        </p:nvGrpSpPr>
        <p:grpSpPr>
          <a:xfrm rot="-2700000">
            <a:off x="6410011" y="5442467"/>
            <a:ext cx="498728" cy="258396"/>
            <a:chOff x="0" y="0"/>
            <a:chExt cx="6350000" cy="3289999"/>
          </a:xfrm>
        </p:grpSpPr>
        <p:sp>
          <p:nvSpPr>
            <p:cNvPr name="Freeform 20" id="20"/>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7C9EF"/>
            </a:solidFill>
          </p:spPr>
        </p:sp>
      </p:grpSp>
      <p:sp>
        <p:nvSpPr>
          <p:cNvPr name="AutoShape 21" id="21"/>
          <p:cNvSpPr/>
          <p:nvPr/>
        </p:nvSpPr>
        <p:spPr>
          <a:xfrm rot="0">
            <a:off x="7921691" y="5571665"/>
            <a:ext cx="2426839" cy="4114800"/>
          </a:xfrm>
          <a:prstGeom prst="rect">
            <a:avLst/>
          </a:prstGeom>
          <a:solidFill>
            <a:srgbClr val="FFFFFF">
              <a:alpha val="60000"/>
            </a:srgbClr>
          </a:solidFill>
        </p:spPr>
      </p:sp>
      <p:grpSp>
        <p:nvGrpSpPr>
          <p:cNvPr name="Group 22" id="22"/>
          <p:cNvGrpSpPr/>
          <p:nvPr/>
        </p:nvGrpSpPr>
        <p:grpSpPr>
          <a:xfrm rot="-2700000">
            <a:off x="8885747" y="5442467"/>
            <a:ext cx="498728" cy="258396"/>
            <a:chOff x="0" y="0"/>
            <a:chExt cx="6350000" cy="3289999"/>
          </a:xfrm>
        </p:grpSpPr>
        <p:sp>
          <p:nvSpPr>
            <p:cNvPr name="Freeform 23" id="23"/>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2C92D5"/>
            </a:solidFill>
          </p:spPr>
        </p:sp>
      </p:grpSp>
      <p:sp>
        <p:nvSpPr>
          <p:cNvPr name="AutoShape 24" id="24"/>
          <p:cNvSpPr/>
          <p:nvPr/>
        </p:nvSpPr>
        <p:spPr>
          <a:xfrm rot="0">
            <a:off x="10397427" y="5571665"/>
            <a:ext cx="2426839" cy="4114800"/>
          </a:xfrm>
          <a:prstGeom prst="rect">
            <a:avLst/>
          </a:prstGeom>
          <a:solidFill>
            <a:srgbClr val="FFFFFF">
              <a:alpha val="60000"/>
            </a:srgbClr>
          </a:solidFill>
        </p:spPr>
      </p:sp>
      <p:grpSp>
        <p:nvGrpSpPr>
          <p:cNvPr name="Group 25" id="25"/>
          <p:cNvGrpSpPr/>
          <p:nvPr/>
        </p:nvGrpSpPr>
        <p:grpSpPr>
          <a:xfrm rot="-2700000">
            <a:off x="11361483" y="5442467"/>
            <a:ext cx="498728" cy="258396"/>
            <a:chOff x="0" y="0"/>
            <a:chExt cx="6350000" cy="3289999"/>
          </a:xfrm>
        </p:grpSpPr>
        <p:sp>
          <p:nvSpPr>
            <p:cNvPr name="Freeform 26" id="26"/>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13538A"/>
            </a:solidFill>
          </p:spPr>
        </p:sp>
      </p:grpSp>
      <p:sp>
        <p:nvSpPr>
          <p:cNvPr name="AutoShape 27" id="27"/>
          <p:cNvSpPr/>
          <p:nvPr/>
        </p:nvSpPr>
        <p:spPr>
          <a:xfrm rot="0">
            <a:off x="12890941" y="3820360"/>
            <a:ext cx="2426839" cy="5866105"/>
          </a:xfrm>
          <a:prstGeom prst="rect">
            <a:avLst/>
          </a:prstGeom>
          <a:solidFill>
            <a:srgbClr val="5E17EB"/>
          </a:solidFill>
        </p:spPr>
      </p:sp>
      <p:sp>
        <p:nvSpPr>
          <p:cNvPr name="AutoShape 28" id="28"/>
          <p:cNvSpPr/>
          <p:nvPr/>
        </p:nvSpPr>
        <p:spPr>
          <a:xfrm rot="0">
            <a:off x="12890941" y="5571665"/>
            <a:ext cx="2426839" cy="4114800"/>
          </a:xfrm>
          <a:prstGeom prst="rect">
            <a:avLst/>
          </a:prstGeom>
          <a:solidFill>
            <a:srgbClr val="FFFFFF">
              <a:alpha val="60000"/>
            </a:srgbClr>
          </a:solidFill>
        </p:spPr>
      </p:sp>
      <p:grpSp>
        <p:nvGrpSpPr>
          <p:cNvPr name="Group 29" id="29"/>
          <p:cNvGrpSpPr/>
          <p:nvPr/>
        </p:nvGrpSpPr>
        <p:grpSpPr>
          <a:xfrm rot="-2700000">
            <a:off x="13854997" y="5442467"/>
            <a:ext cx="498728" cy="258396"/>
            <a:chOff x="0" y="0"/>
            <a:chExt cx="6350000" cy="3289999"/>
          </a:xfrm>
        </p:grpSpPr>
        <p:sp>
          <p:nvSpPr>
            <p:cNvPr name="Freeform 30" id="30"/>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2C92D5"/>
            </a:solidFill>
          </p:spPr>
        </p:sp>
      </p:grpSp>
      <p:sp>
        <p:nvSpPr>
          <p:cNvPr name="TextBox 31" id="31"/>
          <p:cNvSpPr txBox="true"/>
          <p:nvPr/>
        </p:nvSpPr>
        <p:spPr>
          <a:xfrm rot="0">
            <a:off x="307377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3-14</a:t>
            </a:r>
          </a:p>
        </p:txBody>
      </p:sp>
      <p:sp>
        <p:nvSpPr>
          <p:cNvPr name="TextBox 32" id="32"/>
          <p:cNvSpPr txBox="true"/>
          <p:nvPr/>
        </p:nvSpPr>
        <p:spPr>
          <a:xfrm rot="0">
            <a:off x="552093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15-28</a:t>
            </a:r>
          </a:p>
        </p:txBody>
      </p:sp>
      <p:sp>
        <p:nvSpPr>
          <p:cNvPr name="TextBox 33" id="33"/>
          <p:cNvSpPr txBox="true"/>
          <p:nvPr/>
        </p:nvSpPr>
        <p:spPr>
          <a:xfrm rot="0">
            <a:off x="8015723" y="3996438"/>
            <a:ext cx="230550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29-31</a:t>
            </a:r>
          </a:p>
        </p:txBody>
      </p:sp>
      <p:sp>
        <p:nvSpPr>
          <p:cNvPr name="TextBox 34" id="34"/>
          <p:cNvSpPr txBox="true"/>
          <p:nvPr/>
        </p:nvSpPr>
        <p:spPr>
          <a:xfrm rot="0">
            <a:off x="10499712"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32-35</a:t>
            </a:r>
          </a:p>
        </p:txBody>
      </p:sp>
      <p:sp>
        <p:nvSpPr>
          <p:cNvPr name="TextBox 35" id="35"/>
          <p:cNvSpPr txBox="true"/>
          <p:nvPr/>
        </p:nvSpPr>
        <p:spPr>
          <a:xfrm rot="0">
            <a:off x="12968413"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36-44</a:t>
            </a:r>
          </a:p>
        </p:txBody>
      </p:sp>
      <p:sp>
        <p:nvSpPr>
          <p:cNvPr name="TextBox 36" id="36"/>
          <p:cNvSpPr txBox="true"/>
          <p:nvPr/>
        </p:nvSpPr>
        <p:spPr>
          <a:xfrm rot="0">
            <a:off x="3072505" y="6214038"/>
            <a:ext cx="2306775" cy="2265414"/>
          </a:xfrm>
          <a:prstGeom prst="rect">
            <a:avLst/>
          </a:prstGeom>
        </p:spPr>
        <p:txBody>
          <a:bodyPr anchor="t" rtlCol="false" tIns="0" lIns="0" bIns="0" rIns="0">
            <a:spAutoFit/>
          </a:bodyPr>
          <a:lstStyle/>
          <a:p>
            <a:pPr algn="ctr">
              <a:lnSpc>
                <a:spcPts val="4560"/>
              </a:lnSpc>
            </a:pPr>
            <a:r>
              <a:rPr lang="en-US" sz="3040" spc="152">
                <a:solidFill>
                  <a:srgbClr val="191919"/>
                </a:solidFill>
                <a:latin typeface="Aileron Bold"/>
              </a:rPr>
              <a:t>O </a:t>
            </a:r>
          </a:p>
          <a:p>
            <a:pPr algn="ctr">
              <a:lnSpc>
                <a:spcPts val="4560"/>
              </a:lnSpc>
            </a:pPr>
            <a:r>
              <a:rPr lang="en-US" sz="3040" spc="152">
                <a:solidFill>
                  <a:srgbClr val="191919"/>
                </a:solidFill>
                <a:latin typeface="Aileron Bold"/>
              </a:rPr>
              <a:t>princípio </a:t>
            </a:r>
          </a:p>
          <a:p>
            <a:pPr algn="ctr">
              <a:lnSpc>
                <a:spcPts val="4560"/>
              </a:lnSpc>
            </a:pPr>
            <a:r>
              <a:rPr lang="en-US" sz="3040" spc="152">
                <a:solidFill>
                  <a:srgbClr val="191919"/>
                </a:solidFill>
                <a:latin typeface="Aileron Bold"/>
              </a:rPr>
              <a:t>das </a:t>
            </a:r>
          </a:p>
          <a:p>
            <a:pPr algn="ctr">
              <a:lnSpc>
                <a:spcPts val="4560"/>
              </a:lnSpc>
            </a:pPr>
            <a:r>
              <a:rPr lang="en-US" sz="3040" spc="152">
                <a:solidFill>
                  <a:srgbClr val="191919"/>
                </a:solidFill>
                <a:latin typeface="Aileron Bold"/>
              </a:rPr>
              <a:t>dores</a:t>
            </a:r>
          </a:p>
        </p:txBody>
      </p:sp>
      <p:sp>
        <p:nvSpPr>
          <p:cNvPr name="TextBox 37" id="37"/>
          <p:cNvSpPr txBox="true"/>
          <p:nvPr/>
        </p:nvSpPr>
        <p:spPr>
          <a:xfrm rot="0">
            <a:off x="5529191" y="6214038"/>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grande tribulação</a:t>
            </a:r>
          </a:p>
        </p:txBody>
      </p:sp>
      <p:sp>
        <p:nvSpPr>
          <p:cNvPr name="TextBox 38" id="38"/>
          <p:cNvSpPr txBox="true"/>
          <p:nvPr/>
        </p:nvSpPr>
        <p:spPr>
          <a:xfrm rot="0">
            <a:off x="7985877" y="6214038"/>
            <a:ext cx="2306775" cy="3902577"/>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vinda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Filho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Homem</a:t>
            </a:r>
          </a:p>
          <a:p>
            <a:pPr algn="ctr">
              <a:lnSpc>
                <a:spcPts val="4435"/>
              </a:lnSpc>
            </a:pPr>
          </a:p>
          <a:p>
            <a:pPr algn="ctr">
              <a:lnSpc>
                <a:spcPts val="3960"/>
              </a:lnSpc>
            </a:pPr>
          </a:p>
        </p:txBody>
      </p:sp>
      <p:sp>
        <p:nvSpPr>
          <p:cNvPr name="TextBox 39" id="39"/>
          <p:cNvSpPr txBox="true"/>
          <p:nvPr/>
        </p:nvSpPr>
        <p:spPr>
          <a:xfrm rot="0">
            <a:off x="10442562" y="6214038"/>
            <a:ext cx="2306775" cy="22669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parábola </a:t>
            </a:r>
          </a:p>
          <a:p>
            <a:pPr algn="ctr">
              <a:lnSpc>
                <a:spcPts val="4500"/>
              </a:lnSpc>
            </a:pPr>
            <a:r>
              <a:rPr lang="en-US" sz="3000" spc="150">
                <a:solidFill>
                  <a:srgbClr val="191919"/>
                </a:solidFill>
                <a:latin typeface="Aileron Bold"/>
              </a:rPr>
              <a:t>da</a:t>
            </a:r>
          </a:p>
          <a:p>
            <a:pPr algn="ctr">
              <a:lnSpc>
                <a:spcPts val="4500"/>
              </a:lnSpc>
            </a:pPr>
            <a:r>
              <a:rPr lang="en-US" sz="3000" spc="150">
                <a:solidFill>
                  <a:srgbClr val="191919"/>
                </a:solidFill>
                <a:latin typeface="Aileron Bold"/>
              </a:rPr>
              <a:t> figueira</a:t>
            </a:r>
          </a:p>
        </p:txBody>
      </p:sp>
      <p:sp>
        <p:nvSpPr>
          <p:cNvPr name="TextBox 40" id="40"/>
          <p:cNvSpPr txBox="true"/>
          <p:nvPr/>
        </p:nvSpPr>
        <p:spPr>
          <a:xfrm rot="0">
            <a:off x="12950973" y="6255019"/>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Exortação </a:t>
            </a:r>
          </a:p>
          <a:p>
            <a:pPr algn="ctr">
              <a:lnSpc>
                <a:spcPts val="4500"/>
              </a:lnSpc>
            </a:pPr>
            <a:r>
              <a:rPr lang="en-US" sz="3000" spc="150">
                <a:solidFill>
                  <a:srgbClr val="191919"/>
                </a:solidFill>
                <a:latin typeface="Aileron Bold"/>
              </a:rPr>
              <a:t>à </a:t>
            </a:r>
          </a:p>
          <a:p>
            <a:pPr algn="ctr">
              <a:lnSpc>
                <a:spcPts val="4500"/>
              </a:lnSpc>
            </a:pPr>
            <a:r>
              <a:rPr lang="en-US" sz="3000" spc="150">
                <a:solidFill>
                  <a:srgbClr val="191919"/>
                </a:solidFill>
                <a:latin typeface="Aileron Bold"/>
              </a:rPr>
              <a:t>vigilância</a:t>
            </a:r>
          </a:p>
        </p:txBody>
      </p:sp>
    </p:spTree>
  </p:cSld>
  <p:clrMapOvr>
    <a:masterClrMapping/>
  </p:clrMapOvr>
</p:sld>
</file>

<file path=ppt/slides/slide8.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606398" y="863091"/>
            <a:ext cx="11592793" cy="3019106"/>
            <a:chOff x="0" y="0"/>
            <a:chExt cx="15457058" cy="4025474"/>
          </a:xfrm>
        </p:grpSpPr>
        <p:sp>
          <p:nvSpPr>
            <p:cNvPr name="TextBox 3" id="3"/>
            <p:cNvSpPr txBox="true"/>
            <p:nvPr/>
          </p:nvSpPr>
          <p:spPr>
            <a:xfrm rot="0">
              <a:off x="0" y="-47625"/>
              <a:ext cx="15457058" cy="3204256"/>
            </a:xfrm>
            <a:prstGeom prst="rect">
              <a:avLst/>
            </a:prstGeom>
          </p:spPr>
          <p:txBody>
            <a:bodyPr anchor="t" rtlCol="false" tIns="0" lIns="0" bIns="0" rIns="0">
              <a:spAutoFit/>
            </a:bodyPr>
            <a:lstStyle/>
            <a:p>
              <a:pPr algn="ctr">
                <a:lnSpc>
                  <a:spcPts val="6486"/>
                </a:lnSpc>
              </a:pPr>
              <a:r>
                <a:rPr lang="en-US" sz="4951" spc="148">
                  <a:solidFill>
                    <a:srgbClr val="FFFFFF"/>
                  </a:solidFill>
                  <a:latin typeface="Aileron Ultra-Bold"/>
                </a:rPr>
                <a:t>Mateus 24.1-51</a:t>
              </a:r>
            </a:p>
            <a:p>
              <a:pPr algn="ctr">
                <a:lnSpc>
                  <a:spcPts val="6486"/>
                </a:lnSpc>
              </a:pPr>
              <a:r>
                <a:rPr lang="en-US" sz="4951" spc="148">
                  <a:solidFill>
                    <a:srgbClr val="FFFFFF"/>
                  </a:solidFill>
                  <a:latin typeface="Aileron Ultra-Bold"/>
                </a:rPr>
                <a:t>O sermão profético</a:t>
              </a:r>
            </a:p>
            <a:p>
              <a:pPr algn="ctr" marL="0" indent="0" lvl="0">
                <a:lnSpc>
                  <a:spcPts val="6486"/>
                </a:lnSpc>
                <a:spcBef>
                  <a:spcPct val="0"/>
                </a:spcBef>
              </a:pPr>
            </a:p>
          </p:txBody>
        </p:sp>
        <p:sp>
          <p:nvSpPr>
            <p:cNvPr name="TextBox 4" id="4"/>
            <p:cNvSpPr txBox="true"/>
            <p:nvPr/>
          </p:nvSpPr>
          <p:spPr>
            <a:xfrm rot="0">
              <a:off x="0" y="3231964"/>
              <a:ext cx="15457058" cy="793510"/>
            </a:xfrm>
            <a:prstGeom prst="rect">
              <a:avLst/>
            </a:prstGeom>
          </p:spPr>
          <p:txBody>
            <a:bodyPr anchor="t" rtlCol="false" tIns="0" lIns="0" bIns="0" rIns="0">
              <a:spAutoFit/>
            </a:bodyPr>
            <a:lstStyle/>
            <a:p>
              <a:pPr algn="ctr" marL="0" indent="0" lvl="0">
                <a:lnSpc>
                  <a:spcPts val="5006"/>
                </a:lnSpc>
              </a:pPr>
            </a:p>
          </p:txBody>
        </p:sp>
      </p:grpSp>
      <p:sp>
        <p:nvSpPr>
          <p:cNvPr name="AutoShape 5" id="5"/>
          <p:cNvSpPr/>
          <p:nvPr/>
        </p:nvSpPr>
        <p:spPr>
          <a:xfrm rot="0">
            <a:off x="494484" y="3820360"/>
            <a:ext cx="2426839" cy="5866105"/>
          </a:xfrm>
          <a:prstGeom prst="rect">
            <a:avLst/>
          </a:prstGeom>
          <a:solidFill>
            <a:srgbClr val="86EAE9"/>
          </a:solidFill>
        </p:spPr>
      </p:sp>
      <p:sp>
        <p:nvSpPr>
          <p:cNvPr name="AutoShape 6" id="6"/>
          <p:cNvSpPr/>
          <p:nvPr/>
        </p:nvSpPr>
        <p:spPr>
          <a:xfrm rot="0">
            <a:off x="10397427" y="3820360"/>
            <a:ext cx="2426839" cy="5866105"/>
          </a:xfrm>
          <a:prstGeom prst="rect">
            <a:avLst/>
          </a:prstGeom>
          <a:solidFill>
            <a:srgbClr val="5271FF"/>
          </a:solidFill>
        </p:spPr>
      </p:sp>
      <p:sp>
        <p:nvSpPr>
          <p:cNvPr name="AutoShape 7" id="7"/>
          <p:cNvSpPr/>
          <p:nvPr/>
        </p:nvSpPr>
        <p:spPr>
          <a:xfrm rot="0">
            <a:off x="7921691" y="3820360"/>
            <a:ext cx="2426839" cy="5866105"/>
          </a:xfrm>
          <a:prstGeom prst="rect">
            <a:avLst/>
          </a:prstGeom>
          <a:solidFill>
            <a:srgbClr val="2C92D5"/>
          </a:solidFill>
        </p:spPr>
      </p:sp>
      <p:sp>
        <p:nvSpPr>
          <p:cNvPr name="AutoShape 8" id="8"/>
          <p:cNvSpPr/>
          <p:nvPr/>
        </p:nvSpPr>
        <p:spPr>
          <a:xfrm rot="0">
            <a:off x="5445955" y="3820360"/>
            <a:ext cx="2426839" cy="5866105"/>
          </a:xfrm>
          <a:prstGeom prst="rect">
            <a:avLst/>
          </a:prstGeom>
          <a:solidFill>
            <a:srgbClr val="37C9EF"/>
          </a:solidFill>
        </p:spPr>
      </p:sp>
      <p:sp>
        <p:nvSpPr>
          <p:cNvPr name="AutoShape 9" id="9"/>
          <p:cNvSpPr/>
          <p:nvPr/>
        </p:nvSpPr>
        <p:spPr>
          <a:xfrm rot="0">
            <a:off x="2970220" y="3820360"/>
            <a:ext cx="2426839" cy="5866105"/>
          </a:xfrm>
          <a:prstGeom prst="rect">
            <a:avLst/>
          </a:prstGeom>
          <a:solidFill>
            <a:srgbClr val="3EDAD8"/>
          </a:solidFill>
        </p:spPr>
      </p:sp>
      <p:sp>
        <p:nvSpPr>
          <p:cNvPr name="AutoShape 10" id="10"/>
          <p:cNvSpPr/>
          <p:nvPr/>
        </p:nvSpPr>
        <p:spPr>
          <a:xfrm rot="0">
            <a:off x="494484" y="5571665"/>
            <a:ext cx="2426839" cy="4114800"/>
          </a:xfrm>
          <a:prstGeom prst="rect">
            <a:avLst/>
          </a:prstGeom>
          <a:solidFill>
            <a:srgbClr val="FFFFFF">
              <a:alpha val="60000"/>
            </a:srgbClr>
          </a:solidFill>
        </p:spPr>
      </p:sp>
      <p:sp>
        <p:nvSpPr>
          <p:cNvPr name="TextBox 11" id="11"/>
          <p:cNvSpPr txBox="true"/>
          <p:nvPr/>
        </p:nvSpPr>
        <p:spPr>
          <a:xfrm rot="0">
            <a:off x="213250" y="4054301"/>
            <a:ext cx="311191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1,2</a:t>
            </a:r>
          </a:p>
        </p:txBody>
      </p:sp>
      <p:sp>
        <p:nvSpPr>
          <p:cNvPr name="TextBox 12" id="12"/>
          <p:cNvSpPr txBox="true"/>
          <p:nvPr/>
        </p:nvSpPr>
        <p:spPr>
          <a:xfrm rot="0">
            <a:off x="615819" y="6223563"/>
            <a:ext cx="2306775" cy="3291888"/>
          </a:xfrm>
          <a:prstGeom prst="rect">
            <a:avLst/>
          </a:prstGeom>
        </p:spPr>
        <p:txBody>
          <a:bodyPr anchor="t" rtlCol="false" tIns="0" lIns="0" bIns="0" rIns="0">
            <a:spAutoFit/>
          </a:bodyPr>
          <a:lstStyle/>
          <a:p>
            <a:pPr algn="ctr">
              <a:lnSpc>
                <a:spcPts val="4585"/>
              </a:lnSpc>
            </a:pPr>
            <a:r>
              <a:rPr lang="en-US" sz="3057" spc="152">
                <a:solidFill>
                  <a:srgbClr val="191919"/>
                </a:solidFill>
                <a:latin typeface="Aileron Bold"/>
              </a:rPr>
              <a:t>A </a:t>
            </a:r>
          </a:p>
          <a:p>
            <a:pPr algn="ctr">
              <a:lnSpc>
                <a:spcPts val="4585"/>
              </a:lnSpc>
            </a:pPr>
            <a:r>
              <a:rPr lang="en-US" sz="3057" spc="152">
                <a:solidFill>
                  <a:srgbClr val="191919"/>
                </a:solidFill>
                <a:latin typeface="Aileron Bold"/>
              </a:rPr>
              <a:t>destruição </a:t>
            </a:r>
          </a:p>
          <a:p>
            <a:pPr algn="ctr">
              <a:lnSpc>
                <a:spcPts val="4585"/>
              </a:lnSpc>
            </a:pPr>
            <a:r>
              <a:rPr lang="en-US" sz="3057" spc="152">
                <a:solidFill>
                  <a:srgbClr val="191919"/>
                </a:solidFill>
                <a:latin typeface="Aileron Bold"/>
              </a:rPr>
              <a:t>do</a:t>
            </a:r>
          </a:p>
          <a:p>
            <a:pPr algn="ctr">
              <a:lnSpc>
                <a:spcPts val="4585"/>
              </a:lnSpc>
            </a:pPr>
            <a:r>
              <a:rPr lang="en-US" sz="3057" spc="152">
                <a:solidFill>
                  <a:srgbClr val="191919"/>
                </a:solidFill>
                <a:latin typeface="Aileron Bold"/>
              </a:rPr>
              <a:t> templo</a:t>
            </a:r>
          </a:p>
          <a:p>
            <a:pPr algn="ctr">
              <a:lnSpc>
                <a:spcPts val="3960"/>
              </a:lnSpc>
            </a:pPr>
          </a:p>
          <a:p>
            <a:pPr algn="ctr">
              <a:lnSpc>
                <a:spcPts val="3960"/>
              </a:lnSpc>
            </a:pPr>
          </a:p>
        </p:txBody>
      </p:sp>
      <p:grpSp>
        <p:nvGrpSpPr>
          <p:cNvPr name="Group 13" id="13"/>
          <p:cNvGrpSpPr/>
          <p:nvPr/>
        </p:nvGrpSpPr>
        <p:grpSpPr>
          <a:xfrm rot="-2700000">
            <a:off x="1458539" y="5442467"/>
            <a:ext cx="498728" cy="258396"/>
            <a:chOff x="0" y="0"/>
            <a:chExt cx="6350000" cy="3289999"/>
          </a:xfrm>
        </p:grpSpPr>
        <p:sp>
          <p:nvSpPr>
            <p:cNvPr name="Freeform 14" id="14"/>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86EAE9"/>
            </a:solidFill>
          </p:spPr>
        </p:sp>
      </p:grpSp>
      <p:sp>
        <p:nvSpPr>
          <p:cNvPr name="AutoShape 15" id="15"/>
          <p:cNvSpPr/>
          <p:nvPr/>
        </p:nvSpPr>
        <p:spPr>
          <a:xfrm rot="0">
            <a:off x="2970220" y="5571665"/>
            <a:ext cx="2426839" cy="4114800"/>
          </a:xfrm>
          <a:prstGeom prst="rect">
            <a:avLst/>
          </a:prstGeom>
          <a:solidFill>
            <a:srgbClr val="FFFFFF">
              <a:alpha val="60000"/>
            </a:srgbClr>
          </a:solidFill>
        </p:spPr>
      </p:sp>
      <p:grpSp>
        <p:nvGrpSpPr>
          <p:cNvPr name="Group 16" id="16"/>
          <p:cNvGrpSpPr/>
          <p:nvPr/>
        </p:nvGrpSpPr>
        <p:grpSpPr>
          <a:xfrm rot="-2700000">
            <a:off x="3934275" y="5442467"/>
            <a:ext cx="498728" cy="258396"/>
            <a:chOff x="0" y="0"/>
            <a:chExt cx="6350000" cy="3289999"/>
          </a:xfrm>
        </p:grpSpPr>
        <p:sp>
          <p:nvSpPr>
            <p:cNvPr name="Freeform 17" id="17"/>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EDAD8"/>
            </a:solidFill>
          </p:spPr>
        </p:sp>
      </p:grpSp>
      <p:sp>
        <p:nvSpPr>
          <p:cNvPr name="AutoShape 18" id="18"/>
          <p:cNvSpPr/>
          <p:nvPr/>
        </p:nvSpPr>
        <p:spPr>
          <a:xfrm rot="0">
            <a:off x="5445955" y="5571665"/>
            <a:ext cx="2426839" cy="4114800"/>
          </a:xfrm>
          <a:prstGeom prst="rect">
            <a:avLst/>
          </a:prstGeom>
          <a:solidFill>
            <a:srgbClr val="FFFFFF">
              <a:alpha val="60000"/>
            </a:srgbClr>
          </a:solidFill>
        </p:spPr>
      </p:sp>
      <p:grpSp>
        <p:nvGrpSpPr>
          <p:cNvPr name="Group 19" id="19"/>
          <p:cNvGrpSpPr/>
          <p:nvPr/>
        </p:nvGrpSpPr>
        <p:grpSpPr>
          <a:xfrm rot="-2700000">
            <a:off x="6410011" y="5442467"/>
            <a:ext cx="498728" cy="258396"/>
            <a:chOff x="0" y="0"/>
            <a:chExt cx="6350000" cy="3289999"/>
          </a:xfrm>
        </p:grpSpPr>
        <p:sp>
          <p:nvSpPr>
            <p:cNvPr name="Freeform 20" id="20"/>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37C9EF"/>
            </a:solidFill>
          </p:spPr>
        </p:sp>
      </p:grpSp>
      <p:sp>
        <p:nvSpPr>
          <p:cNvPr name="AutoShape 21" id="21"/>
          <p:cNvSpPr/>
          <p:nvPr/>
        </p:nvSpPr>
        <p:spPr>
          <a:xfrm rot="0">
            <a:off x="7921691" y="5571665"/>
            <a:ext cx="2426839" cy="4114800"/>
          </a:xfrm>
          <a:prstGeom prst="rect">
            <a:avLst/>
          </a:prstGeom>
          <a:solidFill>
            <a:srgbClr val="FFFFFF">
              <a:alpha val="60000"/>
            </a:srgbClr>
          </a:solidFill>
        </p:spPr>
      </p:sp>
      <p:grpSp>
        <p:nvGrpSpPr>
          <p:cNvPr name="Group 22" id="22"/>
          <p:cNvGrpSpPr/>
          <p:nvPr/>
        </p:nvGrpSpPr>
        <p:grpSpPr>
          <a:xfrm rot="-2700000">
            <a:off x="8885747" y="5442467"/>
            <a:ext cx="498728" cy="258396"/>
            <a:chOff x="0" y="0"/>
            <a:chExt cx="6350000" cy="3289999"/>
          </a:xfrm>
        </p:grpSpPr>
        <p:sp>
          <p:nvSpPr>
            <p:cNvPr name="Freeform 23" id="23"/>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2C92D5"/>
            </a:solidFill>
          </p:spPr>
        </p:sp>
      </p:grpSp>
      <p:sp>
        <p:nvSpPr>
          <p:cNvPr name="AutoShape 24" id="24"/>
          <p:cNvSpPr/>
          <p:nvPr/>
        </p:nvSpPr>
        <p:spPr>
          <a:xfrm rot="0">
            <a:off x="10397427" y="5571665"/>
            <a:ext cx="2426839" cy="4114800"/>
          </a:xfrm>
          <a:prstGeom prst="rect">
            <a:avLst/>
          </a:prstGeom>
          <a:solidFill>
            <a:srgbClr val="FFFFFF">
              <a:alpha val="60000"/>
            </a:srgbClr>
          </a:solidFill>
        </p:spPr>
      </p:sp>
      <p:grpSp>
        <p:nvGrpSpPr>
          <p:cNvPr name="Group 25" id="25"/>
          <p:cNvGrpSpPr/>
          <p:nvPr/>
        </p:nvGrpSpPr>
        <p:grpSpPr>
          <a:xfrm rot="-2700000">
            <a:off x="11361483" y="5442467"/>
            <a:ext cx="498728" cy="258396"/>
            <a:chOff x="0" y="0"/>
            <a:chExt cx="6350000" cy="3289999"/>
          </a:xfrm>
        </p:grpSpPr>
        <p:sp>
          <p:nvSpPr>
            <p:cNvPr name="Freeform 26" id="26"/>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13538A"/>
            </a:solidFill>
          </p:spPr>
        </p:sp>
      </p:grpSp>
      <p:sp>
        <p:nvSpPr>
          <p:cNvPr name="AutoShape 27" id="27"/>
          <p:cNvSpPr/>
          <p:nvPr/>
        </p:nvSpPr>
        <p:spPr>
          <a:xfrm rot="0">
            <a:off x="15366677" y="3820360"/>
            <a:ext cx="2426839" cy="5866105"/>
          </a:xfrm>
          <a:prstGeom prst="rect">
            <a:avLst/>
          </a:prstGeom>
          <a:solidFill>
            <a:srgbClr val="303B69"/>
          </a:solidFill>
        </p:spPr>
      </p:sp>
      <p:sp>
        <p:nvSpPr>
          <p:cNvPr name="AutoShape 28" id="28"/>
          <p:cNvSpPr/>
          <p:nvPr/>
        </p:nvSpPr>
        <p:spPr>
          <a:xfrm rot="0">
            <a:off x="12890941" y="3820360"/>
            <a:ext cx="2426839" cy="5866105"/>
          </a:xfrm>
          <a:prstGeom prst="rect">
            <a:avLst/>
          </a:prstGeom>
          <a:solidFill>
            <a:srgbClr val="5E17EB"/>
          </a:solidFill>
        </p:spPr>
      </p:sp>
      <p:sp>
        <p:nvSpPr>
          <p:cNvPr name="AutoShape 29" id="29"/>
          <p:cNvSpPr/>
          <p:nvPr/>
        </p:nvSpPr>
        <p:spPr>
          <a:xfrm rot="0">
            <a:off x="12890941" y="5571665"/>
            <a:ext cx="2426839" cy="4114800"/>
          </a:xfrm>
          <a:prstGeom prst="rect">
            <a:avLst/>
          </a:prstGeom>
          <a:solidFill>
            <a:srgbClr val="FFFFFF">
              <a:alpha val="60000"/>
            </a:srgbClr>
          </a:solidFill>
        </p:spPr>
      </p:sp>
      <p:grpSp>
        <p:nvGrpSpPr>
          <p:cNvPr name="Group 30" id="30"/>
          <p:cNvGrpSpPr/>
          <p:nvPr/>
        </p:nvGrpSpPr>
        <p:grpSpPr>
          <a:xfrm rot="-2700000">
            <a:off x="13854997" y="5442467"/>
            <a:ext cx="498728" cy="258396"/>
            <a:chOff x="0" y="0"/>
            <a:chExt cx="6350000" cy="3289999"/>
          </a:xfrm>
        </p:grpSpPr>
        <p:sp>
          <p:nvSpPr>
            <p:cNvPr name="Freeform 31" id="31"/>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2C92D5"/>
            </a:solidFill>
          </p:spPr>
        </p:sp>
      </p:grpSp>
      <p:sp>
        <p:nvSpPr>
          <p:cNvPr name="AutoShape 32" id="32"/>
          <p:cNvSpPr/>
          <p:nvPr/>
        </p:nvSpPr>
        <p:spPr>
          <a:xfrm rot="0">
            <a:off x="15366677" y="5571665"/>
            <a:ext cx="2426839" cy="4114800"/>
          </a:xfrm>
          <a:prstGeom prst="rect">
            <a:avLst/>
          </a:prstGeom>
          <a:solidFill>
            <a:srgbClr val="FFFFFF">
              <a:alpha val="60000"/>
            </a:srgbClr>
          </a:solidFill>
        </p:spPr>
      </p:sp>
      <p:grpSp>
        <p:nvGrpSpPr>
          <p:cNvPr name="Group 33" id="33"/>
          <p:cNvGrpSpPr/>
          <p:nvPr/>
        </p:nvGrpSpPr>
        <p:grpSpPr>
          <a:xfrm rot="-2700000">
            <a:off x="16264058" y="5442467"/>
            <a:ext cx="498728" cy="258396"/>
            <a:chOff x="0" y="0"/>
            <a:chExt cx="6350000" cy="3289999"/>
          </a:xfrm>
        </p:grpSpPr>
        <p:sp>
          <p:nvSpPr>
            <p:cNvPr name="Freeform 34" id="34"/>
            <p:cNvSpPr/>
            <p:nvPr/>
          </p:nvSpPr>
          <p:spPr>
            <a:xfrm flipH="false" flipV="false" rot="0">
              <a:off x="0" y="0"/>
              <a:ext cx="6350000" cy="3289999"/>
            </a:xfrm>
            <a:custGeom>
              <a:avLst/>
              <a:gdLst/>
              <a:ahLst/>
              <a:cxnLst/>
              <a:rect r="r" b="b" t="t" l="l"/>
              <a:pathLst>
                <a:path h="3289999" w="6350000">
                  <a:moveTo>
                    <a:pt x="6350000" y="3289999"/>
                  </a:moveTo>
                  <a:lnTo>
                    <a:pt x="0" y="3289999"/>
                  </a:lnTo>
                  <a:lnTo>
                    <a:pt x="0" y="0"/>
                  </a:lnTo>
                  <a:close/>
                </a:path>
              </a:pathLst>
            </a:custGeom>
            <a:solidFill>
              <a:srgbClr val="13538A"/>
            </a:solidFill>
          </p:spPr>
        </p:sp>
      </p:grpSp>
      <p:sp>
        <p:nvSpPr>
          <p:cNvPr name="TextBox 35" id="35"/>
          <p:cNvSpPr txBox="true"/>
          <p:nvPr/>
        </p:nvSpPr>
        <p:spPr>
          <a:xfrm rot="0">
            <a:off x="307377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3-14</a:t>
            </a:r>
          </a:p>
        </p:txBody>
      </p:sp>
      <p:sp>
        <p:nvSpPr>
          <p:cNvPr name="TextBox 36" id="36"/>
          <p:cNvSpPr txBox="true"/>
          <p:nvPr/>
        </p:nvSpPr>
        <p:spPr>
          <a:xfrm rot="0">
            <a:off x="5520937"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15-28</a:t>
            </a:r>
          </a:p>
        </p:txBody>
      </p:sp>
      <p:sp>
        <p:nvSpPr>
          <p:cNvPr name="TextBox 37" id="37"/>
          <p:cNvSpPr txBox="true"/>
          <p:nvPr/>
        </p:nvSpPr>
        <p:spPr>
          <a:xfrm rot="0">
            <a:off x="8015723" y="3996438"/>
            <a:ext cx="2305504" cy="1287780"/>
          </a:xfrm>
          <a:prstGeom prst="rect">
            <a:avLst/>
          </a:prstGeom>
        </p:spPr>
        <p:txBody>
          <a:bodyPr anchor="t" rtlCol="false" tIns="0" lIns="0" bIns="0" rIns="0">
            <a:spAutoFit/>
          </a:bodyPr>
          <a:lstStyle/>
          <a:p>
            <a:pPr algn="ctr">
              <a:lnSpc>
                <a:spcPts val="5159"/>
              </a:lnSpc>
            </a:pPr>
            <a:r>
              <a:rPr lang="en-US" sz="3999" spc="155">
                <a:solidFill>
                  <a:srgbClr val="191919"/>
                </a:solidFill>
                <a:latin typeface="Aileron Bold"/>
              </a:rPr>
              <a:t>Vers. </a:t>
            </a:r>
          </a:p>
          <a:p>
            <a:pPr algn="ctr" marL="0" indent="0" lvl="0">
              <a:lnSpc>
                <a:spcPts val="5159"/>
              </a:lnSpc>
              <a:spcBef>
                <a:spcPct val="0"/>
              </a:spcBef>
            </a:pPr>
            <a:r>
              <a:rPr lang="en-US" sz="3999" spc="155">
                <a:solidFill>
                  <a:srgbClr val="191919"/>
                </a:solidFill>
                <a:latin typeface="Aileron Bold"/>
              </a:rPr>
              <a:t>29-31</a:t>
            </a:r>
          </a:p>
        </p:txBody>
      </p:sp>
      <p:sp>
        <p:nvSpPr>
          <p:cNvPr name="TextBox 38" id="38"/>
          <p:cNvSpPr txBox="true"/>
          <p:nvPr/>
        </p:nvSpPr>
        <p:spPr>
          <a:xfrm rot="0">
            <a:off x="10499712"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32-35</a:t>
            </a:r>
          </a:p>
        </p:txBody>
      </p:sp>
      <p:sp>
        <p:nvSpPr>
          <p:cNvPr name="TextBox 39" id="39"/>
          <p:cNvSpPr txBox="true"/>
          <p:nvPr/>
        </p:nvSpPr>
        <p:spPr>
          <a:xfrm rot="0">
            <a:off x="12968413"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36-44</a:t>
            </a:r>
          </a:p>
        </p:txBody>
      </p:sp>
      <p:sp>
        <p:nvSpPr>
          <p:cNvPr name="TextBox 40" id="40"/>
          <p:cNvSpPr txBox="true"/>
          <p:nvPr/>
        </p:nvSpPr>
        <p:spPr>
          <a:xfrm rot="0">
            <a:off x="15478488" y="3996438"/>
            <a:ext cx="2305504" cy="1287780"/>
          </a:xfrm>
          <a:prstGeom prst="rect">
            <a:avLst/>
          </a:prstGeom>
        </p:spPr>
        <p:txBody>
          <a:bodyPr anchor="t" rtlCol="false" tIns="0" lIns="0" bIns="0" rIns="0">
            <a:spAutoFit/>
          </a:bodyPr>
          <a:lstStyle/>
          <a:p>
            <a:pPr algn="ctr">
              <a:lnSpc>
                <a:spcPts val="5160"/>
              </a:lnSpc>
            </a:pPr>
            <a:r>
              <a:rPr lang="en-US" sz="4000" spc="156">
                <a:solidFill>
                  <a:srgbClr val="191919"/>
                </a:solidFill>
                <a:latin typeface="Aileron Bold"/>
              </a:rPr>
              <a:t>Vers. </a:t>
            </a:r>
          </a:p>
          <a:p>
            <a:pPr algn="ctr" marL="0" indent="0" lvl="0">
              <a:lnSpc>
                <a:spcPts val="5160"/>
              </a:lnSpc>
              <a:spcBef>
                <a:spcPct val="0"/>
              </a:spcBef>
            </a:pPr>
            <a:r>
              <a:rPr lang="en-US" sz="4000" spc="156">
                <a:solidFill>
                  <a:srgbClr val="191919"/>
                </a:solidFill>
                <a:latin typeface="Aileron Bold"/>
              </a:rPr>
              <a:t>45-51</a:t>
            </a:r>
          </a:p>
        </p:txBody>
      </p:sp>
      <p:sp>
        <p:nvSpPr>
          <p:cNvPr name="TextBox 41" id="41"/>
          <p:cNvSpPr txBox="true"/>
          <p:nvPr/>
        </p:nvSpPr>
        <p:spPr>
          <a:xfrm rot="0">
            <a:off x="3072505" y="6214038"/>
            <a:ext cx="2306775" cy="2265414"/>
          </a:xfrm>
          <a:prstGeom prst="rect">
            <a:avLst/>
          </a:prstGeom>
        </p:spPr>
        <p:txBody>
          <a:bodyPr anchor="t" rtlCol="false" tIns="0" lIns="0" bIns="0" rIns="0">
            <a:spAutoFit/>
          </a:bodyPr>
          <a:lstStyle/>
          <a:p>
            <a:pPr algn="ctr">
              <a:lnSpc>
                <a:spcPts val="4560"/>
              </a:lnSpc>
            </a:pPr>
            <a:r>
              <a:rPr lang="en-US" sz="3040" spc="152">
                <a:solidFill>
                  <a:srgbClr val="191919"/>
                </a:solidFill>
                <a:latin typeface="Aileron Bold"/>
              </a:rPr>
              <a:t>O </a:t>
            </a:r>
          </a:p>
          <a:p>
            <a:pPr algn="ctr">
              <a:lnSpc>
                <a:spcPts val="4560"/>
              </a:lnSpc>
            </a:pPr>
            <a:r>
              <a:rPr lang="en-US" sz="3040" spc="152">
                <a:solidFill>
                  <a:srgbClr val="191919"/>
                </a:solidFill>
                <a:latin typeface="Aileron Bold"/>
              </a:rPr>
              <a:t>princípio </a:t>
            </a:r>
          </a:p>
          <a:p>
            <a:pPr algn="ctr">
              <a:lnSpc>
                <a:spcPts val="4560"/>
              </a:lnSpc>
            </a:pPr>
            <a:r>
              <a:rPr lang="en-US" sz="3040" spc="152">
                <a:solidFill>
                  <a:srgbClr val="191919"/>
                </a:solidFill>
                <a:latin typeface="Aileron Bold"/>
              </a:rPr>
              <a:t>das </a:t>
            </a:r>
          </a:p>
          <a:p>
            <a:pPr algn="ctr">
              <a:lnSpc>
                <a:spcPts val="4560"/>
              </a:lnSpc>
            </a:pPr>
            <a:r>
              <a:rPr lang="en-US" sz="3040" spc="152">
                <a:solidFill>
                  <a:srgbClr val="191919"/>
                </a:solidFill>
                <a:latin typeface="Aileron Bold"/>
              </a:rPr>
              <a:t>dores</a:t>
            </a:r>
          </a:p>
        </p:txBody>
      </p:sp>
      <p:sp>
        <p:nvSpPr>
          <p:cNvPr name="TextBox 42" id="42"/>
          <p:cNvSpPr txBox="true"/>
          <p:nvPr/>
        </p:nvSpPr>
        <p:spPr>
          <a:xfrm rot="0">
            <a:off x="5529191" y="6214038"/>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grande tribulação</a:t>
            </a:r>
          </a:p>
        </p:txBody>
      </p:sp>
      <p:sp>
        <p:nvSpPr>
          <p:cNvPr name="TextBox 43" id="43"/>
          <p:cNvSpPr txBox="true"/>
          <p:nvPr/>
        </p:nvSpPr>
        <p:spPr>
          <a:xfrm rot="0">
            <a:off x="7985877" y="6214038"/>
            <a:ext cx="2306775" cy="3902577"/>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vinda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Filho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Homem</a:t>
            </a:r>
          </a:p>
          <a:p>
            <a:pPr algn="ctr">
              <a:lnSpc>
                <a:spcPts val="4435"/>
              </a:lnSpc>
            </a:pPr>
          </a:p>
          <a:p>
            <a:pPr algn="ctr">
              <a:lnSpc>
                <a:spcPts val="3960"/>
              </a:lnSpc>
            </a:pPr>
          </a:p>
        </p:txBody>
      </p:sp>
      <p:sp>
        <p:nvSpPr>
          <p:cNvPr name="TextBox 44" id="44"/>
          <p:cNvSpPr txBox="true"/>
          <p:nvPr/>
        </p:nvSpPr>
        <p:spPr>
          <a:xfrm rot="0">
            <a:off x="10442562" y="6214038"/>
            <a:ext cx="2306775" cy="22669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parábola </a:t>
            </a:r>
          </a:p>
          <a:p>
            <a:pPr algn="ctr">
              <a:lnSpc>
                <a:spcPts val="4500"/>
              </a:lnSpc>
            </a:pPr>
            <a:r>
              <a:rPr lang="en-US" sz="3000" spc="150">
                <a:solidFill>
                  <a:srgbClr val="191919"/>
                </a:solidFill>
                <a:latin typeface="Aileron Bold"/>
              </a:rPr>
              <a:t>da</a:t>
            </a:r>
          </a:p>
          <a:p>
            <a:pPr algn="ctr">
              <a:lnSpc>
                <a:spcPts val="4500"/>
              </a:lnSpc>
            </a:pPr>
            <a:r>
              <a:rPr lang="en-US" sz="3000" spc="150">
                <a:solidFill>
                  <a:srgbClr val="191919"/>
                </a:solidFill>
                <a:latin typeface="Aileron Bold"/>
              </a:rPr>
              <a:t> figueira</a:t>
            </a:r>
          </a:p>
        </p:txBody>
      </p:sp>
      <p:sp>
        <p:nvSpPr>
          <p:cNvPr name="TextBox 45" id="45"/>
          <p:cNvSpPr txBox="true"/>
          <p:nvPr/>
        </p:nvSpPr>
        <p:spPr>
          <a:xfrm rot="0">
            <a:off x="12950973" y="6255019"/>
            <a:ext cx="2306775" cy="16954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Exortação </a:t>
            </a:r>
          </a:p>
          <a:p>
            <a:pPr algn="ctr">
              <a:lnSpc>
                <a:spcPts val="4500"/>
              </a:lnSpc>
            </a:pPr>
            <a:r>
              <a:rPr lang="en-US" sz="3000" spc="150">
                <a:solidFill>
                  <a:srgbClr val="191919"/>
                </a:solidFill>
                <a:latin typeface="Aileron Bold"/>
              </a:rPr>
              <a:t>à </a:t>
            </a:r>
          </a:p>
          <a:p>
            <a:pPr algn="ctr">
              <a:lnSpc>
                <a:spcPts val="4500"/>
              </a:lnSpc>
            </a:pPr>
            <a:r>
              <a:rPr lang="en-US" sz="3000" spc="150">
                <a:solidFill>
                  <a:srgbClr val="191919"/>
                </a:solidFill>
                <a:latin typeface="Aileron Bold"/>
              </a:rPr>
              <a:t>vigilância</a:t>
            </a:r>
          </a:p>
        </p:txBody>
      </p:sp>
      <p:sp>
        <p:nvSpPr>
          <p:cNvPr name="TextBox 46" id="46"/>
          <p:cNvSpPr txBox="true"/>
          <p:nvPr/>
        </p:nvSpPr>
        <p:spPr>
          <a:xfrm rot="0">
            <a:off x="15432080" y="6095540"/>
            <a:ext cx="2306775" cy="3409950"/>
          </a:xfrm>
          <a:prstGeom prst="rect">
            <a:avLst/>
          </a:prstGeom>
        </p:spPr>
        <p:txBody>
          <a:bodyPr anchor="t" rtlCol="false" tIns="0" lIns="0" bIns="0" rIns="0">
            <a:spAutoFit/>
          </a:bodyPr>
          <a:lstStyle/>
          <a:p>
            <a:pPr algn="ctr">
              <a:lnSpc>
                <a:spcPts val="4500"/>
              </a:lnSpc>
            </a:pPr>
            <a:r>
              <a:rPr lang="en-US" sz="3000" spc="150">
                <a:solidFill>
                  <a:srgbClr val="191919"/>
                </a:solidFill>
                <a:latin typeface="Aileron Bold"/>
              </a:rPr>
              <a:t>A </a:t>
            </a:r>
          </a:p>
          <a:p>
            <a:pPr algn="ctr">
              <a:lnSpc>
                <a:spcPts val="4500"/>
              </a:lnSpc>
            </a:pPr>
            <a:r>
              <a:rPr lang="en-US" sz="3000" spc="150">
                <a:solidFill>
                  <a:srgbClr val="191919"/>
                </a:solidFill>
                <a:latin typeface="Aileron Bold"/>
              </a:rPr>
              <a:t>parábola </a:t>
            </a:r>
          </a:p>
          <a:p>
            <a:pPr algn="ctr">
              <a:lnSpc>
                <a:spcPts val="4500"/>
              </a:lnSpc>
            </a:pPr>
            <a:r>
              <a:rPr lang="en-US" sz="3000" spc="150">
                <a:solidFill>
                  <a:srgbClr val="191919"/>
                </a:solidFill>
                <a:latin typeface="Aileron Bold"/>
              </a:rPr>
              <a:t>do </a:t>
            </a:r>
          </a:p>
          <a:p>
            <a:pPr algn="ctr">
              <a:lnSpc>
                <a:spcPts val="4500"/>
              </a:lnSpc>
            </a:pPr>
            <a:r>
              <a:rPr lang="en-US" sz="3000" spc="150">
                <a:solidFill>
                  <a:srgbClr val="191919"/>
                </a:solidFill>
                <a:latin typeface="Aileron Bold"/>
              </a:rPr>
              <a:t>servo fiel </a:t>
            </a:r>
          </a:p>
          <a:p>
            <a:pPr algn="ctr">
              <a:lnSpc>
                <a:spcPts val="4500"/>
              </a:lnSpc>
            </a:pPr>
            <a:r>
              <a:rPr lang="en-US" sz="3000" spc="150">
                <a:solidFill>
                  <a:srgbClr val="191919"/>
                </a:solidFill>
                <a:latin typeface="Aileron Bold"/>
              </a:rPr>
              <a:t>e do </a:t>
            </a:r>
          </a:p>
          <a:p>
            <a:pPr algn="ctr">
              <a:lnSpc>
                <a:spcPts val="4500"/>
              </a:lnSpc>
            </a:pPr>
            <a:r>
              <a:rPr lang="en-US" sz="3000" spc="150">
                <a:solidFill>
                  <a:srgbClr val="191919"/>
                </a:solidFill>
                <a:latin typeface="Aileron Bold"/>
              </a:rPr>
              <a:t>servo mau</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3" t="0" r="-223"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DAGEut_SDfs</dc:identifier>
  <dcterms:modified xsi:type="dcterms:W3CDTF">2011-08-01T06:04:30Z</dcterms:modified>
  <cp:revision>1</cp:revision>
  <dc:title>Mateus_22.pptx</dc:title>
</cp:coreProperties>
</file>