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6"/>
    <p:sldId id="257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267" r:id="rId57"/>
    <p:sldId id="268" r:id="rId58"/>
    <p:sldId id="269" r:id="rId59"/>
    <p:sldId id="270" r:id="rId60"/>
    <p:sldId id="271" r:id="rId61"/>
    <p:sldId id="272" r:id="rId62"/>
    <p:sldId id="273" r:id="rId63"/>
    <p:sldId id="274" r:id="rId64"/>
    <p:sldId id="275" r:id="rId65"/>
    <p:sldId id="276" r:id="rId66"/>
    <p:sldId id="277" r:id="rId67"/>
    <p:sldId id="278" r:id="rId68"/>
    <p:sldId id="279" r:id="rId69"/>
    <p:sldId id="280" r:id="rId70"/>
    <p:sldId id="281" r:id="rId71"/>
    <p:sldId id="282" r:id="rId72"/>
    <p:sldId id="283" r:id="rId73"/>
    <p:sldId id="284" r:id="rId74"/>
    <p:sldId id="285" r:id="rId75"/>
    <p:sldId id="286" r:id="rId76"/>
    <p:sldId id="287" r:id="rId77"/>
    <p:sldId id="288" r:id="rId7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nton" charset="1" panose="00000500000000000000"/>
      <p:regular r:id="rId10"/>
    </p:embeddedFont>
    <p:embeddedFont>
      <p:font typeface="Anton Italics" charset="1" panose="00000500000000000000"/>
      <p:regular r:id="rId11"/>
    </p:embeddedFont>
    <p:embeddedFont>
      <p:font typeface="Aileron" charset="1" panose="00000500000000000000"/>
      <p:regular r:id="rId12"/>
    </p:embeddedFont>
    <p:embeddedFont>
      <p:font typeface="Aileron Bold" charset="1" panose="00000800000000000000"/>
      <p:regular r:id="rId13"/>
    </p:embeddedFont>
    <p:embeddedFont>
      <p:font typeface="Aileron Italics" charset="1" panose="00000500000000000000"/>
      <p:regular r:id="rId14"/>
    </p:embeddedFont>
    <p:embeddedFont>
      <p:font typeface="Aileron Bold Italics" charset="1" panose="00000800000000000000"/>
      <p:regular r:id="rId15"/>
    </p:embeddedFont>
    <p:embeddedFont>
      <p:font typeface="Aileron Thin" charset="1" panose="00000300000000000000"/>
      <p:regular r:id="rId16"/>
    </p:embeddedFont>
    <p:embeddedFont>
      <p:font typeface="Aileron Thin Italics" charset="1" panose="00000300000000000000"/>
      <p:regular r:id="rId17"/>
    </p:embeddedFont>
    <p:embeddedFont>
      <p:font typeface="Aileron Light" charset="1" panose="00000400000000000000"/>
      <p:regular r:id="rId18"/>
    </p:embeddedFont>
    <p:embeddedFont>
      <p:font typeface="Aileron Light Italics" charset="1" panose="00000400000000000000"/>
      <p:regular r:id="rId19"/>
    </p:embeddedFont>
    <p:embeddedFont>
      <p:font typeface="Aileron Ultra-Bold" charset="1" panose="00000A00000000000000"/>
      <p:regular r:id="rId20"/>
    </p:embeddedFont>
    <p:embeddedFont>
      <p:font typeface="Aileron Ultra-Bold Italics" charset="1" panose="00000A00000000000000"/>
      <p:regular r:id="rId21"/>
    </p:embeddedFont>
    <p:embeddedFont>
      <p:font typeface="Aileron Heavy" charset="1" panose="00000A00000000000000"/>
      <p:regular r:id="rId22"/>
    </p:embeddedFont>
    <p:embeddedFont>
      <p:font typeface="Aileron Heavy Italics" charset="1" panose="00000A00000000000000"/>
      <p:regular r:id="rId23"/>
    </p:embeddedFont>
    <p:embeddedFont>
      <p:font typeface="HK Grotesk" charset="1" panose="00000500000000000000"/>
      <p:regular r:id="rId24"/>
    </p:embeddedFont>
    <p:embeddedFont>
      <p:font typeface="HK Grotesk Bold" charset="1" panose="00000800000000000000"/>
      <p:regular r:id="rId25"/>
    </p:embeddedFont>
    <p:embeddedFont>
      <p:font typeface="HK Grotesk Italics" charset="1" panose="00000500000000000000"/>
      <p:regular r:id="rId26"/>
    </p:embeddedFont>
    <p:embeddedFont>
      <p:font typeface="HK Grotesk Bold Italics" charset="1" panose="00000800000000000000"/>
      <p:regular r:id="rId27"/>
    </p:embeddedFont>
    <p:embeddedFont>
      <p:font typeface="HK Grotesk Light" charset="1" panose="00000400000000000000"/>
      <p:regular r:id="rId28"/>
    </p:embeddedFont>
    <p:embeddedFont>
      <p:font typeface="HK Grotesk Light Italics" charset="1" panose="00000400000000000000"/>
      <p:regular r:id="rId29"/>
    </p:embeddedFont>
    <p:embeddedFont>
      <p:font typeface="HK Grotesk Medium" charset="1" panose="00000600000000000000"/>
      <p:regular r:id="rId30"/>
    </p:embeddedFont>
    <p:embeddedFont>
      <p:font typeface="HK Grotesk Medium Italics" charset="1" panose="00000600000000000000"/>
      <p:regular r:id="rId31"/>
    </p:embeddedFont>
    <p:embeddedFont>
      <p:font typeface="HK Grotesk Semi-Bold" charset="1" panose="00000700000000000000"/>
      <p:regular r:id="rId32"/>
    </p:embeddedFont>
    <p:embeddedFont>
      <p:font typeface="HK Grotesk Semi-Bold Italics" charset="1" panose="00000700000000000000"/>
      <p:regular r:id="rId33"/>
    </p:embeddedFont>
    <p:embeddedFont>
      <p:font typeface="Martel" charset="1" panose="00000500000000000000"/>
      <p:regular r:id="rId34"/>
    </p:embeddedFont>
    <p:embeddedFont>
      <p:font typeface="Martel Bold" charset="1" panose="00000800000000000000"/>
      <p:regular r:id="rId35"/>
    </p:embeddedFont>
    <p:embeddedFont>
      <p:font typeface="Martel Light" charset="1" panose="00000400000000000000"/>
      <p:regular r:id="rId36"/>
    </p:embeddedFont>
    <p:embeddedFont>
      <p:font typeface="Martel Semi-Bold" charset="1" panose="00000700000000000000"/>
      <p:regular r:id="rId37"/>
    </p:embeddedFont>
    <p:embeddedFont>
      <p:font typeface="Martel Ultra-Bold" charset="1" panose="00000900000000000000"/>
      <p:regular r:id="rId38"/>
    </p:embeddedFont>
    <p:embeddedFont>
      <p:font typeface="Martel Heavy" charset="1" panose="00000A00000000000000"/>
      <p:regular r:id="rId39"/>
    </p:embeddedFont>
    <p:embeddedFont>
      <p:font typeface="Assistant" charset="1" panose="00000500000000000000"/>
      <p:regular r:id="rId40"/>
    </p:embeddedFont>
    <p:embeddedFont>
      <p:font typeface="Assistant Bold" charset="1" panose="00000800000000000000"/>
      <p:regular r:id="rId41"/>
    </p:embeddedFont>
    <p:embeddedFont>
      <p:font typeface="Assistant Extra-Light" charset="1" panose="00000300000000000000"/>
      <p:regular r:id="rId42"/>
    </p:embeddedFont>
    <p:embeddedFont>
      <p:font typeface="Assistant Light" charset="1" panose="00000400000000000000"/>
      <p:regular r:id="rId43"/>
    </p:embeddedFont>
    <p:embeddedFont>
      <p:font typeface="Assistant Semi-Bold" charset="1" panose="00000700000000000000"/>
      <p:regular r:id="rId44"/>
    </p:embeddedFont>
    <p:embeddedFont>
      <p:font typeface="Assistant Ultra-Bold" charset="1" panose="0000090000000000000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45" Target="fonts/font45.fntdata" Type="http://schemas.openxmlformats.org/officeDocument/2006/relationships/font"/><Relationship Id="rId46" Target="slides/slide1.xml" Type="http://schemas.openxmlformats.org/officeDocument/2006/relationships/slide"/><Relationship Id="rId47" Target="slides/slide2.xml" Type="http://schemas.openxmlformats.org/officeDocument/2006/relationships/slide"/><Relationship Id="rId48" Target="slides/slide3.xml" Type="http://schemas.openxmlformats.org/officeDocument/2006/relationships/slide"/><Relationship Id="rId49" Target="slides/slide4.xml" Type="http://schemas.openxmlformats.org/officeDocument/2006/relationships/slide"/><Relationship Id="rId5" Target="tableStyles.xml" Type="http://schemas.openxmlformats.org/officeDocument/2006/relationships/tableStyles"/><Relationship Id="rId50" Target="slides/slide5.xml" Type="http://schemas.openxmlformats.org/officeDocument/2006/relationships/slide"/><Relationship Id="rId51" Target="slides/slide6.xml" Type="http://schemas.openxmlformats.org/officeDocument/2006/relationships/slide"/><Relationship Id="rId52" Target="slides/slide7.xml" Type="http://schemas.openxmlformats.org/officeDocument/2006/relationships/slide"/><Relationship Id="rId53" Target="slides/slide8.xml" Type="http://schemas.openxmlformats.org/officeDocument/2006/relationships/slide"/><Relationship Id="rId54" Target="slides/slide9.xml" Type="http://schemas.openxmlformats.org/officeDocument/2006/relationships/slide"/><Relationship Id="rId55" Target="slides/slide10.xml" Type="http://schemas.openxmlformats.org/officeDocument/2006/relationships/slide"/><Relationship Id="rId56" Target="slides/slide11.xml" Type="http://schemas.openxmlformats.org/officeDocument/2006/relationships/slide"/><Relationship Id="rId57" Target="slides/slide12.xml" Type="http://schemas.openxmlformats.org/officeDocument/2006/relationships/slide"/><Relationship Id="rId58" Target="slides/slide13.xml" Type="http://schemas.openxmlformats.org/officeDocument/2006/relationships/slide"/><Relationship Id="rId59" Target="slides/slide14.xml" Type="http://schemas.openxmlformats.org/officeDocument/2006/relationships/slide"/><Relationship Id="rId6" Target="fonts/font6.fntdata" Type="http://schemas.openxmlformats.org/officeDocument/2006/relationships/font"/><Relationship Id="rId60" Target="slides/slide15.xml" Type="http://schemas.openxmlformats.org/officeDocument/2006/relationships/slide"/><Relationship Id="rId61" Target="slides/slide16.xml" Type="http://schemas.openxmlformats.org/officeDocument/2006/relationships/slide"/><Relationship Id="rId62" Target="slides/slide17.xml" Type="http://schemas.openxmlformats.org/officeDocument/2006/relationships/slide"/><Relationship Id="rId63" Target="slides/slide18.xml" Type="http://schemas.openxmlformats.org/officeDocument/2006/relationships/slide"/><Relationship Id="rId64" Target="slides/slide19.xml" Type="http://schemas.openxmlformats.org/officeDocument/2006/relationships/slide"/><Relationship Id="rId65" Target="slides/slide20.xml" Type="http://schemas.openxmlformats.org/officeDocument/2006/relationships/slide"/><Relationship Id="rId66" Target="slides/slide21.xml" Type="http://schemas.openxmlformats.org/officeDocument/2006/relationships/slide"/><Relationship Id="rId67" Target="slides/slide22.xml" Type="http://schemas.openxmlformats.org/officeDocument/2006/relationships/slide"/><Relationship Id="rId68" Target="slides/slide23.xml" Type="http://schemas.openxmlformats.org/officeDocument/2006/relationships/slide"/><Relationship Id="rId69" Target="slides/slide24.xml" Type="http://schemas.openxmlformats.org/officeDocument/2006/relationships/slide"/><Relationship Id="rId7" Target="fonts/font7.fntdata" Type="http://schemas.openxmlformats.org/officeDocument/2006/relationships/font"/><Relationship Id="rId70" Target="slides/slide25.xml" Type="http://schemas.openxmlformats.org/officeDocument/2006/relationships/slide"/><Relationship Id="rId71" Target="slides/slide26.xml" Type="http://schemas.openxmlformats.org/officeDocument/2006/relationships/slide"/><Relationship Id="rId72" Target="slides/slide27.xml" Type="http://schemas.openxmlformats.org/officeDocument/2006/relationships/slide"/><Relationship Id="rId73" Target="slides/slide28.xml" Type="http://schemas.openxmlformats.org/officeDocument/2006/relationships/slide"/><Relationship Id="rId74" Target="slides/slide29.xml" Type="http://schemas.openxmlformats.org/officeDocument/2006/relationships/slide"/><Relationship Id="rId75" Target="slides/slide30.xml" Type="http://schemas.openxmlformats.org/officeDocument/2006/relationships/slide"/><Relationship Id="rId76" Target="slides/slide31.xml" Type="http://schemas.openxmlformats.org/officeDocument/2006/relationships/slide"/><Relationship Id="rId77" Target="slides/slide32.xml" Type="http://schemas.openxmlformats.org/officeDocument/2006/relationships/slide"/><Relationship Id="rId78" Target="slides/slide33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34910" y="782488"/>
            <a:ext cx="10014110" cy="8942936"/>
            <a:chOff x="0" y="0"/>
            <a:chExt cx="7110595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110595" cy="6350000"/>
            </a:xfrm>
            <a:custGeom>
              <a:avLst/>
              <a:gdLst/>
              <a:ahLst/>
              <a:cxnLst/>
              <a:rect r="r" b="b" t="t" l="l"/>
              <a:pathLst>
                <a:path h="6350000" w="7110595">
                  <a:moveTo>
                    <a:pt x="0" y="0"/>
                  </a:moveTo>
                  <a:lnTo>
                    <a:pt x="7110595" y="0"/>
                  </a:lnTo>
                  <a:lnTo>
                    <a:pt x="7110595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2537" t="0" r="-3253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8494433" cy="10287000"/>
            <a:chOff x="0" y="0"/>
            <a:chExt cx="2237217" cy="270933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37217" cy="2709333"/>
            </a:xfrm>
            <a:custGeom>
              <a:avLst/>
              <a:gdLst/>
              <a:ahLst/>
              <a:cxnLst/>
              <a:rect r="r" b="b" t="t" l="l"/>
              <a:pathLst>
                <a:path h="2709333" w="2237217">
                  <a:moveTo>
                    <a:pt x="0" y="0"/>
                  </a:moveTo>
                  <a:lnTo>
                    <a:pt x="2237217" y="0"/>
                  </a:lnTo>
                  <a:lnTo>
                    <a:pt x="22372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AFA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237217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28700" y="1560950"/>
            <a:ext cx="9888076" cy="5947160"/>
            <a:chOff x="0" y="0"/>
            <a:chExt cx="2212698" cy="1330822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212698" cy="1330822"/>
            </a:xfrm>
            <a:custGeom>
              <a:avLst/>
              <a:gdLst/>
              <a:ahLst/>
              <a:cxnLst/>
              <a:rect r="r" b="b" t="t" l="l"/>
              <a:pathLst>
                <a:path h="1330822" w="2212698">
                  <a:moveTo>
                    <a:pt x="0" y="0"/>
                  </a:moveTo>
                  <a:lnTo>
                    <a:pt x="2212698" y="0"/>
                  </a:lnTo>
                  <a:lnTo>
                    <a:pt x="2212698" y="1330822"/>
                  </a:lnTo>
                  <a:lnTo>
                    <a:pt x="0" y="1330822"/>
                  </a:lnTo>
                  <a:close/>
                </a:path>
              </a:pathLst>
            </a:custGeom>
            <a:solidFill>
              <a:srgbClr val="3E829A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212698" cy="13689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144577" y="7508109"/>
            <a:ext cx="3839872" cy="3510018"/>
            <a:chOff x="0" y="0"/>
            <a:chExt cx="859265" cy="78545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59265" cy="785452"/>
            </a:xfrm>
            <a:custGeom>
              <a:avLst/>
              <a:gdLst/>
              <a:ahLst/>
              <a:cxnLst/>
              <a:rect r="r" b="b" t="t" l="l"/>
              <a:pathLst>
                <a:path h="785452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E829A">
                <a:alpha val="6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-656126" y="7508109"/>
            <a:ext cx="2160903" cy="3510018"/>
            <a:chOff x="0" y="0"/>
            <a:chExt cx="483555" cy="7854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83555" cy="785452"/>
            </a:xfrm>
            <a:custGeom>
              <a:avLst/>
              <a:gdLst/>
              <a:ahLst/>
              <a:cxnLst/>
              <a:rect r="r" b="b" t="t" l="l"/>
              <a:pathLst>
                <a:path h="785452" w="483555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5C4E4E">
                <a:alpha val="6980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634910" y="-13368"/>
            <a:ext cx="3839872" cy="2792259"/>
            <a:chOff x="0" y="0"/>
            <a:chExt cx="859265" cy="62483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59265" cy="624836"/>
            </a:xfrm>
            <a:custGeom>
              <a:avLst/>
              <a:gdLst/>
              <a:ahLst/>
              <a:cxnLst/>
              <a:rect r="r" b="b" t="t" l="l"/>
              <a:pathLst>
                <a:path h="624836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3E829A">
                <a:alpha val="6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859265" cy="6629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6141607" y="8280322"/>
            <a:ext cx="2995241" cy="2890206"/>
            <a:chOff x="0" y="0"/>
            <a:chExt cx="670258" cy="646754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70258" cy="646754"/>
            </a:xfrm>
            <a:custGeom>
              <a:avLst/>
              <a:gdLst/>
              <a:ahLst/>
              <a:cxnLst/>
              <a:rect r="r" b="b" t="t" l="l"/>
              <a:pathLst>
                <a:path h="646754" w="670258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5C4E4E">
                <a:alpha val="69804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-373483" y="2602709"/>
            <a:ext cx="13279352" cy="423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64"/>
              </a:lnSpc>
            </a:pPr>
            <a:r>
              <a:rPr lang="en-US" sz="15244">
                <a:solidFill>
                  <a:srgbClr val="FAFAFF"/>
                </a:solidFill>
                <a:latin typeface="Martel Heavy"/>
              </a:rPr>
              <a:t>MATEUS</a:t>
            </a:r>
            <a:r>
              <a:rPr lang="en-US" sz="15244">
                <a:solidFill>
                  <a:srgbClr val="FAFAFF"/>
                </a:solidFill>
                <a:latin typeface="Martel Heavy"/>
              </a:rPr>
              <a:t> </a:t>
            </a:r>
          </a:p>
          <a:p>
            <a:pPr algn="ctr">
              <a:lnSpc>
                <a:spcPts val="16464"/>
              </a:lnSpc>
            </a:pPr>
            <a:r>
              <a:rPr lang="en-US" sz="15244">
                <a:solidFill>
                  <a:srgbClr val="FAFAFF"/>
                </a:solidFill>
                <a:latin typeface="Martel Heavy"/>
              </a:rPr>
              <a:t>23</a:t>
            </a:r>
            <a:r>
              <a:rPr lang="en-US" sz="15244">
                <a:solidFill>
                  <a:srgbClr val="FAFAFF"/>
                </a:solidFill>
                <a:latin typeface="Martel Heavy"/>
              </a:rPr>
              <a:t>.</a:t>
            </a:r>
            <a:r>
              <a:rPr lang="en-US" sz="15244">
                <a:solidFill>
                  <a:srgbClr val="FAFAFF"/>
                </a:solidFill>
                <a:latin typeface="Martel Heavy"/>
              </a:rPr>
              <a:t>1-39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658000" y="7875004"/>
            <a:ext cx="6760232" cy="13768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26"/>
              </a:lnSpc>
            </a:pPr>
            <a:r>
              <a:rPr lang="en-US" sz="4804" spc="240">
                <a:solidFill>
                  <a:srgbClr val="2F3B69"/>
                </a:solidFill>
                <a:latin typeface="Assistant Bold"/>
              </a:rPr>
              <a:t>PR. ANTONIO FONSECA</a:t>
            </a:r>
          </a:p>
          <a:p>
            <a:pPr>
              <a:lnSpc>
                <a:spcPts val="4247"/>
              </a:lnSpc>
            </a:pPr>
            <a:r>
              <a:rPr lang="en-US" sz="3033" spc="45">
                <a:solidFill>
                  <a:srgbClr val="2F3B69"/>
                </a:solidFill>
                <a:latin typeface="Assistant Bold"/>
              </a:rPr>
              <a:t>ICP - Instituto Cristão de Pesquisas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55627" y="144899"/>
            <a:ext cx="5593358" cy="9893881"/>
          </a:xfrm>
          <a:custGeom>
            <a:avLst/>
            <a:gdLst/>
            <a:ahLst/>
            <a:cxnLst/>
            <a:rect r="r" b="b" t="t" l="l"/>
            <a:pathLst>
              <a:path h="9893881" w="5593358">
                <a:moveTo>
                  <a:pt x="0" y="0"/>
                </a:moveTo>
                <a:lnTo>
                  <a:pt x="5593357" y="0"/>
                </a:lnTo>
                <a:lnTo>
                  <a:pt x="5593357" y="9893881"/>
                </a:lnTo>
                <a:lnTo>
                  <a:pt x="0" y="989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157" t="0" r="-13471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07694" y="40124"/>
            <a:ext cx="11359511" cy="1108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spc="260">
                <a:solidFill>
                  <a:srgbClr val="FAFAFF"/>
                </a:solidFill>
                <a:latin typeface="Aileron"/>
              </a:rPr>
              <a:t>8 Mas vocês não serão chamados de "mestre", porque um só é Mestre de vocês, e todos vocês são irmãos.</a:t>
            </a:r>
          </a:p>
          <a:p>
            <a:pPr>
              <a:lnSpc>
                <a:spcPts val="7280"/>
              </a:lnSpc>
            </a:pPr>
            <a:r>
              <a:rPr lang="en-US" sz="5200" spc="260">
                <a:solidFill>
                  <a:srgbClr val="FAFAFF"/>
                </a:solidFill>
                <a:latin typeface="Aileron"/>
              </a:rPr>
              <a:t>9 Aqui na terra, não chamem ninguém de "pai", porque só um é o Pai de vocês, aquele que está nos céus.</a:t>
            </a:r>
          </a:p>
          <a:p>
            <a:pPr>
              <a:lnSpc>
                <a:spcPts val="7280"/>
              </a:lnSpc>
            </a:pPr>
            <a:r>
              <a:rPr lang="en-US" sz="5200" spc="260">
                <a:solidFill>
                  <a:srgbClr val="FAFAFF"/>
                </a:solidFill>
                <a:latin typeface="Aileron"/>
              </a:rPr>
              <a:t>10 Nem queiram ser chamados de "guias", porque um só é o Guia de vocês, o Cristo.</a:t>
            </a:r>
          </a:p>
          <a:p>
            <a:pPr>
              <a:lnSpc>
                <a:spcPts val="7560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55627" y="144899"/>
            <a:ext cx="5593358" cy="9893881"/>
          </a:xfrm>
          <a:custGeom>
            <a:avLst/>
            <a:gdLst/>
            <a:ahLst/>
            <a:cxnLst/>
            <a:rect r="r" b="b" t="t" l="l"/>
            <a:pathLst>
              <a:path h="9893881" w="5593358">
                <a:moveTo>
                  <a:pt x="0" y="0"/>
                </a:moveTo>
                <a:lnTo>
                  <a:pt x="5593357" y="0"/>
                </a:lnTo>
                <a:lnTo>
                  <a:pt x="5593357" y="9893881"/>
                </a:lnTo>
                <a:lnTo>
                  <a:pt x="0" y="9893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157" t="0" r="-13471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473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11 Mas o maior entre vocês será o servo de vocês.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12 Quem se exaltar será humilhado; e quem se humilhar será exaltado.</a:t>
            </a:r>
          </a:p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16832" y="202071"/>
            <a:ext cx="5567553" cy="9882858"/>
          </a:xfrm>
          <a:custGeom>
            <a:avLst/>
            <a:gdLst/>
            <a:ahLst/>
            <a:cxnLst/>
            <a:rect r="r" b="b" t="t" l="l"/>
            <a:pathLst>
              <a:path h="9882858" w="5567553">
                <a:moveTo>
                  <a:pt x="0" y="0"/>
                </a:moveTo>
                <a:lnTo>
                  <a:pt x="5567553" y="0"/>
                </a:lnTo>
                <a:lnTo>
                  <a:pt x="5567553" y="9882858"/>
                </a:lnTo>
                <a:lnTo>
                  <a:pt x="0" y="9882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032" t="0" r="-19535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568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13 — Ai de vocês, escribas e fariseus, hipócritas, porque vocês fecham o Reino dos Céus diante das pessoas; pois vocês mesmos não entram, nem deixam entrar os que estão entrando!</a:t>
            </a:r>
          </a:p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21471" y="241103"/>
            <a:ext cx="5670275" cy="9778005"/>
          </a:xfrm>
          <a:custGeom>
            <a:avLst/>
            <a:gdLst/>
            <a:ahLst/>
            <a:cxnLst/>
            <a:rect r="r" b="b" t="t" l="l"/>
            <a:pathLst>
              <a:path h="9778005" w="5670275">
                <a:moveTo>
                  <a:pt x="0" y="0"/>
                </a:moveTo>
                <a:lnTo>
                  <a:pt x="5670275" y="0"/>
                </a:lnTo>
                <a:lnTo>
                  <a:pt x="5670275" y="9778005"/>
                </a:lnTo>
                <a:lnTo>
                  <a:pt x="0" y="977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491" t="-12093" r="-68032" b="-1236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568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14 [— Ai de vocês, escribas e fariseus, hipócritas, porque vocês devoram as casas das viúvas e, para o justificar, fazem longas orações; por isso, vocês sofrerão juízo muito mais severo!]</a:t>
            </a:r>
          </a:p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46652" y="187525"/>
            <a:ext cx="5616897" cy="9858372"/>
          </a:xfrm>
          <a:custGeom>
            <a:avLst/>
            <a:gdLst/>
            <a:ahLst/>
            <a:cxnLst/>
            <a:rect r="r" b="b" t="t" l="l"/>
            <a:pathLst>
              <a:path h="9858372" w="5616897">
                <a:moveTo>
                  <a:pt x="0" y="0"/>
                </a:moveTo>
                <a:lnTo>
                  <a:pt x="5616897" y="0"/>
                </a:lnTo>
                <a:lnTo>
                  <a:pt x="5616897" y="9858372"/>
                </a:lnTo>
                <a:lnTo>
                  <a:pt x="0" y="9858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838" t="0" r="-363428" b="-244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66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15 — Ai de vocês, escribas e fariseus, hipócritas, porque vocês percorrem o mar e a terra para fazer um prosélito; e, uma vez feito, o tornam filho do inferno duas vezes mais do que vocês!</a:t>
            </a:r>
          </a:p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31502" y="129083"/>
            <a:ext cx="5645528" cy="10062667"/>
          </a:xfrm>
          <a:custGeom>
            <a:avLst/>
            <a:gdLst/>
            <a:ahLst/>
            <a:cxnLst/>
            <a:rect r="r" b="b" t="t" l="l"/>
            <a:pathLst>
              <a:path h="10062667" w="5645528">
                <a:moveTo>
                  <a:pt x="0" y="0"/>
                </a:moveTo>
                <a:lnTo>
                  <a:pt x="5645528" y="0"/>
                </a:lnTo>
                <a:lnTo>
                  <a:pt x="5645528" y="10062667"/>
                </a:lnTo>
                <a:lnTo>
                  <a:pt x="0" y="100626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167" t="0" r="-11768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51033" y="441962"/>
            <a:ext cx="10708267" cy="94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16 — Ai de vocês, guias cegos, que dizem: "Se alguém jurar pelo santuário, isso não tem importância; mas, se alguém jurar pelo ouro do santuário, fica obrigado pelo que jurou!"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17 Seus tolos e cegos! Qual é mais importante: o ouro ou o santuário que santifica o ouro?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 </a:t>
            </a:r>
          </a:p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65510" y="161858"/>
            <a:ext cx="5729864" cy="9963283"/>
          </a:xfrm>
          <a:custGeom>
            <a:avLst/>
            <a:gdLst/>
            <a:ahLst/>
            <a:cxnLst/>
            <a:rect r="r" b="b" t="t" l="l"/>
            <a:pathLst>
              <a:path h="9963283" w="5729864">
                <a:moveTo>
                  <a:pt x="0" y="0"/>
                </a:moveTo>
                <a:lnTo>
                  <a:pt x="5729865" y="0"/>
                </a:lnTo>
                <a:lnTo>
                  <a:pt x="5729865" y="9963284"/>
                </a:lnTo>
                <a:lnTo>
                  <a:pt x="0" y="9963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442" t="0" r="-6685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10790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18 E vocês dizem: "Se alguém jurar pelo altar, isso não tem importância; mas, se alguém jurar pela oferta que está sobre o altar, fica obrigado pelo que jurou."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19 Cegos! Qual é mais importante: a oferta ou o altar que santifica a oferta?</a:t>
            </a:r>
          </a:p>
          <a:p>
            <a:pPr>
              <a:lnSpc>
                <a:spcPts val="7559"/>
              </a:lnSpc>
            </a:pPr>
          </a:p>
          <a:p>
            <a:pPr>
              <a:lnSpc>
                <a:spcPts val="10434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16288" y="155193"/>
            <a:ext cx="5641473" cy="9976613"/>
          </a:xfrm>
          <a:custGeom>
            <a:avLst/>
            <a:gdLst/>
            <a:ahLst/>
            <a:cxnLst/>
            <a:rect r="r" b="b" t="t" l="l"/>
            <a:pathLst>
              <a:path h="9976613" w="5641473">
                <a:moveTo>
                  <a:pt x="0" y="0"/>
                </a:moveTo>
                <a:lnTo>
                  <a:pt x="5641473" y="0"/>
                </a:lnTo>
                <a:lnTo>
                  <a:pt x="5641473" y="9976614"/>
                </a:lnTo>
                <a:lnTo>
                  <a:pt x="0" y="9976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770" t="-3849" r="-11119" b="-3849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854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20 Portanto, quem jurar pelo altar jura por ele e por tudo o que está sobre ele.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21 Quem jurar pelo santuário jura por ele e por aquele que nele habita;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22 e quem jurar pelo céu jura pelo trono de Deus e por aquele que está sentado no trono.</a:t>
            </a:r>
          </a:p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79748" y="228417"/>
            <a:ext cx="5601408" cy="9830165"/>
          </a:xfrm>
          <a:custGeom>
            <a:avLst/>
            <a:gdLst/>
            <a:ahLst/>
            <a:cxnLst/>
            <a:rect r="r" b="b" t="t" l="l"/>
            <a:pathLst>
              <a:path h="9830165" w="5601408">
                <a:moveTo>
                  <a:pt x="0" y="0"/>
                </a:moveTo>
                <a:lnTo>
                  <a:pt x="5601409" y="0"/>
                </a:lnTo>
                <a:lnTo>
                  <a:pt x="5601409" y="9830166"/>
                </a:lnTo>
                <a:lnTo>
                  <a:pt x="0" y="9830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061" t="0" r="-98659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405841" y="56967"/>
            <a:ext cx="11702927" cy="10135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spc="260">
                <a:solidFill>
                  <a:srgbClr val="FAFAFF"/>
                </a:solidFill>
                <a:latin typeface="Aileron"/>
              </a:rPr>
              <a:t>23 — Ai de vocês, escribas e fariseus, hipócritas, porque vocês dão o dízimo da hortelã, do endro e do cominho e desprezam os preceitos mais importantes da Lei: a justiça, a misericórdia e a fé. Mas vocês deviam fazer estas coisas, sem omitir aquelas!</a:t>
            </a:r>
          </a:p>
          <a:p>
            <a:pPr>
              <a:lnSpc>
                <a:spcPts val="7280"/>
              </a:lnSpc>
            </a:pPr>
            <a:r>
              <a:rPr lang="en-US" sz="5200" spc="260">
                <a:solidFill>
                  <a:srgbClr val="FAFAFF"/>
                </a:solidFill>
                <a:latin typeface="Aileron"/>
              </a:rPr>
              <a:t>24 Guias cegos! Coam um mosquito, mas engolem um camelo!</a:t>
            </a:r>
          </a:p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79748" y="228417"/>
            <a:ext cx="5601408" cy="9830165"/>
          </a:xfrm>
          <a:custGeom>
            <a:avLst/>
            <a:gdLst/>
            <a:ahLst/>
            <a:cxnLst/>
            <a:rect r="r" b="b" t="t" l="l"/>
            <a:pathLst>
              <a:path h="9830165" w="5601408">
                <a:moveTo>
                  <a:pt x="0" y="0"/>
                </a:moveTo>
                <a:lnTo>
                  <a:pt x="5601409" y="0"/>
                </a:lnTo>
                <a:lnTo>
                  <a:pt x="5601409" y="9830166"/>
                </a:lnTo>
                <a:lnTo>
                  <a:pt x="0" y="9830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061" t="0" r="-98659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64304" y="344805"/>
            <a:ext cx="11015872" cy="94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25 — Ai de vocês, escribas e fariseus, hipócritas, porque vocês limpam o exterior do copo e do prato, mas estes, por dentro, estão cheios de roubo e de glutonaria!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26 Fariseu cego! Limpe primeiro o interior do copo, para que também o seu exterior fique limpo!</a:t>
            </a:r>
          </a:p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25407" y="397954"/>
            <a:ext cx="8995954" cy="117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31"/>
              </a:lnSpc>
              <a:spcBef>
                <a:spcPct val="0"/>
              </a:spcBef>
            </a:pPr>
            <a:r>
              <a:rPr lang="en-US" sz="7199">
                <a:solidFill>
                  <a:srgbClr val="FAFAFF"/>
                </a:solidFill>
                <a:latin typeface="HK Grotesk Bold"/>
              </a:rPr>
              <a:t>MATEUS 23.1-39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781988" y="2038375"/>
            <a:ext cx="6697411" cy="7889656"/>
          </a:xfrm>
          <a:prstGeom prst="rect">
            <a:avLst/>
          </a:prstGeom>
          <a:solidFill>
            <a:srgbClr val="FAFAFF"/>
          </a:solidFill>
        </p:spPr>
      </p:sp>
      <p:sp>
        <p:nvSpPr>
          <p:cNvPr name="AutoShape 4" id="4"/>
          <p:cNvSpPr/>
          <p:nvPr/>
        </p:nvSpPr>
        <p:spPr>
          <a:xfrm rot="0">
            <a:off x="2137802" y="4393803"/>
            <a:ext cx="6105577" cy="4864497"/>
          </a:xfrm>
          <a:prstGeom prst="rect">
            <a:avLst/>
          </a:prstGeom>
          <a:solidFill>
            <a:srgbClr val="2F3B69">
              <a:alpha val="60000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88062" y="2461830"/>
            <a:ext cx="7628317" cy="10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78"/>
              </a:lnSpc>
              <a:spcBef>
                <a:spcPct val="0"/>
              </a:spcBef>
            </a:pPr>
            <a:r>
              <a:rPr lang="en-US" sz="6417">
                <a:solidFill>
                  <a:srgbClr val="2F3B69"/>
                </a:solidFill>
                <a:latin typeface="HK Grotesk Bold"/>
              </a:rPr>
              <a:t>Vers. 1-36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84699" y="4733083"/>
            <a:ext cx="6611783" cy="4178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JESUS </a:t>
            </a:r>
          </a:p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CENSURA OS ESCRIBAS E </a:t>
            </a:r>
          </a:p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OS FARISEUS</a:t>
            </a:r>
          </a:p>
        </p:txBody>
      </p:sp>
      <p:grpSp>
        <p:nvGrpSpPr>
          <p:cNvPr name="Group 7" id="7"/>
          <p:cNvGrpSpPr/>
          <p:nvPr/>
        </p:nvGrpSpPr>
        <p:grpSpPr>
          <a:xfrm rot="-2700000">
            <a:off x="4660872" y="3658643"/>
            <a:ext cx="882698" cy="1004751"/>
            <a:chOff x="0" y="0"/>
            <a:chExt cx="16628716" cy="189280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628715" cy="18928024"/>
            </a:xfrm>
            <a:custGeom>
              <a:avLst/>
              <a:gdLst/>
              <a:ahLst/>
              <a:cxnLst/>
              <a:rect r="r" b="b" t="t" l="l"/>
              <a:pathLst>
                <a:path h="18928024" w="16628715">
                  <a:moveTo>
                    <a:pt x="16628715" y="18928024"/>
                  </a:moveTo>
                  <a:lnTo>
                    <a:pt x="0" y="18928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9944858" y="2038375"/>
            <a:ext cx="6697411" cy="7889656"/>
          </a:xfrm>
          <a:prstGeom prst="rect">
            <a:avLst/>
          </a:prstGeom>
          <a:solidFill>
            <a:srgbClr val="FAFAFF"/>
          </a:solidFill>
        </p:spPr>
      </p:sp>
      <p:sp>
        <p:nvSpPr>
          <p:cNvPr name="AutoShape 10" id="10"/>
          <p:cNvSpPr/>
          <p:nvPr/>
        </p:nvSpPr>
        <p:spPr>
          <a:xfrm rot="0">
            <a:off x="10300672" y="4393803"/>
            <a:ext cx="6105577" cy="4864497"/>
          </a:xfrm>
          <a:prstGeom prst="rect">
            <a:avLst/>
          </a:prstGeom>
          <a:solidFill>
            <a:srgbClr val="2F3B69">
              <a:alpha val="60000"/>
            </a:srgbClr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9450932" y="2461830"/>
            <a:ext cx="7628317" cy="10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78"/>
              </a:lnSpc>
              <a:spcBef>
                <a:spcPct val="0"/>
              </a:spcBef>
            </a:pPr>
            <a:r>
              <a:rPr lang="en-US" sz="6417">
                <a:solidFill>
                  <a:srgbClr val="2F3B69"/>
                </a:solidFill>
                <a:latin typeface="HK Grotesk Bold"/>
              </a:rPr>
              <a:t>Vers. 37-39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47569" y="5291652"/>
            <a:ext cx="6611783" cy="523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O LAMENTO SOBRE JERUSALÉM</a:t>
            </a:r>
          </a:p>
          <a:p>
            <a:pPr algn="ctr">
              <a:lnSpc>
                <a:spcPts val="8375"/>
              </a:lnSpc>
            </a:pPr>
          </a:p>
          <a:p>
            <a:pPr algn="ctr">
              <a:lnSpc>
                <a:spcPts val="8375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-2700000">
            <a:off x="12823742" y="3658643"/>
            <a:ext cx="882698" cy="1004751"/>
            <a:chOff x="0" y="0"/>
            <a:chExt cx="16628716" cy="1892802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628715" cy="18928024"/>
            </a:xfrm>
            <a:custGeom>
              <a:avLst/>
              <a:gdLst/>
              <a:ahLst/>
              <a:cxnLst/>
              <a:rect r="r" b="b" t="t" l="l"/>
              <a:pathLst>
                <a:path h="18928024" w="16628715">
                  <a:moveTo>
                    <a:pt x="16628715" y="18928024"/>
                  </a:moveTo>
                  <a:lnTo>
                    <a:pt x="0" y="18928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</p:spPr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46652" y="187525"/>
            <a:ext cx="5616897" cy="9858372"/>
          </a:xfrm>
          <a:custGeom>
            <a:avLst/>
            <a:gdLst/>
            <a:ahLst/>
            <a:cxnLst/>
            <a:rect r="r" b="b" t="t" l="l"/>
            <a:pathLst>
              <a:path h="9858372" w="5616897">
                <a:moveTo>
                  <a:pt x="0" y="0"/>
                </a:moveTo>
                <a:lnTo>
                  <a:pt x="5616897" y="0"/>
                </a:lnTo>
                <a:lnTo>
                  <a:pt x="5616897" y="9858372"/>
                </a:lnTo>
                <a:lnTo>
                  <a:pt x="0" y="98583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838" t="0" r="-363428" b="-2445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21161" y="82750"/>
            <a:ext cx="11568615" cy="9928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140"/>
              </a:lnSpc>
            </a:pPr>
            <a:r>
              <a:rPr lang="en-US" sz="5100" spc="255">
                <a:solidFill>
                  <a:srgbClr val="FAFAFF"/>
                </a:solidFill>
                <a:latin typeface="Aileron"/>
              </a:rPr>
              <a:t>27 — Ai de vocês, escribas e fariseus, hipócritas, porque vocês são semelhantes aos sepulcros pintados de branco, que, por fora, se mostram belos, mas interiormente estão cheios de ossos de mortos e de toda podridão!</a:t>
            </a:r>
          </a:p>
          <a:p>
            <a:pPr>
              <a:lnSpc>
                <a:spcPts val="7140"/>
              </a:lnSpc>
            </a:pPr>
            <a:r>
              <a:rPr lang="en-US" sz="5100" spc="255">
                <a:solidFill>
                  <a:srgbClr val="FAFAFF"/>
                </a:solidFill>
                <a:latin typeface="Aileron"/>
              </a:rPr>
              <a:t>28 Assim também vocês, por fora, parecem justos aos olhos dos outros, mas, por dentro, estão cheios de hipocrisia e de maldade.</a:t>
            </a:r>
          </a:p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16832" y="202071"/>
            <a:ext cx="5567553" cy="9882858"/>
          </a:xfrm>
          <a:custGeom>
            <a:avLst/>
            <a:gdLst/>
            <a:ahLst/>
            <a:cxnLst/>
            <a:rect r="r" b="b" t="t" l="l"/>
            <a:pathLst>
              <a:path h="9882858" w="5567553">
                <a:moveTo>
                  <a:pt x="0" y="0"/>
                </a:moveTo>
                <a:lnTo>
                  <a:pt x="5567553" y="0"/>
                </a:lnTo>
                <a:lnTo>
                  <a:pt x="5567553" y="9882858"/>
                </a:lnTo>
                <a:lnTo>
                  <a:pt x="0" y="9882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032" t="0" r="-19535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1044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29 — Ai de vocês, escribas e fariseus, hipócritas, porque vocês edificam os sepulcros dos profetas, enfeitam os túmulos dos justos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30 e dizem: "Se nós tivéssemos vivido nos dias de nossos pais, não teríamos sido seus cúmplices, quando mataram os profetas!"</a:t>
            </a:r>
          </a:p>
          <a:p>
            <a:pPr>
              <a:lnSpc>
                <a:spcPts val="7560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16832" y="202071"/>
            <a:ext cx="5567553" cy="9882858"/>
          </a:xfrm>
          <a:custGeom>
            <a:avLst/>
            <a:gdLst/>
            <a:ahLst/>
            <a:cxnLst/>
            <a:rect r="r" b="b" t="t" l="l"/>
            <a:pathLst>
              <a:path h="9882858" w="5567553">
                <a:moveTo>
                  <a:pt x="0" y="0"/>
                </a:moveTo>
                <a:lnTo>
                  <a:pt x="5567553" y="0"/>
                </a:lnTo>
                <a:lnTo>
                  <a:pt x="5567553" y="9882858"/>
                </a:lnTo>
                <a:lnTo>
                  <a:pt x="0" y="98828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3032" t="0" r="-195353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51033" y="366144"/>
            <a:ext cx="11359511" cy="66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31 Assim, vocês dão testemunho contra si mesmos de que são filhos dos que mataram os profetas.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32 Portanto, tratem de terminar aquilo que os pais de vocês começaram.</a:t>
            </a:r>
          </a:p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65510" y="161858"/>
            <a:ext cx="5729864" cy="9963283"/>
          </a:xfrm>
          <a:custGeom>
            <a:avLst/>
            <a:gdLst/>
            <a:ahLst/>
            <a:cxnLst/>
            <a:rect r="r" b="b" t="t" l="l"/>
            <a:pathLst>
              <a:path h="9963283" w="5729864">
                <a:moveTo>
                  <a:pt x="0" y="0"/>
                </a:moveTo>
                <a:lnTo>
                  <a:pt x="5729865" y="0"/>
                </a:lnTo>
                <a:lnTo>
                  <a:pt x="5729865" y="9963284"/>
                </a:lnTo>
                <a:lnTo>
                  <a:pt x="0" y="9963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442" t="0" r="-6685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10790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33 — Serpentes, raça de víboras! Como esperam escapar da condenação do inferno?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34 Por isso, eis que eu lhes envio profetas, sábios e escribas. A uns vocês matarão e a outros crucificarão; a outros ainda vocês açoitarão nas sinagogas e perseguirão de cidade em cidade;</a:t>
            </a:r>
          </a:p>
          <a:p>
            <a:pPr>
              <a:lnSpc>
                <a:spcPts val="10434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65510" y="161858"/>
            <a:ext cx="5729864" cy="9963283"/>
          </a:xfrm>
          <a:custGeom>
            <a:avLst/>
            <a:gdLst/>
            <a:ahLst/>
            <a:cxnLst/>
            <a:rect r="r" b="b" t="t" l="l"/>
            <a:pathLst>
              <a:path h="9963283" w="5729864">
                <a:moveTo>
                  <a:pt x="0" y="0"/>
                </a:moveTo>
                <a:lnTo>
                  <a:pt x="5729865" y="0"/>
                </a:lnTo>
                <a:lnTo>
                  <a:pt x="5729865" y="9963284"/>
                </a:lnTo>
                <a:lnTo>
                  <a:pt x="0" y="9963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442" t="0" r="-6685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10790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35 para que recaia sobre vocês todo o sangue justo derramado sobre a terra, desde o sangue do justo Abel até o sangue de Zacarias, filho de Baraquias, a quem vocês mataram entre o santuário e o altar.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36 Em verdade lhes digo que todas estas coisas hão de vir sobre a presente geração.</a:t>
            </a:r>
          </a:p>
          <a:p>
            <a:pPr>
              <a:lnSpc>
                <a:spcPts val="10434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25407" y="397954"/>
            <a:ext cx="8995954" cy="117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31"/>
              </a:lnSpc>
              <a:spcBef>
                <a:spcPct val="0"/>
              </a:spcBef>
            </a:pPr>
            <a:r>
              <a:rPr lang="en-US" sz="7199">
                <a:solidFill>
                  <a:srgbClr val="FAFAFF"/>
                </a:solidFill>
                <a:latin typeface="HK Grotesk Bold"/>
              </a:rPr>
              <a:t>MATEUS 23.1-39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781988" y="2038375"/>
            <a:ext cx="6697411" cy="7889656"/>
          </a:xfrm>
          <a:prstGeom prst="rect">
            <a:avLst/>
          </a:prstGeom>
          <a:solidFill>
            <a:srgbClr val="FAFAFF"/>
          </a:solidFill>
        </p:spPr>
      </p:sp>
      <p:sp>
        <p:nvSpPr>
          <p:cNvPr name="AutoShape 4" id="4"/>
          <p:cNvSpPr/>
          <p:nvPr/>
        </p:nvSpPr>
        <p:spPr>
          <a:xfrm rot="0">
            <a:off x="2137802" y="4393803"/>
            <a:ext cx="6105577" cy="4864497"/>
          </a:xfrm>
          <a:prstGeom prst="rect">
            <a:avLst/>
          </a:prstGeom>
          <a:solidFill>
            <a:srgbClr val="2F3B69">
              <a:alpha val="60000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88062" y="2461830"/>
            <a:ext cx="7628317" cy="10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78"/>
              </a:lnSpc>
              <a:spcBef>
                <a:spcPct val="0"/>
              </a:spcBef>
            </a:pPr>
            <a:r>
              <a:rPr lang="en-US" sz="6417">
                <a:solidFill>
                  <a:srgbClr val="2F3B69"/>
                </a:solidFill>
                <a:latin typeface="HK Grotesk Bold"/>
              </a:rPr>
              <a:t>Vers. 1-36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84699" y="4733083"/>
            <a:ext cx="6611783" cy="4178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JESUS </a:t>
            </a:r>
          </a:p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CENSURA OS ESCRIBAS E </a:t>
            </a:r>
          </a:p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OS FARISEUS</a:t>
            </a:r>
          </a:p>
        </p:txBody>
      </p:sp>
      <p:grpSp>
        <p:nvGrpSpPr>
          <p:cNvPr name="Group 7" id="7"/>
          <p:cNvGrpSpPr/>
          <p:nvPr/>
        </p:nvGrpSpPr>
        <p:grpSpPr>
          <a:xfrm rot="-2700000">
            <a:off x="4660872" y="3658643"/>
            <a:ext cx="882698" cy="1004751"/>
            <a:chOff x="0" y="0"/>
            <a:chExt cx="16628716" cy="189280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628715" cy="18928024"/>
            </a:xfrm>
            <a:custGeom>
              <a:avLst/>
              <a:gdLst/>
              <a:ahLst/>
              <a:cxnLst/>
              <a:rect r="r" b="b" t="t" l="l"/>
              <a:pathLst>
                <a:path h="18928024" w="16628715">
                  <a:moveTo>
                    <a:pt x="16628715" y="18928024"/>
                  </a:moveTo>
                  <a:lnTo>
                    <a:pt x="0" y="18928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</p:spPr>
        </p:sp>
      </p:grpSp>
      <p:sp>
        <p:nvSpPr>
          <p:cNvPr name="AutoShape 9" id="9"/>
          <p:cNvSpPr/>
          <p:nvPr/>
        </p:nvSpPr>
        <p:spPr>
          <a:xfrm rot="0">
            <a:off x="9944858" y="2038375"/>
            <a:ext cx="6697411" cy="7889656"/>
          </a:xfrm>
          <a:prstGeom prst="rect">
            <a:avLst/>
          </a:prstGeom>
          <a:solidFill>
            <a:srgbClr val="FAFAFF"/>
          </a:solidFill>
        </p:spPr>
      </p:sp>
      <p:sp>
        <p:nvSpPr>
          <p:cNvPr name="AutoShape 10" id="10"/>
          <p:cNvSpPr/>
          <p:nvPr/>
        </p:nvSpPr>
        <p:spPr>
          <a:xfrm rot="0">
            <a:off x="10300672" y="4393803"/>
            <a:ext cx="6105577" cy="4864497"/>
          </a:xfrm>
          <a:prstGeom prst="rect">
            <a:avLst/>
          </a:prstGeom>
          <a:solidFill>
            <a:srgbClr val="2F3B69">
              <a:alpha val="60000"/>
            </a:srgbClr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9450932" y="2461830"/>
            <a:ext cx="7628317" cy="10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78"/>
              </a:lnSpc>
              <a:spcBef>
                <a:spcPct val="0"/>
              </a:spcBef>
            </a:pPr>
            <a:r>
              <a:rPr lang="en-US" sz="6417">
                <a:solidFill>
                  <a:srgbClr val="2F3B69"/>
                </a:solidFill>
                <a:latin typeface="HK Grotesk Bold"/>
              </a:rPr>
              <a:t>Vers. 37-39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047569" y="5291652"/>
            <a:ext cx="6611783" cy="52355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O LAMENTO SOBRE JERUSALÉM</a:t>
            </a:r>
          </a:p>
          <a:p>
            <a:pPr algn="ctr">
              <a:lnSpc>
                <a:spcPts val="8375"/>
              </a:lnSpc>
            </a:pPr>
          </a:p>
          <a:p>
            <a:pPr algn="ctr">
              <a:lnSpc>
                <a:spcPts val="8375"/>
              </a:lnSpc>
            </a:pPr>
          </a:p>
        </p:txBody>
      </p:sp>
      <p:grpSp>
        <p:nvGrpSpPr>
          <p:cNvPr name="Group 13" id="13"/>
          <p:cNvGrpSpPr/>
          <p:nvPr/>
        </p:nvGrpSpPr>
        <p:grpSpPr>
          <a:xfrm rot="-2700000">
            <a:off x="12823742" y="3658643"/>
            <a:ext cx="882698" cy="1004751"/>
            <a:chOff x="0" y="0"/>
            <a:chExt cx="16628716" cy="1892802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6628715" cy="18928024"/>
            </a:xfrm>
            <a:custGeom>
              <a:avLst/>
              <a:gdLst/>
              <a:ahLst/>
              <a:cxnLst/>
              <a:rect r="r" b="b" t="t" l="l"/>
              <a:pathLst>
                <a:path h="18928024" w="16628715">
                  <a:moveTo>
                    <a:pt x="16628715" y="18928024"/>
                  </a:moveTo>
                  <a:lnTo>
                    <a:pt x="0" y="18928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</p:spPr>
        </p:sp>
      </p:grpSp>
    </p:spTree>
  </p:cSld>
  <p:clrMapOvr>
    <a:masterClrMapping/>
  </p:clrMapOvr>
  <p:transition spd="fast">
    <p:wipe dir="r"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21471" y="241103"/>
            <a:ext cx="5670275" cy="9778005"/>
          </a:xfrm>
          <a:custGeom>
            <a:avLst/>
            <a:gdLst/>
            <a:ahLst/>
            <a:cxnLst/>
            <a:rect r="r" b="b" t="t" l="l"/>
            <a:pathLst>
              <a:path h="9778005" w="5670275">
                <a:moveTo>
                  <a:pt x="0" y="0"/>
                </a:moveTo>
                <a:lnTo>
                  <a:pt x="5670275" y="0"/>
                </a:lnTo>
                <a:lnTo>
                  <a:pt x="5670275" y="9778005"/>
                </a:lnTo>
                <a:lnTo>
                  <a:pt x="0" y="977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491" t="-12093" r="-68032" b="-1236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94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37 — Jerusalém, Jerusalém! Você mata os profetas e apedreja os que lhe são enviados! Quantas vezes eu quis reunir os seus filhos, como a galinha ajunta os seus pintinhos debaixo das asas, mas vocês não quiseram!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38 Eis que a casa de vocês ficará deserta.</a:t>
            </a:r>
          </a:p>
          <a:p>
            <a:pPr>
              <a:lnSpc>
                <a:spcPts val="7560"/>
              </a:lnSpc>
            </a:pP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21471" y="241103"/>
            <a:ext cx="5670275" cy="9778005"/>
          </a:xfrm>
          <a:custGeom>
            <a:avLst/>
            <a:gdLst/>
            <a:ahLst/>
            <a:cxnLst/>
            <a:rect r="r" b="b" t="t" l="l"/>
            <a:pathLst>
              <a:path h="9778005" w="5670275">
                <a:moveTo>
                  <a:pt x="0" y="0"/>
                </a:moveTo>
                <a:lnTo>
                  <a:pt x="5670275" y="0"/>
                </a:lnTo>
                <a:lnTo>
                  <a:pt x="5670275" y="9778005"/>
                </a:lnTo>
                <a:lnTo>
                  <a:pt x="0" y="977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491" t="-12093" r="-68032" b="-1236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441962"/>
            <a:ext cx="11359511" cy="3777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39 Pois eu lhes afirmo que, desde agora, não me verão mais, até que venham a dizer: "Bendito o que vem em nome do Senhor!"</a:t>
            </a:r>
          </a:p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60735" y="179232"/>
            <a:ext cx="5941436" cy="3752486"/>
          </a:xfrm>
          <a:custGeom>
            <a:avLst/>
            <a:gdLst/>
            <a:ahLst/>
            <a:cxnLst/>
            <a:rect r="r" b="b" t="t" l="l"/>
            <a:pathLst>
              <a:path h="3752486" w="5941436">
                <a:moveTo>
                  <a:pt x="0" y="0"/>
                </a:moveTo>
                <a:lnTo>
                  <a:pt x="5941436" y="0"/>
                </a:lnTo>
                <a:lnTo>
                  <a:pt x="5941436" y="3752486"/>
                </a:lnTo>
                <a:lnTo>
                  <a:pt x="0" y="3752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0521" y="923925"/>
            <a:ext cx="11359511" cy="473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Meninos de Deus. Afirmam que existe muita hipocrisia nas cerimônias religiosas das igrejas evangélicas.</a:t>
            </a:r>
          </a:p>
          <a:p>
            <a:pPr>
              <a:lnSpc>
                <a:spcPts val="756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36485" y="4846917"/>
            <a:ext cx="5265628" cy="282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3 </a:t>
            </a:r>
            <a:r>
              <a:rPr lang="en-US" sz="5400" spc="270">
                <a:solidFill>
                  <a:srgbClr val="111113"/>
                </a:solidFill>
                <a:latin typeface="Aileron"/>
              </a:rPr>
              <a:t> </a:t>
            </a:r>
            <a:r>
              <a:rPr lang="en-US" sz="5400" spc="270">
                <a:solidFill>
                  <a:srgbClr val="111113"/>
                </a:solidFill>
                <a:latin typeface="Aileron Bold"/>
              </a:rPr>
              <a:t>... porque dizem e não fazem</a:t>
            </a:r>
            <a:r>
              <a:rPr lang="en-US" sz="5400" spc="270">
                <a:solidFill>
                  <a:srgbClr val="111113"/>
                </a:solidFill>
                <a:latin typeface="Aileron"/>
              </a:rPr>
              <a:t>.</a:t>
            </a:r>
          </a:p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60735" y="-570037"/>
            <a:ext cx="6031548" cy="5713537"/>
          </a:xfrm>
          <a:custGeom>
            <a:avLst/>
            <a:gdLst/>
            <a:ahLst/>
            <a:cxnLst/>
            <a:rect r="r" b="b" t="t" l="l"/>
            <a:pathLst>
              <a:path h="5713537" w="6031548">
                <a:moveTo>
                  <a:pt x="0" y="0"/>
                </a:moveTo>
                <a:lnTo>
                  <a:pt x="6031548" y="0"/>
                </a:lnTo>
                <a:lnTo>
                  <a:pt x="6031548" y="5713537"/>
                </a:lnTo>
                <a:lnTo>
                  <a:pt x="0" y="5713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51033" y="173355"/>
            <a:ext cx="11359511" cy="1044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Resposta apologética: Os ensinos dos Meninos de Deus (A família do amor) são incompatíveis com as Escrituras. E não poderiam deixar de ser, pois trazem de volta a prostituição sagrada (forma de culto de algumas religiões pagãs, principalmente nos tempos do Antigo Testamento), que é </a:t>
            </a:r>
          </a:p>
          <a:p>
            <a:pPr>
              <a:lnSpc>
                <a:spcPts val="756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43695" y="5549265"/>
            <a:ext cx="5265628" cy="282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3 </a:t>
            </a:r>
            <a:r>
              <a:rPr lang="en-US" sz="5400" spc="270">
                <a:solidFill>
                  <a:srgbClr val="111113"/>
                </a:solidFill>
                <a:latin typeface="Aileron"/>
              </a:rPr>
              <a:t> </a:t>
            </a:r>
            <a:r>
              <a:rPr lang="en-US" sz="5400" spc="270">
                <a:solidFill>
                  <a:srgbClr val="111113"/>
                </a:solidFill>
                <a:latin typeface="Aileron Bold"/>
              </a:rPr>
              <a:t>... porque dizem e não fazem</a:t>
            </a:r>
            <a:r>
              <a:rPr lang="en-US" sz="5400" spc="270">
                <a:solidFill>
                  <a:srgbClr val="111113"/>
                </a:solidFill>
                <a:latin typeface="Aileron"/>
              </a:rPr>
              <a:t>.</a:t>
            </a:r>
          </a:p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494642" y="276241"/>
            <a:ext cx="12561352" cy="9715468"/>
          </a:xfrm>
          <a:custGeom>
            <a:avLst/>
            <a:gdLst/>
            <a:ahLst/>
            <a:cxnLst/>
            <a:rect r="r" b="b" t="t" l="l"/>
            <a:pathLst>
              <a:path h="9715468" w="12561352">
                <a:moveTo>
                  <a:pt x="0" y="0"/>
                </a:moveTo>
                <a:lnTo>
                  <a:pt x="12561352" y="0"/>
                </a:lnTo>
                <a:lnTo>
                  <a:pt x="12561352" y="9715468"/>
                </a:lnTo>
                <a:lnTo>
                  <a:pt x="0" y="9715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7309" y="316084"/>
            <a:ext cx="5201103" cy="8447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35"/>
              </a:lnSpc>
            </a:pPr>
            <a:r>
              <a:rPr lang="en-US" sz="4811">
                <a:solidFill>
                  <a:srgbClr val="FAFAFF"/>
                </a:solidFill>
                <a:latin typeface="Anton"/>
              </a:rPr>
              <a:t>Região de Canaã</a:t>
            </a:r>
          </a:p>
          <a:p>
            <a:pPr>
              <a:lnSpc>
                <a:spcPts val="6735"/>
              </a:lnSpc>
            </a:pPr>
          </a:p>
          <a:p>
            <a:pPr>
              <a:lnSpc>
                <a:spcPts val="6735"/>
              </a:lnSpc>
            </a:pPr>
            <a:r>
              <a:rPr lang="en-US" sz="4811">
                <a:solidFill>
                  <a:srgbClr val="FAFAFF"/>
                </a:solidFill>
                <a:latin typeface="Anton"/>
              </a:rPr>
              <a:t>Superfície</a:t>
            </a:r>
          </a:p>
          <a:p>
            <a:pPr>
              <a:lnSpc>
                <a:spcPts val="6735"/>
              </a:lnSpc>
            </a:pPr>
            <a:r>
              <a:rPr lang="en-US" sz="4811">
                <a:solidFill>
                  <a:srgbClr val="FAFAFF"/>
                </a:solidFill>
                <a:latin typeface="Anton"/>
              </a:rPr>
              <a:t>26.000 km²</a:t>
            </a:r>
          </a:p>
          <a:p>
            <a:pPr>
              <a:lnSpc>
                <a:spcPts val="6735"/>
              </a:lnSpc>
            </a:pPr>
          </a:p>
          <a:p>
            <a:pPr>
              <a:lnSpc>
                <a:spcPts val="6735"/>
              </a:lnSpc>
            </a:pPr>
            <a:r>
              <a:rPr lang="en-US" sz="4811">
                <a:solidFill>
                  <a:srgbClr val="FAFAFF"/>
                </a:solidFill>
                <a:latin typeface="Anton"/>
              </a:rPr>
              <a:t>População na </a:t>
            </a:r>
          </a:p>
          <a:p>
            <a:pPr>
              <a:lnSpc>
                <a:spcPts val="6735"/>
              </a:lnSpc>
            </a:pPr>
            <a:r>
              <a:rPr lang="en-US" sz="4811">
                <a:solidFill>
                  <a:srgbClr val="FAFAFF"/>
                </a:solidFill>
                <a:latin typeface="Anton"/>
              </a:rPr>
              <a:t>época de Jesus:</a:t>
            </a:r>
          </a:p>
          <a:p>
            <a:pPr>
              <a:lnSpc>
                <a:spcPts val="6735"/>
              </a:lnSpc>
            </a:pPr>
          </a:p>
          <a:p>
            <a:pPr>
              <a:lnSpc>
                <a:spcPts val="6735"/>
              </a:lnSpc>
            </a:pPr>
            <a:r>
              <a:rPr lang="en-US" sz="4811">
                <a:solidFill>
                  <a:srgbClr val="FAFAFF"/>
                </a:solidFill>
                <a:latin typeface="Anton"/>
              </a:rPr>
              <a:t>+ - 600 mil pessoas</a:t>
            </a:r>
          </a:p>
          <a:p>
            <a:pPr>
              <a:lnSpc>
                <a:spcPts val="6735"/>
              </a:lnSpc>
            </a:pP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60735" y="-570037"/>
            <a:ext cx="6031548" cy="5713537"/>
          </a:xfrm>
          <a:custGeom>
            <a:avLst/>
            <a:gdLst/>
            <a:ahLst/>
            <a:cxnLst/>
            <a:rect r="r" b="b" t="t" l="l"/>
            <a:pathLst>
              <a:path h="5713537" w="6031548">
                <a:moveTo>
                  <a:pt x="0" y="0"/>
                </a:moveTo>
                <a:lnTo>
                  <a:pt x="6031548" y="0"/>
                </a:lnTo>
                <a:lnTo>
                  <a:pt x="6031548" y="5713537"/>
                </a:lnTo>
                <a:lnTo>
                  <a:pt x="0" y="5713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352587"/>
            <a:ext cx="11359511" cy="854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 abominação aos olhos de Deus. “Assim como Sodoma e Gomorra, e as cidades circunvizinhas, que, havendo-se entregue à fornicação como aqueles, e ido após outra carne, foram postas por exemplo, sofrendo a pena do fogo eterno” (Jd 1.7)</a:t>
            </a:r>
          </a:p>
          <a:p>
            <a:pPr>
              <a:lnSpc>
                <a:spcPts val="756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43695" y="5549265"/>
            <a:ext cx="5265628" cy="282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3 </a:t>
            </a:r>
            <a:r>
              <a:rPr lang="en-US" sz="5400" spc="270">
                <a:solidFill>
                  <a:srgbClr val="111113"/>
                </a:solidFill>
                <a:latin typeface="Aileron"/>
              </a:rPr>
              <a:t> </a:t>
            </a:r>
            <a:r>
              <a:rPr lang="en-US" sz="5400" spc="270">
                <a:solidFill>
                  <a:srgbClr val="111113"/>
                </a:solidFill>
                <a:latin typeface="Aileron Bold"/>
              </a:rPr>
              <a:t>... porque dizem e não fazem</a:t>
            </a:r>
            <a:r>
              <a:rPr lang="en-US" sz="5400" spc="270">
                <a:solidFill>
                  <a:srgbClr val="111113"/>
                </a:solidFill>
                <a:latin typeface="Aileron"/>
              </a:rPr>
              <a:t>.</a:t>
            </a:r>
          </a:p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400000" y="196203"/>
            <a:ext cx="3538598" cy="4053854"/>
          </a:xfrm>
          <a:custGeom>
            <a:avLst/>
            <a:gdLst/>
            <a:ahLst/>
            <a:cxnLst/>
            <a:rect r="r" b="b" t="t" l="l"/>
            <a:pathLst>
              <a:path h="4053854" w="3538598">
                <a:moveTo>
                  <a:pt x="0" y="0"/>
                </a:moveTo>
                <a:lnTo>
                  <a:pt x="3538598" y="0"/>
                </a:lnTo>
                <a:lnTo>
                  <a:pt x="3538598" y="4053854"/>
                </a:lnTo>
                <a:lnTo>
                  <a:pt x="0" y="4053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70521" y="539508"/>
            <a:ext cx="11359511" cy="94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 Universalismo. Fundamenta-se na onipotência divina para afirmar que não há criatura (homem) que não possa ser restaurada por Deus, porque a bondade e o desejo divinos proporcionam a salvação de todos os homens.</a:t>
            </a:r>
          </a:p>
          <a:p>
            <a:pPr>
              <a:lnSpc>
                <a:spcPts val="7560"/>
              </a:lnSpc>
            </a:pPr>
          </a:p>
          <a:p>
            <a:pPr>
              <a:lnSpc>
                <a:spcPts val="756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536485" y="3936178"/>
            <a:ext cx="5265628" cy="66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37 Quantas vezes quis eu ajuntar os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 teus filhos [...] e tu não quiseste!</a:t>
            </a:r>
          </a:p>
          <a:p>
            <a:pPr>
              <a:lnSpc>
                <a:spcPts val="7560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60735" y="-329194"/>
            <a:ext cx="4867634" cy="4610990"/>
          </a:xfrm>
          <a:custGeom>
            <a:avLst/>
            <a:gdLst/>
            <a:ahLst/>
            <a:cxnLst/>
            <a:rect r="r" b="b" t="t" l="l"/>
            <a:pathLst>
              <a:path h="4610990" w="4867634">
                <a:moveTo>
                  <a:pt x="0" y="0"/>
                </a:moveTo>
                <a:lnTo>
                  <a:pt x="4867634" y="0"/>
                </a:lnTo>
                <a:lnTo>
                  <a:pt x="4867634" y="4610990"/>
                </a:lnTo>
                <a:lnTo>
                  <a:pt x="0" y="46109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57289" y="344805"/>
            <a:ext cx="11359511" cy="94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Resposta apologética: O fato de Deus desejar a salvação de todos os homens não significa que o Senhor obrigará o homem a concordar com seu desejo. C.S. Lewis ensina que, por conta do livre-arbítrio, existem dois tipos de pessoas: a) o tipo que diz a Deus: “Seja feita a tua vontade”, e b) o tipo a quem Deus diz: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36485" y="3936178"/>
            <a:ext cx="5265628" cy="66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37 Quantas vezes quis eu ajuntar os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 teus filhos [...] e tu não quiseste!</a:t>
            </a:r>
          </a:p>
          <a:p>
            <a:pPr>
              <a:lnSpc>
                <a:spcPts val="7560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160735" y="-409475"/>
            <a:ext cx="5450326" cy="5162960"/>
          </a:xfrm>
          <a:custGeom>
            <a:avLst/>
            <a:gdLst/>
            <a:ahLst/>
            <a:cxnLst/>
            <a:rect r="r" b="b" t="t" l="l"/>
            <a:pathLst>
              <a:path h="5162960" w="5450326">
                <a:moveTo>
                  <a:pt x="0" y="0"/>
                </a:moveTo>
                <a:lnTo>
                  <a:pt x="5450327" y="0"/>
                </a:lnTo>
                <a:lnTo>
                  <a:pt x="5450327" y="5162960"/>
                </a:lnTo>
                <a:lnTo>
                  <a:pt x="0" y="5162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0905" y="352587"/>
            <a:ext cx="11359511" cy="9721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0">
                <a:solidFill>
                  <a:srgbClr val="FAFAFF"/>
                </a:solidFill>
                <a:latin typeface="Aileron"/>
              </a:rPr>
              <a:t> “Seja feita a tua vontade”. A mãe pode desejar sucesso profissional e saúde para o filho, mas o filho pode desprezar os desígnios maternos e optar por uma vida criminosa e/ou por uma morte prematura, em decorrência dos vícios. O livre-arbítrio é retratado em vários pontos da Bíblia, como, por exemplo, 2Coríntios 5.10 e Gálatas 6.8,9.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43695" y="4150260"/>
            <a:ext cx="5265628" cy="6635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37 Quantas vezes quis eu ajuntar os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111113"/>
                </a:solidFill>
                <a:latin typeface="Aileron Bold"/>
              </a:rPr>
              <a:t> teus filhos [...] e tu não quiseste!</a:t>
            </a:r>
          </a:p>
          <a:p>
            <a:pPr>
              <a:lnSpc>
                <a:spcPts val="7560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29597" y="259420"/>
            <a:ext cx="13020666" cy="9770073"/>
          </a:xfrm>
          <a:custGeom>
            <a:avLst/>
            <a:gdLst/>
            <a:ahLst/>
            <a:cxnLst/>
            <a:rect r="r" b="b" t="t" l="l"/>
            <a:pathLst>
              <a:path h="9770073" w="13020666">
                <a:moveTo>
                  <a:pt x="0" y="0"/>
                </a:moveTo>
                <a:lnTo>
                  <a:pt x="13020665" y="0"/>
                </a:lnTo>
                <a:lnTo>
                  <a:pt x="13020665" y="9770073"/>
                </a:lnTo>
                <a:lnTo>
                  <a:pt x="0" y="977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1682" y="414147"/>
            <a:ext cx="4687820" cy="8658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3"/>
              </a:lnSpc>
            </a:pPr>
            <a:r>
              <a:rPr lang="en-US" sz="4109">
                <a:solidFill>
                  <a:srgbClr val="FAFAFF"/>
                </a:solidFill>
                <a:latin typeface="Anton"/>
              </a:rPr>
              <a:t>Jerusalém</a:t>
            </a:r>
          </a:p>
          <a:p>
            <a:pPr>
              <a:lnSpc>
                <a:spcPts val="5753"/>
              </a:lnSpc>
            </a:pPr>
          </a:p>
          <a:p>
            <a:pPr>
              <a:lnSpc>
                <a:spcPts val="5753"/>
              </a:lnSpc>
            </a:pPr>
            <a:r>
              <a:rPr lang="en-US" sz="4109">
                <a:solidFill>
                  <a:srgbClr val="FAFAFF"/>
                </a:solidFill>
                <a:latin typeface="Anton"/>
              </a:rPr>
              <a:t>População na época de Jesus:</a:t>
            </a:r>
          </a:p>
          <a:p>
            <a:pPr>
              <a:lnSpc>
                <a:spcPts val="5753"/>
              </a:lnSpc>
            </a:pPr>
          </a:p>
          <a:p>
            <a:pPr>
              <a:lnSpc>
                <a:spcPts val="5753"/>
              </a:lnSpc>
            </a:pPr>
            <a:r>
              <a:rPr lang="en-US" sz="4109">
                <a:solidFill>
                  <a:srgbClr val="FAFAFF"/>
                </a:solidFill>
                <a:latin typeface="Anton"/>
              </a:rPr>
              <a:t>+ - 30 mil pessoas</a:t>
            </a:r>
          </a:p>
          <a:p>
            <a:pPr>
              <a:lnSpc>
                <a:spcPts val="5753"/>
              </a:lnSpc>
            </a:pPr>
          </a:p>
          <a:p>
            <a:pPr>
              <a:lnSpc>
                <a:spcPts val="5753"/>
              </a:lnSpc>
            </a:pPr>
            <a:r>
              <a:rPr lang="en-US" sz="4109">
                <a:solidFill>
                  <a:srgbClr val="FAFAFF"/>
                </a:solidFill>
                <a:latin typeface="Anton"/>
              </a:rPr>
              <a:t>Tempo de festa:</a:t>
            </a:r>
          </a:p>
          <a:p>
            <a:pPr>
              <a:lnSpc>
                <a:spcPts val="5753"/>
              </a:lnSpc>
            </a:pPr>
          </a:p>
          <a:p>
            <a:pPr>
              <a:lnSpc>
                <a:spcPts val="5753"/>
              </a:lnSpc>
            </a:pPr>
            <a:r>
              <a:rPr lang="en-US" sz="4109">
                <a:solidFill>
                  <a:srgbClr val="FAFAFF"/>
                </a:solidFill>
                <a:latin typeface="Anton"/>
              </a:rPr>
              <a:t>+ - 150 mil pessoas</a:t>
            </a:r>
          </a:p>
          <a:p>
            <a:pPr>
              <a:lnSpc>
                <a:spcPts val="5753"/>
              </a:lnSpc>
            </a:pPr>
          </a:p>
          <a:p>
            <a:pPr>
              <a:lnSpc>
                <a:spcPts val="5753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25407" y="397954"/>
            <a:ext cx="8995954" cy="117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31"/>
              </a:lnSpc>
              <a:spcBef>
                <a:spcPct val="0"/>
              </a:spcBef>
            </a:pPr>
            <a:r>
              <a:rPr lang="en-US" sz="7199">
                <a:solidFill>
                  <a:srgbClr val="FAFAFF"/>
                </a:solidFill>
                <a:latin typeface="HK Grotesk Bold"/>
              </a:rPr>
              <a:t>MATEUS 23.1-39</a:t>
            </a:r>
          </a:p>
        </p:txBody>
      </p:sp>
      <p:sp>
        <p:nvSpPr>
          <p:cNvPr name="AutoShape 3" id="3"/>
          <p:cNvSpPr/>
          <p:nvPr/>
        </p:nvSpPr>
        <p:spPr>
          <a:xfrm rot="0">
            <a:off x="1781988" y="2038375"/>
            <a:ext cx="6697411" cy="7889656"/>
          </a:xfrm>
          <a:prstGeom prst="rect">
            <a:avLst/>
          </a:prstGeom>
          <a:solidFill>
            <a:srgbClr val="FAFAFF"/>
          </a:solidFill>
        </p:spPr>
      </p:sp>
      <p:sp>
        <p:nvSpPr>
          <p:cNvPr name="AutoShape 4" id="4"/>
          <p:cNvSpPr/>
          <p:nvPr/>
        </p:nvSpPr>
        <p:spPr>
          <a:xfrm rot="0">
            <a:off x="2137802" y="4393803"/>
            <a:ext cx="6105577" cy="4864497"/>
          </a:xfrm>
          <a:prstGeom prst="rect">
            <a:avLst/>
          </a:prstGeom>
          <a:solidFill>
            <a:srgbClr val="2F3B69">
              <a:alpha val="60000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288062" y="2461830"/>
            <a:ext cx="7628317" cy="10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78"/>
              </a:lnSpc>
              <a:spcBef>
                <a:spcPct val="0"/>
              </a:spcBef>
            </a:pPr>
            <a:r>
              <a:rPr lang="en-US" sz="6417">
                <a:solidFill>
                  <a:srgbClr val="2F3B69"/>
                </a:solidFill>
                <a:latin typeface="HK Grotesk Bold"/>
              </a:rPr>
              <a:t>Vers. 1-36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84699" y="4733083"/>
            <a:ext cx="6611783" cy="4178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JESUS </a:t>
            </a:r>
          </a:p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CENSURA OS ESCRIBAS E </a:t>
            </a:r>
          </a:p>
          <a:p>
            <a:pPr algn="ctr">
              <a:lnSpc>
                <a:spcPts val="8375"/>
              </a:lnSpc>
            </a:pPr>
            <a:r>
              <a:rPr lang="en-US" sz="5583" spc="446">
                <a:solidFill>
                  <a:srgbClr val="FAFAFF"/>
                </a:solidFill>
                <a:latin typeface="HK Grotesk Bold"/>
              </a:rPr>
              <a:t>OS FARISEUS</a:t>
            </a:r>
          </a:p>
        </p:txBody>
      </p:sp>
      <p:grpSp>
        <p:nvGrpSpPr>
          <p:cNvPr name="Group 7" id="7"/>
          <p:cNvGrpSpPr/>
          <p:nvPr/>
        </p:nvGrpSpPr>
        <p:grpSpPr>
          <a:xfrm rot="-2700000">
            <a:off x="4660872" y="3658643"/>
            <a:ext cx="882698" cy="1004751"/>
            <a:chOff x="0" y="0"/>
            <a:chExt cx="16628716" cy="189280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628715" cy="18928024"/>
            </a:xfrm>
            <a:custGeom>
              <a:avLst/>
              <a:gdLst/>
              <a:ahLst/>
              <a:cxnLst/>
              <a:rect r="r" b="b" t="t" l="l"/>
              <a:pathLst>
                <a:path h="18928024" w="16628715">
                  <a:moveTo>
                    <a:pt x="16628715" y="18928024"/>
                  </a:moveTo>
                  <a:lnTo>
                    <a:pt x="0" y="18928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F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9450932" y="2461830"/>
            <a:ext cx="7628317" cy="103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278"/>
              </a:lnSpc>
              <a:spcBef>
                <a:spcPct val="0"/>
              </a:spcBef>
            </a:pPr>
            <a:r>
              <a:rPr lang="en-US" sz="6417">
                <a:solidFill>
                  <a:srgbClr val="2F3B69"/>
                </a:solidFill>
                <a:latin typeface="HK Grotesk Bold"/>
              </a:rPr>
              <a:t>Vers. 37-39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65510" y="161858"/>
            <a:ext cx="5729864" cy="9963283"/>
          </a:xfrm>
          <a:custGeom>
            <a:avLst/>
            <a:gdLst/>
            <a:ahLst/>
            <a:cxnLst/>
            <a:rect r="r" b="b" t="t" l="l"/>
            <a:pathLst>
              <a:path h="9963283" w="5729864">
                <a:moveTo>
                  <a:pt x="0" y="0"/>
                </a:moveTo>
                <a:lnTo>
                  <a:pt x="5729865" y="0"/>
                </a:lnTo>
                <a:lnTo>
                  <a:pt x="5729865" y="9963284"/>
                </a:lnTo>
                <a:lnTo>
                  <a:pt x="0" y="99632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442" t="0" r="-6685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810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1 Então Jesus falou às multidões e aos seus discípulos:</a:t>
            </a:r>
          </a:p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2 — Na cadeira de Moisés se assentaram os escribas e os fariseus.</a:t>
            </a:r>
          </a:p>
          <a:p>
            <a:pPr>
              <a:lnSpc>
                <a:spcPts val="6600"/>
              </a:lnSpc>
            </a:pPr>
          </a:p>
          <a:p>
            <a:pPr>
              <a:lnSpc>
                <a:spcPts val="9792"/>
              </a:lnSpc>
            </a:pPr>
          </a:p>
          <a:p>
            <a:pPr>
              <a:lnSpc>
                <a:spcPts val="10434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400164" y="192524"/>
            <a:ext cx="5509379" cy="9901952"/>
          </a:xfrm>
          <a:custGeom>
            <a:avLst/>
            <a:gdLst/>
            <a:ahLst/>
            <a:cxnLst/>
            <a:rect r="r" b="b" t="t" l="l"/>
            <a:pathLst>
              <a:path h="9901952" w="5509379">
                <a:moveTo>
                  <a:pt x="0" y="0"/>
                </a:moveTo>
                <a:lnTo>
                  <a:pt x="5509379" y="0"/>
                </a:lnTo>
                <a:lnTo>
                  <a:pt x="5509379" y="9901952"/>
                </a:lnTo>
                <a:lnTo>
                  <a:pt x="0" y="990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073" t="0" r="-3014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568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3 Portanto, façam e observem tudo o que eles disserem a vocês, mas não os imitem em suas obras; porque dizem e não fazem.</a:t>
            </a:r>
          </a:p>
          <a:p>
            <a:pPr>
              <a:lnSpc>
                <a:spcPts val="7559"/>
              </a:lnSpc>
            </a:pPr>
          </a:p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08360" y="275720"/>
            <a:ext cx="5774047" cy="9735559"/>
          </a:xfrm>
          <a:custGeom>
            <a:avLst/>
            <a:gdLst/>
            <a:ahLst/>
            <a:cxnLst/>
            <a:rect r="r" b="b" t="t" l="l"/>
            <a:pathLst>
              <a:path h="9735559" w="5774047">
                <a:moveTo>
                  <a:pt x="0" y="0"/>
                </a:moveTo>
                <a:lnTo>
                  <a:pt x="5774047" y="0"/>
                </a:lnTo>
                <a:lnTo>
                  <a:pt x="5774047" y="9735560"/>
                </a:lnTo>
                <a:lnTo>
                  <a:pt x="0" y="9735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320" t="0" r="-48251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585073" y="442929"/>
            <a:ext cx="11225565" cy="4730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59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4 Atam fardos pesados, difíceis de carregar, e os põem sobre os ombros dos outros, mas eles mesmos nem com o dedo querem movê-los.</a:t>
            </a:r>
          </a:p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F3B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60735" y="0"/>
            <a:ext cx="6017127" cy="10287000"/>
          </a:xfrm>
          <a:prstGeom prst="rect">
            <a:avLst/>
          </a:prstGeom>
          <a:solidFill>
            <a:srgbClr val="E3DDDC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385759" y="107642"/>
            <a:ext cx="5571061" cy="10071716"/>
          </a:xfrm>
          <a:custGeom>
            <a:avLst/>
            <a:gdLst/>
            <a:ahLst/>
            <a:cxnLst/>
            <a:rect r="r" b="b" t="t" l="l"/>
            <a:pathLst>
              <a:path h="10071716" w="5571061">
                <a:moveTo>
                  <a:pt x="0" y="0"/>
                </a:moveTo>
                <a:lnTo>
                  <a:pt x="5571061" y="0"/>
                </a:lnTo>
                <a:lnTo>
                  <a:pt x="5571061" y="10071716"/>
                </a:lnTo>
                <a:lnTo>
                  <a:pt x="0" y="10071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503" t="0" r="-2067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07694" y="163949"/>
            <a:ext cx="11225565" cy="9492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5 Praticam todas as suas obras a fim de serem vistos pelos outros; pois alargam os seus filactérios e alongam as franjas de suas capas.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6 Gostam do primeiro lugar nos banquetes e das primeiras cadeiras nas sinagogas,</a:t>
            </a:r>
          </a:p>
          <a:p>
            <a:pPr>
              <a:lnSpc>
                <a:spcPts val="7560"/>
              </a:lnSpc>
            </a:pPr>
            <a:r>
              <a:rPr lang="en-US" sz="5400" spc="270">
                <a:solidFill>
                  <a:srgbClr val="FAFAFF"/>
                </a:solidFill>
                <a:latin typeface="Aileron"/>
              </a:rPr>
              <a:t>7 das saudações nas praças e de serem chamados de "mestre".</a:t>
            </a:r>
          </a:p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DAGCZqfTWT8</dc:identifier>
  <dcterms:modified xsi:type="dcterms:W3CDTF">2011-08-01T06:04:30Z</dcterms:modified>
  <cp:revision>1</cp:revision>
  <dc:title>ÊXODO 9</dc:title>
</cp:coreProperties>
</file>