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4" r:id="rId1"/>
  </p:sldMasterIdLst>
  <p:notesMasterIdLst>
    <p:notesMasterId r:id="rId18"/>
  </p:notesMasterIdLst>
  <p:sldIdLst>
    <p:sldId id="908" r:id="rId2"/>
    <p:sldId id="910" r:id="rId3"/>
    <p:sldId id="909" r:id="rId4"/>
    <p:sldId id="911" r:id="rId5"/>
    <p:sldId id="912" r:id="rId6"/>
    <p:sldId id="917" r:id="rId7"/>
    <p:sldId id="918" r:id="rId8"/>
    <p:sldId id="913" r:id="rId9"/>
    <p:sldId id="929" r:id="rId10"/>
    <p:sldId id="916" r:id="rId11"/>
    <p:sldId id="919" r:id="rId12"/>
    <p:sldId id="923" r:id="rId13"/>
    <p:sldId id="926" r:id="rId14"/>
    <p:sldId id="922" r:id="rId15"/>
    <p:sldId id="927" r:id="rId16"/>
    <p:sldId id="928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76E31"/>
    <a:srgbClr val="A10B4B"/>
    <a:srgbClr val="C0E399"/>
    <a:srgbClr val="FFCC00"/>
    <a:srgbClr val="F68B16"/>
    <a:srgbClr val="008000"/>
    <a:srgbClr val="FF0000"/>
    <a:srgbClr val="CC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2386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29/09/2022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85852" y="357166"/>
            <a:ext cx="69885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MANUSCRITOS </a:t>
            </a:r>
          </a:p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DO MAR MORTO</a:t>
            </a:r>
            <a:endParaRPr lang="pt-BR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webma\Downloads\Manuscritos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71744"/>
            <a:ext cx="7584488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643314"/>
            <a:ext cx="17859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42846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107521" y="535761"/>
            <a:ext cx="428626" cy="4643471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42910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714876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a.C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643314"/>
            <a:ext cx="17859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42846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107521" y="535761"/>
            <a:ext cx="428626" cy="4643471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42910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714876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a.C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643314"/>
            <a:ext cx="21431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1947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42846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107521" y="535761"/>
            <a:ext cx="428626" cy="4643471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285720" y="1214422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solidFill>
                  <a:schemeClr val="accent2"/>
                </a:solidFill>
              </a:rPr>
              <a:t>Manuscritos do </a:t>
            </a:r>
          </a:p>
          <a:p>
            <a:pPr algn="ctr"/>
            <a:r>
              <a:rPr lang="pt-BR" b="1" dirty="0" smtClean="0">
                <a:solidFill>
                  <a:schemeClr val="accent2"/>
                </a:solidFill>
              </a:rPr>
              <a:t>Mar Morto </a:t>
            </a:r>
            <a:endParaRPr lang="pt-BR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714876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1956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643314"/>
            <a:ext cx="21431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II 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42846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107521" y="535761"/>
            <a:ext cx="428626" cy="4643471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285720" y="1214422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accent2"/>
                </a:solidFill>
              </a:rPr>
              <a:t>Escritos em hebraico,        aramaico e grego</a:t>
            </a:r>
            <a:endParaRPr lang="pt-BR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714876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 a.C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Textos 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357166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Sete grandes pergaminhos: dois manuscritos do livro de Isaías (um incluindo o livro inteiro).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Fragmentos de 33 pergaminhos, incluindo porções do Eclesiastes em hebraico original.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Quatro fragmentos em grego: Êxodo, na versão Septuaginta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Fragmentos dos livros de Gênesis e Salmos</a:t>
            </a:r>
          </a:p>
          <a:p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Uma tradução em aramaico de </a:t>
            </a:r>
            <a:r>
              <a:rPr lang="pt-BR" dirty="0" err="1" smtClean="0"/>
              <a:t>Jó</a:t>
            </a:r>
            <a:r>
              <a:rPr lang="pt-BR" dirty="0" smtClean="0"/>
              <a:t>, mencionada na literatura rabínica.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Tais pergaminhos contêm pelo menos um fragmento de cada livro do cânon hebraico, com exceção do livro de Ester.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1538" y="714356"/>
            <a:ext cx="670247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MANUSCRITO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6600" dirty="0" err="1" smtClean="0">
                <a:latin typeface="Arial" pitchFamily="34" charset="0"/>
                <a:cs typeface="Arial" pitchFamily="34" charset="0"/>
              </a:rPr>
              <a:t>Manus</a:t>
            </a:r>
            <a:r>
              <a:rPr lang="pt-BR" sz="6600" dirty="0" smtClean="0">
                <a:latin typeface="Arial" pitchFamily="34" charset="0"/>
                <a:cs typeface="Arial" pitchFamily="34" charset="0"/>
              </a:rPr>
              <a:t> = mão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6600" dirty="0" err="1" smtClean="0">
                <a:latin typeface="Arial" pitchFamily="34" charset="0"/>
                <a:cs typeface="Arial" pitchFamily="34" charset="0"/>
              </a:rPr>
              <a:t>Scriptus</a:t>
            </a:r>
            <a:r>
              <a:rPr lang="pt-BR" sz="6600" dirty="0" smtClean="0">
                <a:latin typeface="Arial" pitchFamily="34" charset="0"/>
                <a:cs typeface="Arial" pitchFamily="34" charset="0"/>
              </a:rPr>
              <a:t> = escrita</a:t>
            </a:r>
            <a:endParaRPr lang="pt-BR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729046"/>
            <a:ext cx="1643074" cy="127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Século I</a:t>
            </a:r>
          </a:p>
          <a:p>
            <a:pPr algn="ctr"/>
            <a:r>
              <a:rPr lang="pt-BR" sz="2400" dirty="0" smtClean="0"/>
              <a:t>(1 – 100)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214148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000364" y="642918"/>
            <a:ext cx="428626" cy="442915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1214414" y="1357298"/>
            <a:ext cx="38635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14 séculos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Só manuscritos</a:t>
            </a:r>
            <a:endParaRPr lang="pt-BR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500562" y="3643314"/>
            <a:ext cx="185738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100" dirty="0" smtClean="0"/>
              <a:t>Século XV</a:t>
            </a:r>
          </a:p>
          <a:p>
            <a:pPr algn="ctr"/>
            <a:r>
              <a:rPr lang="pt-BR" sz="2400" dirty="0" smtClean="0"/>
              <a:t>(1401 - 1500)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000892" y="3643314"/>
            <a:ext cx="192882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Século XXI</a:t>
            </a:r>
          </a:p>
          <a:p>
            <a:pPr algn="ctr"/>
            <a:r>
              <a:rPr lang="pt-BR" sz="2300" dirty="0" smtClean="0"/>
              <a:t>(2001 – 2100)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2129" y="714356"/>
            <a:ext cx="894187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Manuscritos da Bíblia</a:t>
            </a:r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6600" dirty="0" smtClean="0">
                <a:latin typeface="Arial" pitchFamily="34" charset="0"/>
                <a:cs typeface="Arial" pitchFamily="34" charset="0"/>
              </a:rPr>
              <a:t> Antigo Testamento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6600" dirty="0" smtClean="0">
                <a:latin typeface="Arial" pitchFamily="34" charset="0"/>
                <a:cs typeface="Arial" pitchFamily="34" charset="0"/>
              </a:rPr>
              <a:t> Novo Testamento</a:t>
            </a:r>
            <a:endParaRPr lang="pt-BR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214290"/>
            <a:ext cx="7282571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Manuscritos do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AT</a:t>
            </a: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Hebraico = séc. IX 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(801 – 900)</a:t>
            </a: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Grego = séc. IV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(301 – 400)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858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</a:t>
            </a:r>
          </a:p>
          <a:p>
            <a:pPr algn="ctr"/>
            <a:r>
              <a:rPr lang="pt-BR" sz="3200" dirty="0" smtClean="0"/>
              <a:t>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215604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536017" y="1178703"/>
            <a:ext cx="428626" cy="335758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42910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786182" y="3643314"/>
            <a:ext cx="128588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IX</a:t>
            </a:r>
          </a:p>
          <a:p>
            <a:pPr algn="ctr"/>
            <a:r>
              <a:rPr lang="pt-BR" sz="3200" dirty="0" smtClean="0"/>
              <a:t>d.C.</a:t>
            </a:r>
            <a:endParaRPr lang="pt-BR" sz="2300" dirty="0"/>
          </a:p>
        </p:txBody>
      </p:sp>
      <p:sp>
        <p:nvSpPr>
          <p:cNvPr id="11" name="Retângulo 10"/>
          <p:cNvSpPr/>
          <p:nvPr/>
        </p:nvSpPr>
        <p:spPr>
          <a:xfrm>
            <a:off x="5715008" y="3643314"/>
            <a:ext cx="11430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607299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858016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Manuscrito Hebraico</a:t>
            </a:r>
            <a:endParaRPr lang="pt-BR" sz="2300" dirty="0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8001818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858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</a:t>
            </a:r>
          </a:p>
          <a:p>
            <a:pPr algn="ctr"/>
            <a:r>
              <a:rPr lang="pt-BR" sz="3200" dirty="0" smtClean="0"/>
              <a:t>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215604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536017" y="1178703"/>
            <a:ext cx="428626" cy="335758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428596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786182" y="3643314"/>
            <a:ext cx="128588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IV</a:t>
            </a:r>
          </a:p>
          <a:p>
            <a:pPr algn="ctr"/>
            <a:r>
              <a:rPr lang="pt-BR" sz="3200" dirty="0" smtClean="0"/>
              <a:t>d.C</a:t>
            </a:r>
            <a:endParaRPr lang="pt-BR" sz="2300" dirty="0"/>
          </a:p>
        </p:txBody>
      </p:sp>
      <p:sp>
        <p:nvSpPr>
          <p:cNvPr id="11" name="Retângulo 10"/>
          <p:cNvSpPr/>
          <p:nvPr/>
        </p:nvSpPr>
        <p:spPr>
          <a:xfrm>
            <a:off x="5715008" y="3643314"/>
            <a:ext cx="11430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607299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858016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Manuscrito Grego</a:t>
            </a:r>
            <a:endParaRPr lang="pt-BR" sz="2300" dirty="0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8001818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357166"/>
            <a:ext cx="920929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Manuscritos do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AT</a:t>
            </a: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Manuscritos do Mar Morto</a:t>
            </a:r>
          </a:p>
          <a:p>
            <a:pPr>
              <a:buFont typeface="Arial" pitchFamily="34" charset="0"/>
              <a:buChar char="•"/>
            </a:pP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Século XX (1901 – 2000) </a:t>
            </a: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ebma\Downloads\Mapa man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715436" cy="6357982"/>
          </a:xfrm>
          <a:prstGeom prst="rect">
            <a:avLst/>
          </a:prstGeom>
          <a:noFill/>
        </p:spPr>
      </p:pic>
      <p:sp>
        <p:nvSpPr>
          <p:cNvPr id="3" name="Seta para baixo 2"/>
          <p:cNvSpPr/>
          <p:nvPr/>
        </p:nvSpPr>
        <p:spPr>
          <a:xfrm rot="3217899">
            <a:off x="6796197" y="1686758"/>
            <a:ext cx="1000132" cy="1061753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29810</TotalTime>
  <Words>270</Words>
  <Application>Microsoft Office PowerPoint</Application>
  <PresentationFormat>Apresentação na tela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Patrimônio Líquido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2287</cp:revision>
  <dcterms:created xsi:type="dcterms:W3CDTF">2012-01-16T14:03:42Z</dcterms:created>
  <dcterms:modified xsi:type="dcterms:W3CDTF">2022-09-29T13:12:54Z</dcterms:modified>
</cp:coreProperties>
</file>