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6"/>
  </p:notesMasterIdLst>
  <p:sldIdLst>
    <p:sldId id="623" r:id="rId2"/>
    <p:sldId id="652" r:id="rId3"/>
    <p:sldId id="684" r:id="rId4"/>
    <p:sldId id="653" r:id="rId5"/>
    <p:sldId id="651" r:id="rId6"/>
    <p:sldId id="656" r:id="rId7"/>
    <p:sldId id="655" r:id="rId8"/>
    <p:sldId id="654" r:id="rId9"/>
    <p:sldId id="657" r:id="rId10"/>
    <p:sldId id="658" r:id="rId11"/>
    <p:sldId id="659" r:id="rId12"/>
    <p:sldId id="662" r:id="rId13"/>
    <p:sldId id="660" r:id="rId14"/>
    <p:sldId id="661" r:id="rId15"/>
    <p:sldId id="663" r:id="rId16"/>
    <p:sldId id="670" r:id="rId17"/>
    <p:sldId id="669" r:id="rId18"/>
    <p:sldId id="673" r:id="rId19"/>
    <p:sldId id="674" r:id="rId20"/>
    <p:sldId id="675" r:id="rId21"/>
    <p:sldId id="672" r:id="rId22"/>
    <p:sldId id="671" r:id="rId23"/>
    <p:sldId id="664" r:id="rId24"/>
    <p:sldId id="665" r:id="rId25"/>
    <p:sldId id="666" r:id="rId26"/>
    <p:sldId id="667" r:id="rId27"/>
    <p:sldId id="668" r:id="rId28"/>
    <p:sldId id="677" r:id="rId29"/>
    <p:sldId id="678" r:id="rId30"/>
    <p:sldId id="679" r:id="rId31"/>
    <p:sldId id="680" r:id="rId32"/>
    <p:sldId id="681" r:id="rId33"/>
    <p:sldId id="682" r:id="rId34"/>
    <p:sldId id="683" r:id="rId35"/>
  </p:sldIdLst>
  <p:sldSz cx="9144000" cy="5143500" type="screen16x9"/>
  <p:notesSz cx="6858000" cy="9144000"/>
  <p:embeddedFontLst>
    <p:embeddedFont>
      <p:font typeface="Albert Sans SemiBold" charset="0"/>
      <p:regular r:id="rId37"/>
      <p:bold r:id="rId38"/>
      <p:italic r:id="rId39"/>
      <p:boldItalic r:id="rId40"/>
    </p:embeddedFont>
    <p:embeddedFont>
      <p:font typeface="Urbanist" charset="0"/>
      <p:regular r:id="rId41"/>
      <p:bold r:id="rId42"/>
      <p:italic r:id="rId43"/>
      <p:boldItalic r:id="rId44"/>
    </p:embeddedFont>
    <p:embeddedFont>
      <p:font typeface="Kaisei HarunoUmi" charset="-128"/>
      <p:regular r:id="rId45"/>
      <p:bold r:id="rId46"/>
    </p:embeddedFont>
    <p:embeddedFont>
      <p:font typeface="Bebas Neue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  <a:srgbClr val="000022"/>
  </p:clrMru>
</p:presentationPr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5" y="89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396700" y="1400500"/>
            <a:ext cx="4350600" cy="14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Kaisei HarunoUmi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396700" y="2815100"/>
            <a:ext cx="435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89" name="Google Shape;89;p9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9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1" name="Google Shape;91;p9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73" r:id="rId2"/>
    <p:sldLayoutId id="214748367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1000114"/>
            <a:ext cx="6572296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6000" dirty="0" smtClean="0">
                <a:latin typeface="Albert Sans SemiBold" charset="0"/>
              </a:rPr>
              <a:t>RELIGIÕES COMPARADAS</a:t>
            </a:r>
          </a:p>
          <a:p>
            <a:r>
              <a:rPr lang="en" sz="6000" dirty="0" smtClean="0">
                <a:latin typeface="Albert Sans SemiBold" charset="0"/>
              </a:rPr>
              <a:t>OCIDENTAIS</a:t>
            </a:r>
            <a:endParaRPr lang="pt-BR" sz="6000" dirty="0" smtClean="0">
              <a:latin typeface="Albert Sans SemiBold" charset="0"/>
            </a:endParaRPr>
          </a:p>
          <a:p>
            <a:pPr algn="l"/>
            <a:endParaRPr lang="pt-BR" sz="23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857238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Sincretismo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Religioso</a:t>
            </a:r>
          </a:p>
          <a:p>
            <a:pPr algn="ctr"/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webma\Downloads\ca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90"/>
            <a:ext cx="310453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214296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</a:t>
            </a:r>
            <a:r>
              <a:rPr lang="pt-BR" sz="2500" dirty="0" smtClean="0"/>
              <a:t>A Sra. Stella de </a:t>
            </a:r>
            <a:r>
              <a:rPr lang="pt-BR" sz="2500" dirty="0" err="1" smtClean="0"/>
              <a:t>Oxóssi</a:t>
            </a:r>
            <a:r>
              <a:rPr lang="pt-BR" sz="2500" dirty="0" smtClean="0"/>
              <a:t>, mãe-de-santo, nome de grande destaque dentro do candomblé, em entrevista à revista </a:t>
            </a:r>
            <a:r>
              <a:rPr lang="pt-BR" sz="2500" i="1" dirty="0" smtClean="0"/>
              <a:t>Candomblé </a:t>
            </a:r>
            <a:r>
              <a:rPr lang="pt-BR" sz="2500" dirty="0" smtClean="0"/>
              <a:t>sobre o sincretismo disse: </a:t>
            </a:r>
            <a:r>
              <a:rPr lang="pt-BR" sz="2500" i="1" dirty="0" smtClean="0"/>
              <a:t>Para falar a verdade, eu </a:t>
            </a:r>
          </a:p>
          <a:p>
            <a:pPr algn="l">
              <a:defRPr/>
            </a:pPr>
            <a:r>
              <a:rPr lang="pt-BR" sz="2500" i="1" dirty="0" smtClean="0"/>
              <a:t>    sou uma das pessoas que mais combatem </a:t>
            </a:r>
          </a:p>
          <a:p>
            <a:pPr algn="l">
              <a:defRPr/>
            </a:pPr>
            <a:r>
              <a:rPr lang="pt-BR" sz="2500" i="1" dirty="0" smtClean="0"/>
              <a:t>    o sincretismo. Mas ainda existem aquelas </a:t>
            </a:r>
          </a:p>
          <a:p>
            <a:pPr algn="l">
              <a:defRPr/>
            </a:pPr>
            <a:r>
              <a:rPr lang="pt-BR" sz="2500" i="1" dirty="0" smtClean="0"/>
              <a:t>    que praticam. A meu ver, tais pessoas que sofrem resquícios da escravidão (...) um orienta o outro, para ver se conseguimos acabar com essa coisa, que eu acho que diminui a crença em nós.</a:t>
            </a:r>
            <a:endParaRPr lang="pt-BR" sz="2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500048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 Folclore?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ebma\Downloads\ca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2600" dirty="0" smtClean="0"/>
              <a:t>    A umbanda e os cultos afro-brasileiros são tidos por alguns estudiosos como arte </a:t>
            </a:r>
          </a:p>
          <a:p>
            <a:pPr algn="l"/>
            <a:r>
              <a:rPr lang="pt-BR" sz="2600" dirty="0" smtClean="0"/>
              <a:t>    popular ou folclórica, cujos rituais representam o passado religioso do </a:t>
            </a:r>
          </a:p>
          <a:p>
            <a:pPr algn="l"/>
            <a:r>
              <a:rPr lang="pt-BR" sz="2600" dirty="0" smtClean="0"/>
              <a:t>    Brasil de nossos dias, portanto, dizem, </a:t>
            </a:r>
          </a:p>
          <a:p>
            <a:pPr algn="l"/>
            <a:r>
              <a:rPr lang="pt-BR" sz="2600" dirty="0" smtClean="0"/>
              <a:t>    não se lhes deveria atribuir significado religioso. Todavia, a umbanda como tal, </a:t>
            </a:r>
          </a:p>
          <a:p>
            <a:pPr algn="l"/>
            <a:r>
              <a:rPr lang="pt-BR" sz="2600" dirty="0" smtClean="0"/>
              <a:t>    e os cultos afro-brasileiros em geral, são formas de religião e querem ser assim tratados pelos seus adeptos.</a:t>
            </a:r>
            <a:endParaRPr lang="pt-BR" sz="2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500048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Superstição Ocultista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webma\Downloads\ca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-28577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2200" dirty="0" smtClean="0"/>
              <a:t>                               Deuteronômio 18.9-12</a:t>
            </a:r>
          </a:p>
          <a:p>
            <a:pPr algn="l"/>
            <a:r>
              <a:rPr lang="pt-BR" sz="2200" dirty="0" smtClean="0"/>
              <a:t>  ⁹ — Quando vocês entrarem na terra que o Senhor, seu Deus, lhes der, não aprendam os costumes abomináveis daqueles povos.</a:t>
            </a:r>
          </a:p>
          <a:p>
            <a:pPr algn="l"/>
            <a:r>
              <a:rPr lang="pt-BR" sz="2200" dirty="0" smtClean="0"/>
              <a:t> ¹⁰ Que não exista entre vocês ninguém que queime </a:t>
            </a:r>
          </a:p>
          <a:p>
            <a:pPr algn="l"/>
            <a:r>
              <a:rPr lang="pt-BR" sz="2200" dirty="0" smtClean="0"/>
              <a:t>     o seu filho ou a sua filha em sacrifício, nem que </a:t>
            </a:r>
          </a:p>
          <a:p>
            <a:pPr algn="l"/>
            <a:r>
              <a:rPr lang="pt-BR" sz="2200" dirty="0" smtClean="0"/>
              <a:t>     seja adivinho, prognosticador, agoureiro, feiticeiro,</a:t>
            </a:r>
          </a:p>
          <a:p>
            <a:pPr algn="l"/>
            <a:r>
              <a:rPr lang="pt-BR" sz="2200" dirty="0" smtClean="0"/>
              <a:t>  ¹</a:t>
            </a:r>
            <a:r>
              <a:rPr lang="pt-BR" sz="2200" dirty="0" err="1" smtClean="0"/>
              <a:t>¹</a:t>
            </a:r>
            <a:r>
              <a:rPr lang="pt-BR" sz="2200" dirty="0" smtClean="0"/>
              <a:t> encantador, </a:t>
            </a:r>
            <a:r>
              <a:rPr lang="pt-BR" sz="2200" dirty="0" err="1" smtClean="0"/>
              <a:t>necromante</a:t>
            </a:r>
            <a:r>
              <a:rPr lang="pt-BR" sz="2200" dirty="0" smtClean="0"/>
              <a:t>, praticante de magia, </a:t>
            </a:r>
          </a:p>
          <a:p>
            <a:pPr algn="l"/>
            <a:r>
              <a:rPr lang="pt-BR" sz="2200" dirty="0" smtClean="0"/>
              <a:t>     ou alguém que consulte os mortos,</a:t>
            </a:r>
          </a:p>
          <a:p>
            <a:pPr algn="l"/>
            <a:r>
              <a:rPr lang="pt-BR" sz="2200" dirty="0" smtClean="0"/>
              <a:t> ¹² pois todo aquele que faz tal coisa é abominação ao Senhor; e por estas abominações o Senhor, o Deus de vocês, está expulsando esses povos de diante de vocês.  </a:t>
            </a:r>
          </a:p>
          <a:p>
            <a:pPr algn="l"/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500562" y="928676"/>
            <a:ext cx="4286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Umbanda</a:t>
            </a:r>
            <a:endParaRPr lang="pt-BR" sz="6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webma\Downloads\ac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-142894"/>
            <a:ext cx="8001056" cy="4786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      </a:t>
            </a:r>
            <a:r>
              <a:rPr lang="pt-BR" sz="2800" dirty="0" smtClean="0"/>
              <a:t>Quarta revelação de Deus aos homens</a:t>
            </a:r>
          </a:p>
          <a:p>
            <a:pPr algn="l"/>
            <a:r>
              <a:rPr lang="pt-BR" sz="2800" dirty="0" smtClean="0"/>
              <a:t>    Os umbandistas tiveram a felicidade de entrar em relações com espíritos superiores aos daqueles que ditaram suas mensagens a Allan Kardec. Enquanto os </a:t>
            </a:r>
            <a:r>
              <a:rPr lang="pt-BR" sz="2800" dirty="0" err="1" smtClean="0"/>
              <a:t>kardecistas</a:t>
            </a:r>
            <a:r>
              <a:rPr lang="pt-BR" sz="2800" dirty="0" smtClean="0"/>
              <a:t> pretendem entrar em contato com os espíritos dos mortos; a umbanda admite ter três tipos diferentes de espíritos do além: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500562" y="928676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Os </a:t>
            </a:r>
            <a:r>
              <a:rPr lang="pt-BR" sz="3600" i="1" dirty="0" smtClean="0">
                <a:solidFill>
                  <a:schemeClr val="bg1"/>
                </a:solidFill>
              </a:rPr>
              <a:t>orixás,</a:t>
            </a:r>
            <a:r>
              <a:rPr lang="pt-BR" sz="3600" dirty="0" smtClean="0">
                <a:solidFill>
                  <a:schemeClr val="bg1"/>
                </a:solidFill>
              </a:rPr>
              <a:t> que são tipos como deuses intermediários entre o seu deus e os homens</a:t>
            </a:r>
            <a:endParaRPr lang="pt-BR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webma\Downloads\orix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90"/>
            <a:ext cx="311321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500562" y="92867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Os </a:t>
            </a:r>
            <a:r>
              <a:rPr lang="pt-BR" sz="3600" i="1" dirty="0" smtClean="0">
                <a:solidFill>
                  <a:schemeClr val="bg1"/>
                </a:solidFill>
              </a:rPr>
              <a:t>exus,</a:t>
            </a:r>
            <a:r>
              <a:rPr lang="pt-BR" sz="3600" dirty="0" smtClean="0">
                <a:solidFill>
                  <a:schemeClr val="bg1"/>
                </a:solidFill>
              </a:rPr>
              <a:t> que são espíritos perversos, também chamados de </a:t>
            </a:r>
            <a:r>
              <a:rPr lang="pt-BR" sz="3600" i="1" dirty="0" err="1" smtClean="0">
                <a:solidFill>
                  <a:schemeClr val="bg1"/>
                </a:solidFill>
              </a:rPr>
              <a:t>elementais</a:t>
            </a:r>
            <a:endParaRPr lang="pt-BR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webma\Downloads\ex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29900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 descr="C:\Users\webma\Downloads\c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78608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572000" y="642924"/>
            <a:ext cx="40719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Cultos </a:t>
            </a:r>
            <a:r>
              <a:rPr lang="pt-BR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afro-brasileiros: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Umbanda e Candomblé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64292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Os </a:t>
            </a:r>
            <a:r>
              <a:rPr lang="pt-BR" sz="3600" i="1" dirty="0" err="1" smtClean="0">
                <a:solidFill>
                  <a:schemeClr val="bg1"/>
                </a:solidFill>
              </a:rPr>
              <a:t>eguns</a:t>
            </a:r>
            <a:r>
              <a:rPr lang="pt-BR" sz="3600" i="1" dirty="0" smtClean="0">
                <a:solidFill>
                  <a:schemeClr val="bg1"/>
                </a:solidFill>
              </a:rPr>
              <a:t>,</a:t>
            </a:r>
            <a:r>
              <a:rPr lang="pt-BR" sz="3600" dirty="0" smtClean="0">
                <a:solidFill>
                  <a:schemeClr val="bg1"/>
                </a:solidFill>
              </a:rPr>
              <a:t> que seriam os desencarnados sendo conhecidos como </a:t>
            </a:r>
            <a:r>
              <a:rPr lang="pt-BR" sz="3600" i="1" dirty="0" smtClean="0">
                <a:solidFill>
                  <a:schemeClr val="bg1"/>
                </a:solidFill>
              </a:rPr>
              <a:t>pretos </a:t>
            </a:r>
          </a:p>
          <a:p>
            <a:r>
              <a:rPr lang="pt-BR" sz="3600" i="1" dirty="0" smtClean="0">
                <a:solidFill>
                  <a:schemeClr val="bg1"/>
                </a:solidFill>
              </a:rPr>
              <a:t>velhos</a:t>
            </a:r>
            <a:r>
              <a:rPr lang="pt-BR" sz="3600" dirty="0" smtClean="0">
                <a:solidFill>
                  <a:schemeClr val="bg1"/>
                </a:solidFill>
              </a:rPr>
              <a:t> e </a:t>
            </a:r>
          </a:p>
          <a:p>
            <a:r>
              <a:rPr lang="pt-BR" sz="3600" i="1" dirty="0" smtClean="0">
                <a:solidFill>
                  <a:schemeClr val="bg1"/>
                </a:solidFill>
              </a:rPr>
              <a:t>caboclo</a:t>
            </a:r>
            <a:endParaRPr lang="pt-BR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ebma\Downloads\pe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142844" y="-285770"/>
            <a:ext cx="8001056" cy="4786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</a:t>
            </a:r>
            <a:r>
              <a:rPr lang="pt-BR" sz="2400" dirty="0" smtClean="0"/>
              <a:t>Umbanda é magia, e fazer magia é saber jogar com as forças ocultas e existentes no universo, quer sejam elas providas de espíritos de categorias diferentes, quer sejam elas vibrações provindas de planetas, em ondas diversas; quer sejam elas emanadas dos corpos: fluídico, eletrônico, gasoso, líquido e </a:t>
            </a:r>
          </a:p>
          <a:p>
            <a:pPr algn="l"/>
            <a:r>
              <a:rPr lang="pt-BR" sz="2400" dirty="0" smtClean="0"/>
              <a:t>     sólido; quer sejam elas providas dos elementos: </a:t>
            </a:r>
          </a:p>
          <a:p>
            <a:pPr algn="l"/>
            <a:r>
              <a:rPr lang="pt-BR" sz="2400" dirty="0" smtClean="0"/>
              <a:t>     éter, fogo, ar, água e terra, por intermédio dos </a:t>
            </a:r>
            <a:r>
              <a:rPr lang="pt-BR" sz="2400" dirty="0" err="1" smtClean="0"/>
              <a:t>elementais</a:t>
            </a:r>
            <a:r>
              <a:rPr lang="pt-BR" sz="2400" dirty="0" smtClean="0"/>
              <a:t>: etéreos, salamandras, silfos, ninfas e gnomos </a:t>
            </a:r>
          </a:p>
          <a:p>
            <a:pPr algn="l"/>
            <a:r>
              <a:rPr lang="pt-BR" sz="2400" dirty="0" smtClean="0"/>
              <a:t>     </a:t>
            </a:r>
            <a:r>
              <a:rPr lang="pt-BR" dirty="0" smtClean="0"/>
              <a:t>(“Umbanda e Quimbanda”, Lourenço Braga, p. 13</a:t>
            </a:r>
          </a:p>
          <a:p>
            <a:pPr algn="l"/>
            <a:r>
              <a:rPr lang="pt-BR" dirty="0" smtClean="0"/>
              <a:t>        Edições </a:t>
            </a:r>
            <a:r>
              <a:rPr lang="pt-BR" dirty="0" err="1" smtClean="0"/>
              <a:t>Spiker</a:t>
            </a:r>
            <a:r>
              <a:rPr lang="pt-BR" dirty="0" smtClean="0"/>
              <a:t>, 2ª parte – Rio de Janeiro, 1961).</a:t>
            </a:r>
          </a:p>
          <a:p>
            <a:pPr algn="l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-28577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r>
              <a:rPr lang="pt-BR" sz="2200" dirty="0" smtClean="0"/>
              <a:t>     DEUS = Criador </a:t>
            </a:r>
          </a:p>
          <a:p>
            <a:pPr algn="l"/>
            <a:endParaRPr lang="pt-BR" sz="2200" dirty="0" smtClean="0"/>
          </a:p>
          <a:p>
            <a:pPr algn="l"/>
            <a:r>
              <a:rPr lang="pt-BR" sz="2200" dirty="0" smtClean="0"/>
              <a:t>     Gênesis 1.1 - No princípio, Deus criou os céus e a terra. </a:t>
            </a:r>
          </a:p>
          <a:p>
            <a:pPr algn="l"/>
            <a:endParaRPr lang="pt-BR" sz="2200" dirty="0" smtClean="0"/>
          </a:p>
          <a:p>
            <a:pPr algn="l"/>
            <a:r>
              <a:rPr lang="pt-BR" sz="2200" dirty="0" smtClean="0"/>
              <a:t>     Deuteronômio 6:4 — Escute, Israel, o Senhor, nosso Deus, é o único Senhor.</a:t>
            </a:r>
          </a:p>
          <a:p>
            <a:pPr algn="l"/>
            <a:endParaRPr lang="pt-BR" sz="2200" dirty="0" smtClean="0"/>
          </a:p>
          <a:p>
            <a:r>
              <a:rPr lang="pt-BR" sz="2200" dirty="0" smtClean="0"/>
              <a:t>    </a:t>
            </a:r>
          </a:p>
          <a:p>
            <a:r>
              <a:rPr lang="pt-BR" sz="2200" dirty="0" smtClean="0"/>
              <a:t>Criação = Anjos e Homens</a:t>
            </a:r>
          </a:p>
          <a:p>
            <a:pPr algn="l"/>
            <a:endParaRPr lang="pt-BR" sz="2200" dirty="0" smtClean="0"/>
          </a:p>
          <a:p>
            <a:pPr algn="l"/>
            <a:r>
              <a:rPr lang="pt-BR" sz="2200" dirty="0" smtClean="0"/>
              <a:t>    * Hebreus 2:7 - Fizeste-o, por um pouco, menor do que    os anjos  e de glória e de honra o coroaste. </a:t>
            </a:r>
          </a:p>
          <a:p>
            <a:pPr algn="l"/>
            <a:endParaRPr lang="pt-BR" sz="2200" dirty="0" smtClean="0"/>
          </a:p>
          <a:p>
            <a:pPr algn="l"/>
            <a:endParaRPr lang="pt-BR" sz="2200" dirty="0" smtClean="0"/>
          </a:p>
          <a:p>
            <a:pPr algn="l"/>
            <a:r>
              <a:rPr lang="pt-BR" sz="2200" dirty="0" smtClean="0"/>
              <a:t>  </a:t>
            </a:r>
          </a:p>
          <a:p>
            <a:pPr algn="l"/>
            <a:endParaRPr lang="pt-BR" sz="2200" dirty="0" smtClean="0"/>
          </a:p>
          <a:p>
            <a:pPr algn="l"/>
            <a:endParaRPr lang="pt-BR" sz="2200" dirty="0" smtClean="0"/>
          </a:p>
        </p:txBody>
      </p:sp>
      <p:cxnSp>
        <p:nvCxnSpPr>
          <p:cNvPr id="7" name="Conector reto 6"/>
          <p:cNvCxnSpPr/>
          <p:nvPr/>
        </p:nvCxnSpPr>
        <p:spPr>
          <a:xfrm>
            <a:off x="714348" y="2714626"/>
            <a:ext cx="6286544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928676"/>
            <a:ext cx="428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Candomblé</a:t>
            </a:r>
            <a:endParaRPr lang="pt-BR" sz="6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webma\Downloads\ac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-28577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 Na Bahia, geralmente os candomblés ficam nos arredores da cidade e dentro do mato. A construção quase sempre é feita </a:t>
            </a:r>
          </a:p>
          <a:p>
            <a:pPr algn="l"/>
            <a:r>
              <a:rPr lang="pt-BR" sz="3200" dirty="0" smtClean="0"/>
              <a:t>    de pau-a-pique e paredes </a:t>
            </a:r>
          </a:p>
          <a:p>
            <a:pPr algn="l"/>
            <a:r>
              <a:rPr lang="pt-BR" sz="3200" dirty="0" smtClean="0"/>
              <a:t>    caiadas. Dentro do barracão, os assistentes acomodam-se em bancos, separados os homens de um lado e as mulheres de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Numa espécie de trono junto à orquestra senta-se a mãe-de-santo, principal figura da hierarquia religiosa, abaixo da mãe-de-santo vem a mãe-pequena, seu braço direito e sua sucessora imediata.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-285770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 A orquestra do candomblé é objeto de todo um complexo de ritos, pois desempenha papel fundamental na convocação dos deuses. Instrumentos sagrados, os atabaques recebem reverência e homenagem de todos os membros da grupo e até mesmo dos orixás manifestados.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142858"/>
            <a:ext cx="7358114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lang="pt-BR" sz="2600" cap="small" dirty="0" smtClean="0"/>
          </a:p>
          <a:p>
            <a:pPr algn="l"/>
            <a:r>
              <a:rPr lang="pt-BR" sz="3200" dirty="0" smtClean="0"/>
              <a:t>    A interpretação entre as divindades e o mundo do candomblé é feita pelas </a:t>
            </a:r>
            <a:r>
              <a:rPr lang="pt-BR" sz="3200" dirty="0" err="1" smtClean="0"/>
              <a:t>filhas-de-santo</a:t>
            </a:r>
            <a:r>
              <a:rPr lang="pt-BR" sz="3200" dirty="0" smtClean="0"/>
              <a:t>, por intermédio do transe.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92867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Linguagem Afro</a:t>
            </a:r>
            <a:endParaRPr lang="pt-BR" sz="6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webma\Downloads\linguagem af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299543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642924"/>
            <a:ext cx="428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Assentamento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fusão do corpo material ao axé, também entendido por fetichismo e principalmente a união do orixá com o iaô (assentamento do santo).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webma\Downloads\assent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3124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Betel\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1000114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Atabaque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instrumento de percussão usado para trazer os orixás de 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Aruanda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orum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C:\Users\webma\Downloads\ataba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8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714362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Axé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força mística, energia emanada dos orixás. Desejar axé a alguém é querer que os orixás estejam abençoando e tendo </a:t>
            </a:r>
          </a:p>
          <a:p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Comunhão com essa pessoa.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C:\Users\webma\Downloads\ax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8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619185"/>
            <a:ext cx="428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Banho</a:t>
            </a:r>
            <a:r>
              <a:rPr lang="pt-BR" sz="2200" dirty="0" smtClean="0">
                <a:solidFill>
                  <a:schemeClr val="bg1"/>
                </a:solidFill>
              </a:rPr>
              <a:t> – de </a:t>
            </a:r>
            <a:r>
              <a:rPr lang="pt-BR" sz="2200" dirty="0" err="1" smtClean="0">
                <a:solidFill>
                  <a:schemeClr val="bg1"/>
                </a:solidFill>
              </a:rPr>
              <a:t>abô</a:t>
            </a:r>
            <a:r>
              <a:rPr lang="pt-BR" sz="2200" dirty="0" smtClean="0">
                <a:solidFill>
                  <a:schemeClr val="bg1"/>
                </a:solidFill>
              </a:rPr>
              <a:t> é a lavagem ritual na iniciação dos cultos afros. O banho é feito com sumo de certas ervas que variam de acordo com o orixá/santo de cabeça. De descarga ou descarrego é a lavagem feita com as ervas sagradas, sal grosso e alguns ingredientes secretos a fim de eliminar entidades/vibrações </a:t>
            </a:r>
          </a:p>
          <a:p>
            <a:r>
              <a:rPr lang="pt-BR" sz="2200" dirty="0" smtClean="0">
                <a:solidFill>
                  <a:schemeClr val="bg1"/>
                </a:solidFill>
              </a:rPr>
              <a:t>negativas.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C:\Users\webma\Downloads\ban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619185"/>
            <a:ext cx="428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Boióla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colar de contas usado para catalisar a energia </a:t>
            </a:r>
          </a:p>
          <a:p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axé.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C:\Users\webma\Downloads\boió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90"/>
            <a:ext cx="3143272" cy="288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429124" y="714362"/>
            <a:ext cx="4286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Coisas para despachos 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parati (chamado </a:t>
            </a:r>
            <a:r>
              <a:rPr lang="pt-BR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marafo</a:t>
            </a:r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charutos; cabritos; fumo de rolo; farofa com azeite de dendê; animais, como frangos, cabritos pretos etc. chamados de despachos, oferenda ou </a:t>
            </a:r>
            <a:r>
              <a:rPr lang="pt-BR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ebó</a:t>
            </a:r>
            <a:endParaRPr lang="pt-BR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" algn="l"/>
                <a:tab pos="396875" algn="r"/>
                <a:tab pos="485775" algn="l"/>
                <a:tab pos="3617913" algn="r"/>
                <a:tab pos="3668713" algn="l"/>
                <a:tab pos="4117975" algn="l"/>
                <a:tab pos="4568825" algn="l"/>
                <a:tab pos="5018088" algn="l"/>
                <a:tab pos="5467350" algn="l"/>
                <a:tab pos="7407275" algn="l"/>
              </a:tabLst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Assentamento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fusão do corpo material ao axé, também entendido por fetichismo e principalmente a união do orixá com o iaô (assentamento do santo).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C:\Users\webma\Downloads\despach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500048"/>
            <a:ext cx="7215238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defRPr/>
            </a:pPr>
            <a:r>
              <a:rPr lang="pt-BR" sz="2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 Diz o artigo XVIII da Declaração Universal dos Direitos do Homem: “Todo homem </a:t>
            </a:r>
          </a:p>
          <a:p>
            <a:pPr algn="l">
              <a:defRPr/>
            </a:pPr>
            <a:r>
              <a:rPr lang="pt-BR" sz="2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 tem direito à liberdade de pensamento, consciência e religião; este direito </a:t>
            </a:r>
          </a:p>
          <a:p>
            <a:pPr algn="l">
              <a:defRPr/>
            </a:pPr>
            <a:r>
              <a:rPr lang="pt-BR" sz="2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 inclui a liberdade de mudar de religião </a:t>
            </a:r>
          </a:p>
          <a:p>
            <a:pPr algn="l">
              <a:defRPr/>
            </a:pPr>
            <a:r>
              <a:rPr lang="pt-BR" sz="2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 ou crença e a liberdade de manifestar </a:t>
            </a:r>
          </a:p>
          <a:p>
            <a:pPr algn="l">
              <a:defRPr/>
            </a:pPr>
            <a:r>
              <a:rPr lang="pt-BR" sz="2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 essa religião ou crença, pelo ensino, pela prática, pelo culto e pela observância, isolada ou coletivamente, em público ou em particular”.</a:t>
            </a:r>
          </a:p>
          <a:p>
            <a:pPr algn="l"/>
            <a:endParaRPr lang="pt-BR" sz="23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14282" y="357172"/>
            <a:ext cx="8215370" cy="4143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t-BR" sz="3200" dirty="0" smtClean="0">
                <a:latin typeface="+mn-lt"/>
              </a:rPr>
              <a:t>                          </a:t>
            </a:r>
            <a:r>
              <a:rPr lang="pt-BR" sz="3200" dirty="0" err="1" smtClean="0"/>
              <a:t>At</a:t>
            </a:r>
            <a:r>
              <a:rPr lang="pt-BR" sz="3200" dirty="0" smtClean="0"/>
              <a:t> 10.34,35 </a:t>
            </a:r>
          </a:p>
          <a:p>
            <a:pPr algn="l"/>
            <a:r>
              <a:rPr lang="pt-BR" sz="3200" dirty="0" smtClean="0"/>
              <a:t> ³⁴ Então Pedro começou a falar. Ele disse:</a:t>
            </a:r>
          </a:p>
          <a:p>
            <a:pPr algn="l"/>
            <a:r>
              <a:rPr lang="pt-BR" sz="3200" dirty="0" smtClean="0"/>
              <a:t>  — Reconheço por verdade que </a:t>
            </a:r>
          </a:p>
          <a:p>
            <a:pPr algn="l"/>
            <a:r>
              <a:rPr lang="pt-BR" sz="3200" dirty="0" smtClean="0"/>
              <a:t>    Deus não trata as pessoas com parcialidade;</a:t>
            </a:r>
          </a:p>
          <a:p>
            <a:pPr algn="l"/>
            <a:r>
              <a:rPr lang="pt-BR" sz="3200" dirty="0" smtClean="0"/>
              <a:t>³⁵ pelo contrário, em qualquer </a:t>
            </a:r>
          </a:p>
          <a:p>
            <a:pPr algn="l"/>
            <a:r>
              <a:rPr lang="pt-BR" sz="3200" dirty="0" smtClean="0"/>
              <a:t>    nação, aquele que o teme e faz </a:t>
            </a:r>
          </a:p>
          <a:p>
            <a:pPr algn="l"/>
            <a:r>
              <a:rPr lang="pt-BR" sz="3200" dirty="0" smtClean="0"/>
              <a:t>    o que é justo lhe é aceitável.  </a:t>
            </a:r>
          </a:p>
          <a:p>
            <a:pPr algn="l"/>
            <a:endParaRPr lang="pt-BR" sz="3200" dirty="0" smtClean="0"/>
          </a:p>
          <a:p>
            <a:pPr algn="l"/>
            <a:endParaRPr lang="pt-BR" sz="23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500562" y="928676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1500</a:t>
            </a:r>
            <a:b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Indígenas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webma\Downloads\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285720" y="428610"/>
            <a:ext cx="7215238" cy="4500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defRPr/>
            </a:pPr>
            <a:r>
              <a:rPr lang="pt-BR" sz="40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   </a:t>
            </a:r>
            <a:r>
              <a:rPr lang="pt-BR" sz="4000" dirty="0" smtClean="0"/>
              <a:t>O animismo é a modalidade religiosa que, além de implantar espíritos em  </a:t>
            </a:r>
          </a:p>
          <a:p>
            <a:pPr algn="l">
              <a:defRPr/>
            </a:pPr>
            <a:r>
              <a:rPr lang="pt-BR" sz="4000" dirty="0" smtClean="0"/>
              <a:t>   toda a natureza, </a:t>
            </a:r>
          </a:p>
          <a:p>
            <a:pPr algn="l">
              <a:defRPr/>
            </a:pPr>
            <a:r>
              <a:rPr lang="pt-BR" sz="4000" dirty="0" smtClean="0"/>
              <a:t>   considera tais espíritos semelhantes ao espírito do homem</a:t>
            </a:r>
            <a:endParaRPr lang="pt-BR" sz="4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642924"/>
            <a:ext cx="4214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1500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Indígenas e Portugueses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webma\Downloads\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5;p56"/>
          <p:cNvSpPr/>
          <p:nvPr/>
        </p:nvSpPr>
        <p:spPr>
          <a:xfrm>
            <a:off x="642910" y="857238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tângulo 6"/>
          <p:cNvSpPr/>
          <p:nvPr/>
        </p:nvSpPr>
        <p:spPr>
          <a:xfrm>
            <a:off x="4357686" y="642924"/>
            <a:ext cx="4214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1535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Indígenas, Portugueses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Africanos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webma\Downloads\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1255</Words>
  <PresentationFormat>Apresentação na tela (16:9)</PresentationFormat>
  <Paragraphs>103</Paragraphs>
  <Slides>34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Albert Sans SemiBold</vt:lpstr>
      <vt:lpstr>Urbanist</vt:lpstr>
      <vt:lpstr>Batang</vt:lpstr>
      <vt:lpstr>Times New Roman</vt:lpstr>
      <vt:lpstr>Kaisei HarunoUmi</vt:lpstr>
      <vt:lpstr>Bebas Neue</vt:lpstr>
      <vt:lpstr>Physics for Middle School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228</cp:revision>
  <dcterms:modified xsi:type="dcterms:W3CDTF">2023-10-23T15:12:11Z</dcterms:modified>
</cp:coreProperties>
</file>