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28" r:id="rId1"/>
  </p:sldMasterIdLst>
  <p:notesMasterIdLst>
    <p:notesMasterId r:id="rId15"/>
  </p:notesMasterIdLst>
  <p:sldIdLst>
    <p:sldId id="897" r:id="rId2"/>
    <p:sldId id="898" r:id="rId3"/>
    <p:sldId id="899" r:id="rId4"/>
    <p:sldId id="912" r:id="rId5"/>
    <p:sldId id="922" r:id="rId6"/>
    <p:sldId id="931" r:id="rId7"/>
    <p:sldId id="938" r:id="rId8"/>
    <p:sldId id="942" r:id="rId9"/>
    <p:sldId id="923" r:id="rId10"/>
    <p:sldId id="943" r:id="rId11"/>
    <p:sldId id="944" r:id="rId12"/>
    <p:sldId id="945" r:id="rId13"/>
    <p:sldId id="946" r:id="rId1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A10B4B"/>
    <a:srgbClr val="C0E399"/>
    <a:srgbClr val="FFCC00"/>
    <a:srgbClr val="F68B16"/>
    <a:srgbClr val="FF0000"/>
    <a:srgbClr val="CC0000"/>
    <a:srgbClr val="F76E31"/>
    <a:srgbClr val="000000"/>
    <a:srgbClr val="72020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80645" autoAdjust="0"/>
  </p:normalViewPr>
  <p:slideViewPr>
    <p:cSldViewPr>
      <p:cViewPr>
        <p:scale>
          <a:sx n="50" d="100"/>
          <a:sy n="50" d="100"/>
        </p:scale>
        <p:origin x="-1950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26/07/2022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29" r:id="rId1"/>
    <p:sldLayoutId id="2147484430" r:id="rId2"/>
    <p:sldLayoutId id="2147484431" r:id="rId3"/>
    <p:sldLayoutId id="2147484432" r:id="rId4"/>
    <p:sldLayoutId id="2147484433" r:id="rId5"/>
    <p:sldLayoutId id="2147484434" r:id="rId6"/>
    <p:sldLayoutId id="2147484435" r:id="rId7"/>
    <p:sldLayoutId id="2147484436" r:id="rId8"/>
    <p:sldLayoutId id="2147484437" r:id="rId9"/>
    <p:sldLayoutId id="2147484438" r:id="rId10"/>
    <p:sldLayoutId id="21474844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468560" y="-682526"/>
            <a:ext cx="9289032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lvl="0" indent="-742950"/>
            <a:r>
              <a:rPr lang="pt-BR" sz="4400" dirty="0" smtClean="0"/>
              <a:t>      </a:t>
            </a:r>
            <a:r>
              <a:rPr lang="pt-BR" sz="4300" dirty="0" smtClean="0"/>
              <a:t>1° - </a:t>
            </a:r>
            <a:r>
              <a:rPr lang="pt-BR" sz="4300" dirty="0" smtClean="0">
                <a:latin typeface="+mj-lt"/>
              </a:rPr>
              <a:t>As Escrituras Sagradas, compostas do Antigo e Novo Testamentos, são inteiramente inspiradas por Deus, infalíveis na sua composição original e completamente dignas de confiança em quaisquer áreas que venham a se expressar, sendo também a autoridade final e suprema de fé e conduta.</a:t>
            </a:r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9217024" cy="9941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dirty="0" smtClean="0"/>
              <a:t>                     </a:t>
            </a:r>
            <a:r>
              <a:rPr lang="pt-BR" dirty="0" smtClean="0"/>
              <a:t>    Lucas 16.24,25</a:t>
            </a:r>
            <a:endParaRPr lang="pt-BR" dirty="0" smtClean="0"/>
          </a:p>
          <a:p>
            <a:pPr marL="742950" lvl="0" indent="-742950"/>
            <a:r>
              <a:rPr lang="pt-BR" dirty="0" smtClean="0"/>
              <a:t> </a:t>
            </a:r>
            <a:r>
              <a:rPr lang="pt-BR" dirty="0" smtClean="0"/>
              <a:t>     </a:t>
            </a:r>
            <a:r>
              <a:rPr lang="pt-BR" dirty="0" smtClean="0"/>
              <a:t>Então</a:t>
            </a:r>
            <a:r>
              <a:rPr lang="pt-BR" dirty="0" smtClean="0"/>
              <a:t>, gritando, disse: "Pai Abraão, tenha misericórdia de mim! E mande que Lázaro molhe a ponta do dedo em água e me refresque a língua, porque estou atormentado neste fogo."</a:t>
            </a:r>
            <a:br>
              <a:rPr lang="pt-BR" dirty="0" smtClean="0"/>
            </a:br>
            <a:r>
              <a:rPr lang="pt-BR" dirty="0" smtClean="0"/>
              <a:t>Mas Abraão disse: "Filho, lembre-se de que você recebeu os seus bens durante a sua vida</a:t>
            </a:r>
            <a:r>
              <a:rPr lang="pt-BR" dirty="0" smtClean="0"/>
              <a:t>, enquanto </a:t>
            </a:r>
            <a:r>
              <a:rPr lang="pt-BR" dirty="0" smtClean="0"/>
              <a:t>Lázaro só teve males. Agora, porém, ele está consolado aqui, enquanto você está em tormentos</a:t>
            </a:r>
            <a:r>
              <a:rPr lang="pt-BR" dirty="0" smtClean="0"/>
              <a:t>.</a:t>
            </a:r>
            <a:r>
              <a:rPr lang="pt-BR" dirty="0" smtClean="0"/>
              <a:t> " </a:t>
            </a:r>
            <a:br>
              <a:rPr lang="pt-BR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836712"/>
            <a:ext cx="9217024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800" dirty="0" smtClean="0"/>
              <a:t>                     Mateus </a:t>
            </a:r>
            <a:r>
              <a:rPr lang="pt-BR" sz="4800" dirty="0" smtClean="0"/>
              <a:t>23.33</a:t>
            </a:r>
            <a:endParaRPr lang="pt-BR" sz="4800" dirty="0" smtClean="0"/>
          </a:p>
          <a:p>
            <a:pPr marL="742950" lvl="0" indent="-742950"/>
            <a:r>
              <a:rPr lang="pt-BR" sz="4800" dirty="0" smtClean="0"/>
              <a:t>     — </a:t>
            </a:r>
            <a:r>
              <a:rPr lang="pt-BR" sz="4800" dirty="0" smtClean="0"/>
              <a:t>Serpentes, raça de víboras</a:t>
            </a:r>
            <a:r>
              <a:rPr lang="pt-BR" sz="4800" dirty="0" smtClean="0"/>
              <a:t>! Como </a:t>
            </a:r>
            <a:r>
              <a:rPr lang="pt-BR" sz="4800" dirty="0" smtClean="0"/>
              <a:t>esperam escapar da condenação do inferno?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9001000" cy="12095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800" dirty="0" smtClean="0"/>
              <a:t>   </a:t>
            </a:r>
            <a:r>
              <a:rPr lang="pt-BR" sz="4800" dirty="0" smtClean="0"/>
              <a:t>             </a:t>
            </a:r>
            <a:r>
              <a:rPr lang="pt-BR" sz="4400" dirty="0" smtClean="0"/>
              <a:t>Apocalipse 19.20</a:t>
            </a:r>
            <a:endParaRPr lang="pt-BR" sz="4400" dirty="0" smtClean="0"/>
          </a:p>
          <a:p>
            <a:pPr marL="742950" lvl="0" indent="-742950"/>
            <a:r>
              <a:rPr lang="pt-BR" sz="4400" dirty="0" smtClean="0"/>
              <a:t>     Mas </a:t>
            </a:r>
            <a:r>
              <a:rPr lang="pt-BR" sz="4400" dirty="0" smtClean="0"/>
              <a:t>a besta foi presa, e com ela foi preso o falso profeta que, com os sinais feitos diante da besta, seduziu aqueles que receberam a marca da besta e eram os adoradores da sua imagem. Os dois foram lançados vivos dentro do lago de fogo que queima com enxofre.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548680"/>
            <a:ext cx="8676456" cy="10495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800" dirty="0" smtClean="0"/>
              <a:t>   </a:t>
            </a:r>
            <a:r>
              <a:rPr lang="pt-BR" sz="4800" dirty="0" smtClean="0"/>
              <a:t>             Apocalipse 20.14,15</a:t>
            </a:r>
            <a:endParaRPr lang="pt-BR" sz="4800" dirty="0" smtClean="0"/>
          </a:p>
          <a:p>
            <a:pPr marL="742950" lvl="0" indent="-742950"/>
            <a:r>
              <a:rPr lang="pt-BR" sz="4800" dirty="0" smtClean="0"/>
              <a:t>     Então </a:t>
            </a:r>
            <a:r>
              <a:rPr lang="pt-BR" sz="4800" dirty="0" smtClean="0"/>
              <a:t>a morte e o inferno foram lançados no lago de fogo. Esta é a segunda morte, </a:t>
            </a:r>
            <a:endParaRPr lang="pt-BR" sz="4800" dirty="0" smtClean="0"/>
          </a:p>
          <a:p>
            <a:pPr marL="742950" lvl="0" indent="-742950"/>
            <a:r>
              <a:rPr lang="pt-BR" sz="4800" dirty="0" smtClean="0"/>
              <a:t> </a:t>
            </a:r>
            <a:r>
              <a:rPr lang="pt-BR" sz="4800" dirty="0" smtClean="0"/>
              <a:t>    o </a:t>
            </a:r>
            <a:r>
              <a:rPr lang="pt-BR" sz="4800" dirty="0" smtClean="0"/>
              <a:t>lago de fogo.</a:t>
            </a:r>
            <a:br>
              <a:rPr lang="pt-BR" sz="4800" dirty="0" smtClean="0"/>
            </a:br>
            <a:r>
              <a:rPr lang="pt-BR" sz="4800" dirty="0" smtClean="0"/>
              <a:t>E, se alguém não foi achado inscrito no Livro da Vida, esse foi lançado no lago de fogo.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145032" y="332656"/>
            <a:ext cx="9289032" cy="346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indent="-742950"/>
            <a:r>
              <a:rPr lang="pt-BR" sz="4400" dirty="0" smtClean="0"/>
              <a:t>      </a:t>
            </a:r>
            <a:r>
              <a:rPr lang="pt-BR" sz="4300" dirty="0" smtClean="0">
                <a:latin typeface="+mj-lt"/>
              </a:rPr>
              <a:t>2° - </a:t>
            </a:r>
            <a:r>
              <a:rPr lang="pt-BR" sz="4400" dirty="0" smtClean="0">
                <a:latin typeface="+mj-lt"/>
              </a:rPr>
              <a:t>Há um só Deus eterno, poderoso e perfeito, distinto em sua trindade: Pai, Filho e Espírito Santo.</a:t>
            </a:r>
          </a:p>
          <a:p>
            <a:pPr marL="742950" lvl="0" indent="-742950"/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145032" y="332656"/>
            <a:ext cx="9289032" cy="6170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indent="-742950"/>
            <a:r>
              <a:rPr lang="pt-BR" sz="4400" dirty="0" smtClean="0"/>
              <a:t>      </a:t>
            </a:r>
            <a:r>
              <a:rPr lang="pt-BR" sz="4300" dirty="0" smtClean="0">
                <a:latin typeface="+mj-lt"/>
              </a:rPr>
              <a:t>3° - </a:t>
            </a:r>
            <a:r>
              <a:rPr lang="pt-BR" sz="4400" dirty="0" smtClean="0">
                <a:latin typeface="+mj-lt"/>
              </a:rPr>
              <a:t>Jesus Cristo nasceu do Espírito Santo e da virgem Maria, sendo verdadeiro Deus e verdadeiro Homem e o único mediador entre Deus e o homem.  Somente Ele foi perfeito em natureza, ensino e obediência.</a:t>
            </a:r>
          </a:p>
          <a:p>
            <a:pPr marL="742950" lvl="0" indent="-742950"/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9064" y="620688"/>
            <a:ext cx="8173416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lvl="0"/>
            <a:r>
              <a:rPr lang="pt-BR" sz="4300" dirty="0" smtClean="0">
                <a:latin typeface="+mj-lt"/>
              </a:rPr>
              <a:t>4° - </a:t>
            </a:r>
            <a:r>
              <a:rPr lang="pt-BR" sz="4400" dirty="0" smtClean="0">
                <a:latin typeface="+mj-lt"/>
              </a:rPr>
              <a:t>O Espírito Santo é o regenerador e santificador dos redimidos, o doador dos dons e frutos espirituais, o Consolador permanente e Mestre da Igreja.</a:t>
            </a:r>
          </a:p>
          <a:p>
            <a:r>
              <a:rPr lang="pt-BR" sz="4400" dirty="0" smtClean="0">
                <a:latin typeface="+mj-lt"/>
              </a:rPr>
              <a:t> </a:t>
            </a:r>
          </a:p>
          <a:p>
            <a:pPr marL="742950" lvl="0" indent="-742950"/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468560" y="404664"/>
            <a:ext cx="921702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 </a:t>
            </a:r>
            <a:r>
              <a:rPr lang="pt-BR" sz="4300" dirty="0" smtClean="0">
                <a:latin typeface="+mj-lt"/>
              </a:rPr>
              <a:t>5° - </a:t>
            </a:r>
            <a:r>
              <a:rPr lang="pt-BR" sz="4400" dirty="0" smtClean="0">
                <a:latin typeface="+mj-lt"/>
              </a:rPr>
              <a:t>Em Adão, a humanidade foi criada à imagem e semelhança de Deus.  Devido à queda de Adão, a humanidade tornou-se radicalmente corrupta e distanciada de Deus. O essencial para o homem é a restauração de sua comunhão com Deus, a qual o homem é incapaz de operar por si mesmo.</a:t>
            </a: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404664"/>
            <a:ext cx="835292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4300" dirty="0" smtClean="0">
                <a:latin typeface="+mj-lt"/>
              </a:rPr>
              <a:t>6° - </a:t>
            </a:r>
            <a:r>
              <a:rPr lang="pt-BR" sz="4400" dirty="0" smtClean="0">
                <a:latin typeface="+mj-lt"/>
              </a:rPr>
              <a:t>A salvação eterna, dom de Deus, tem sido providenciada para o homem unicamente pela graça do Senhor e pela morte vicária de Cristo Jesus.  A fé é o meio pelo qual o crente se apropria dos benefícios da salvação da sua morte.</a:t>
            </a: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836712"/>
            <a:ext cx="835292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4300" dirty="0" smtClean="0">
                <a:latin typeface="+mj-lt"/>
              </a:rPr>
              <a:t>7° - </a:t>
            </a:r>
            <a:r>
              <a:rPr lang="pt-BR" sz="4400" dirty="0" smtClean="0">
                <a:latin typeface="+mj-lt"/>
              </a:rPr>
              <a:t>Jesus Cristo ressuscitou fisicamente dentre os mortos, ascendeu aos céus e voltará na consumação dos séculos para julgar os homens.</a:t>
            </a: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836712"/>
            <a:ext cx="835292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4300" dirty="0" smtClean="0">
                <a:latin typeface="+mj-lt"/>
              </a:rPr>
              <a:t>8° - </a:t>
            </a:r>
            <a:r>
              <a:rPr lang="pt-BR" sz="4400" dirty="0" smtClean="0">
                <a:latin typeface="+mj-lt"/>
              </a:rPr>
              <a:t>A punição eterna, incluindo separação e perda de comunhão com Deus, é o destino final do homem não regenerado e de Satanás, com todos os seus anjos.</a:t>
            </a: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836712"/>
            <a:ext cx="9217024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800" dirty="0" smtClean="0"/>
              <a:t>                     Mateus </a:t>
            </a:r>
            <a:r>
              <a:rPr lang="pt-BR" sz="4800" dirty="0" smtClean="0"/>
              <a:t>25.41</a:t>
            </a:r>
            <a:endParaRPr lang="pt-BR" sz="4800" dirty="0" smtClean="0"/>
          </a:p>
          <a:p>
            <a:pPr marL="742950" lvl="0" indent="-742950"/>
            <a:r>
              <a:rPr lang="pt-BR" sz="4800" dirty="0" smtClean="0"/>
              <a:t> </a:t>
            </a:r>
            <a:r>
              <a:rPr lang="pt-BR" sz="4800" dirty="0" smtClean="0"/>
              <a:t>    </a:t>
            </a:r>
            <a:r>
              <a:rPr lang="pt-BR" sz="4800" dirty="0" smtClean="0"/>
              <a:t>— </a:t>
            </a:r>
            <a:r>
              <a:rPr lang="pt-BR" sz="4800" dirty="0" smtClean="0"/>
              <a:t>Então o Rei dirá também aos que estiverem à sua esquerda: </a:t>
            </a:r>
            <a:endParaRPr lang="pt-BR" sz="4800" dirty="0" smtClean="0"/>
          </a:p>
          <a:p>
            <a:pPr marL="742950" lvl="0" indent="-742950"/>
            <a:r>
              <a:rPr lang="pt-BR" sz="4800" dirty="0" smtClean="0"/>
              <a:t> </a:t>
            </a:r>
            <a:r>
              <a:rPr lang="pt-BR" sz="4800" dirty="0" smtClean="0"/>
              <a:t>    “Afastem-se </a:t>
            </a:r>
            <a:r>
              <a:rPr lang="pt-BR" sz="4800" dirty="0" smtClean="0"/>
              <a:t>de mim, malditos, para o fogo eterno, preparado para o diabo e seus </a:t>
            </a:r>
            <a:r>
              <a:rPr lang="pt-BR" sz="4800" dirty="0" smtClean="0"/>
              <a:t>anjos”.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4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30171</TotalTime>
  <Words>509</Words>
  <Application>Microsoft Office PowerPoint</Application>
  <PresentationFormat>Apresentação na tela (4:3)</PresentationFormat>
  <Paragraphs>25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2276</cp:revision>
  <dcterms:created xsi:type="dcterms:W3CDTF">2012-01-16T14:03:42Z</dcterms:created>
  <dcterms:modified xsi:type="dcterms:W3CDTF">2022-07-26T18:45:11Z</dcterms:modified>
</cp:coreProperties>
</file>