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34"/>
  </p:notesMasterIdLst>
  <p:sldIdLst>
    <p:sldId id="256" r:id="rId2"/>
    <p:sldId id="479" r:id="rId3"/>
    <p:sldId id="277" r:id="rId4"/>
    <p:sldId id="638" r:id="rId5"/>
    <p:sldId id="640" r:id="rId6"/>
    <p:sldId id="641" r:id="rId7"/>
    <p:sldId id="642" r:id="rId8"/>
    <p:sldId id="627" r:id="rId9"/>
    <p:sldId id="480" r:id="rId10"/>
    <p:sldId id="484" r:id="rId11"/>
    <p:sldId id="489" r:id="rId12"/>
    <p:sldId id="610" r:id="rId13"/>
    <p:sldId id="550" r:id="rId14"/>
    <p:sldId id="629" r:id="rId15"/>
    <p:sldId id="630" r:id="rId16"/>
    <p:sldId id="631" r:id="rId17"/>
    <p:sldId id="632" r:id="rId18"/>
    <p:sldId id="650" r:id="rId19"/>
    <p:sldId id="633" r:id="rId20"/>
    <p:sldId id="634" r:id="rId21"/>
    <p:sldId id="635" r:id="rId22"/>
    <p:sldId id="636" r:id="rId23"/>
    <p:sldId id="637" r:id="rId24"/>
    <p:sldId id="639" r:id="rId25"/>
    <p:sldId id="624" r:id="rId26"/>
    <p:sldId id="625" r:id="rId27"/>
    <p:sldId id="643" r:id="rId28"/>
    <p:sldId id="644" r:id="rId29"/>
    <p:sldId id="645" r:id="rId30"/>
    <p:sldId id="646" r:id="rId31"/>
    <p:sldId id="647" r:id="rId32"/>
    <p:sldId id="648" r:id="rId33"/>
  </p:sldIdLst>
  <p:sldSz cx="9144000" cy="5143500" type="screen16x9"/>
  <p:notesSz cx="6858000" cy="9144000"/>
  <p:embeddedFontLst>
    <p:embeddedFont>
      <p:font typeface="Albert Sans SemiBold" charset="0"/>
      <p:regular r:id="rId35"/>
      <p:bold r:id="rId36"/>
      <p:italic r:id="rId37"/>
      <p:boldItalic r:id="rId38"/>
    </p:embeddedFont>
    <p:embeddedFont>
      <p:font typeface="Urbanist" charset="0"/>
      <p:regular r:id="rId39"/>
      <p:bold r:id="rId40"/>
      <p:italic r:id="rId41"/>
      <p:boldItalic r:id="rId42"/>
    </p:embeddedFont>
    <p:embeddedFont>
      <p:font typeface="Kaisei HarunoUmi" charset="-128"/>
      <p:regular r:id="rId43"/>
      <p:bold r:id="rId44"/>
    </p:embeddedFont>
    <p:embeddedFont>
      <p:font typeface="Bebas Neue" charset="0"/>
      <p:regular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39EF25D4-509B-415A-9D3F-384B0B2A5197}">
  <a:tblStyle styleId="{39EF25D4-509B-415A-9D3F-384B0B2A51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40087C4-57CB-44AF-B699-77EBDA8A62A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74" autoAdjust="0"/>
    <p:restoredTop sz="82230" autoAdjust="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5" name="Google Shape;395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54dda1946d_4_27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0" name="Google Shape;560;g54dda1946d_4_27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 amt="70000"/>
          </a:blip>
          <a:stretch>
            <a:fillRect/>
          </a:stretch>
        </p:blipFill>
        <p:spPr>
          <a:xfrm>
            <a:off x="0" y="0"/>
            <a:ext cx="9144003" cy="513902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1045350" y="1145850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1045350" y="3481646"/>
            <a:ext cx="5808000" cy="51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" name="Google Shape;16;p2"/>
          <p:cNvGrpSpPr/>
          <p:nvPr/>
        </p:nvGrpSpPr>
        <p:grpSpPr>
          <a:xfrm>
            <a:off x="467479" y="417160"/>
            <a:ext cx="466500" cy="460200"/>
            <a:chOff x="447472" y="418975"/>
            <a:chExt cx="466500" cy="460200"/>
          </a:xfrm>
        </p:grpSpPr>
        <p:cxnSp>
          <p:nvCxnSpPr>
            <p:cNvPr id="17" name="Google Shape;17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9" name="Google Shape;19;p2"/>
          <p:cNvGrpSpPr/>
          <p:nvPr/>
        </p:nvGrpSpPr>
        <p:grpSpPr>
          <a:xfrm rot="5400000">
            <a:off x="8219485" y="417160"/>
            <a:ext cx="466500" cy="460200"/>
            <a:chOff x="447472" y="418975"/>
            <a:chExt cx="466500" cy="460200"/>
          </a:xfrm>
        </p:grpSpPr>
        <p:cxnSp>
          <p:nvCxnSpPr>
            <p:cNvPr id="20" name="Google Shape;20;p2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" name="Google Shape;21;p2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3"/>
          <p:cNvPicPr preferRelativeResize="0"/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 flipH="1">
            <a:off x="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title"/>
          </p:nvPr>
        </p:nvSpPr>
        <p:spPr>
          <a:xfrm>
            <a:off x="2733175" y="1702600"/>
            <a:ext cx="527430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None/>
              <a:defRPr sz="55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title" idx="2" hasCustomPrompt="1"/>
          </p:nvPr>
        </p:nvSpPr>
        <p:spPr>
          <a:xfrm>
            <a:off x="802275" y="2185125"/>
            <a:ext cx="1805100" cy="77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>
            <a:off x="2733175" y="2681700"/>
            <a:ext cx="5274300" cy="52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 sz="1600"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" name="Google Shape;28;p3"/>
          <p:cNvGrpSpPr/>
          <p:nvPr/>
        </p:nvGrpSpPr>
        <p:grpSpPr>
          <a:xfrm>
            <a:off x="437975" y="417160"/>
            <a:ext cx="466500" cy="460200"/>
            <a:chOff x="447472" y="418975"/>
            <a:chExt cx="466500" cy="460200"/>
          </a:xfrm>
        </p:grpSpPr>
        <p:cxnSp>
          <p:nvCxnSpPr>
            <p:cNvPr id="29" name="Google Shape;29;p3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0" name="Google Shape;30;p3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4_1">
    <p:bg>
      <p:bgPr>
        <a:solidFill>
          <a:schemeClr val="dk1"/>
        </a:solid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title"/>
          </p:nvPr>
        </p:nvSpPr>
        <p:spPr>
          <a:xfrm>
            <a:off x="4786850" y="1341075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Kaisei HarunoUmi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300"/>
              <a:buFont typeface="Kaisei HarunoUmi"/>
              <a:buNone/>
              <a:defRPr>
                <a:solidFill>
                  <a:schemeClr val="accent1"/>
                </a:solidFill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sp>
        <p:nvSpPr>
          <p:cNvPr id="163" name="Google Shape;163;p17"/>
          <p:cNvSpPr txBox="1">
            <a:spLocks noGrp="1"/>
          </p:cNvSpPr>
          <p:nvPr>
            <p:ph type="subTitle" idx="1"/>
          </p:nvPr>
        </p:nvSpPr>
        <p:spPr>
          <a:xfrm>
            <a:off x="4787100" y="2421200"/>
            <a:ext cx="3003000" cy="108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None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Kaisei HarunoUmi"/>
              <a:buNone/>
              <a:defRPr>
                <a:latin typeface="Kaisei HarunoUmi"/>
                <a:ea typeface="Kaisei HarunoUmi"/>
                <a:cs typeface="Kaisei HarunoUmi"/>
                <a:sym typeface="Kaisei HarunoUmi"/>
              </a:defRPr>
            </a:lvl9pPr>
          </a:lstStyle>
          <a:p>
            <a:endParaRPr/>
          </a:p>
        </p:txBody>
      </p:sp>
      <p:grpSp>
        <p:nvGrpSpPr>
          <p:cNvPr id="164" name="Google Shape;164;p17"/>
          <p:cNvGrpSpPr/>
          <p:nvPr/>
        </p:nvGrpSpPr>
        <p:grpSpPr>
          <a:xfrm rot="-5400000">
            <a:off x="445333" y="4287060"/>
            <a:ext cx="466500" cy="460200"/>
            <a:chOff x="447472" y="418975"/>
            <a:chExt cx="466500" cy="460200"/>
          </a:xfrm>
        </p:grpSpPr>
        <p:cxnSp>
          <p:nvCxnSpPr>
            <p:cNvPr id="165" name="Google Shape;165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6" name="Google Shape;166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67" name="Google Shape;167;p17"/>
          <p:cNvGrpSpPr/>
          <p:nvPr/>
        </p:nvGrpSpPr>
        <p:grpSpPr>
          <a:xfrm rot="10800000">
            <a:off x="8227039" y="4287045"/>
            <a:ext cx="466500" cy="460200"/>
            <a:chOff x="447472" y="418975"/>
            <a:chExt cx="466500" cy="460200"/>
          </a:xfrm>
        </p:grpSpPr>
        <p:cxnSp>
          <p:nvCxnSpPr>
            <p:cNvPr id="168" name="Google Shape;168;p17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69" name="Google Shape;169;p17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70" name="Google Shape;170;p17"/>
          <p:cNvSpPr/>
          <p:nvPr/>
        </p:nvSpPr>
        <p:spPr>
          <a:xfrm rot="5400000">
            <a:off x="222200" y="16609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7"/>
          <p:cNvSpPr/>
          <p:nvPr/>
        </p:nvSpPr>
        <p:spPr>
          <a:xfrm rot="5400000">
            <a:off x="8614119" y="175934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dk1"/>
        </a:solidFill>
        <a:effectLst/>
      </p:bgPr>
    </p:bg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Google Shape;321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2" name="Google Shape;322;p27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7"/>
          <p:cNvSpPr/>
          <p:nvPr/>
        </p:nvSpPr>
        <p:spPr>
          <a:xfrm rot="5400000">
            <a:off x="86239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7"/>
          <p:cNvSpPr/>
          <p:nvPr/>
        </p:nvSpPr>
        <p:spPr>
          <a:xfrm rot="5400000">
            <a:off x="2025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7"/>
          <p:cNvSpPr/>
          <p:nvPr/>
        </p:nvSpPr>
        <p:spPr>
          <a:xfrm rot="5400000">
            <a:off x="8623938" y="168550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7"/>
          <p:cNvSpPr/>
          <p:nvPr/>
        </p:nvSpPr>
        <p:spPr>
          <a:xfrm rot="5400000">
            <a:off x="202550" y="4648675"/>
            <a:ext cx="314625" cy="319125"/>
          </a:xfrm>
          <a:prstGeom prst="flowChartDecision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bg>
      <p:bgPr>
        <a:solidFill>
          <a:schemeClr val="dk1"/>
        </a:solidFill>
        <a:effectLst/>
      </p:bgPr>
    </p:bg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" name="Google Shape;328;p28"/>
          <p:cNvPicPr preferRelativeResize="0"/>
          <p:nvPr/>
        </p:nvPicPr>
        <p:blipFill>
          <a:blip r:embed="rId2">
            <a:alphaModFix amt="36000"/>
          </a:blip>
          <a:stretch>
            <a:fillRect/>
          </a:stretch>
        </p:blipFill>
        <p:spPr>
          <a:xfrm rot="10800000" flipH="1">
            <a:off x="-50" y="2232"/>
            <a:ext cx="9144003" cy="5139037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28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0" name="Google Shape;330;p28"/>
          <p:cNvGrpSpPr/>
          <p:nvPr/>
        </p:nvGrpSpPr>
        <p:grpSpPr>
          <a:xfrm>
            <a:off x="460500" y="407327"/>
            <a:ext cx="466500" cy="460200"/>
            <a:chOff x="447472" y="418975"/>
            <a:chExt cx="466500" cy="460200"/>
          </a:xfrm>
        </p:grpSpPr>
        <p:cxnSp>
          <p:nvCxnSpPr>
            <p:cNvPr id="331" name="Google Shape;331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2" name="Google Shape;332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3" name="Google Shape;333;p28"/>
          <p:cNvGrpSpPr/>
          <p:nvPr/>
        </p:nvGrpSpPr>
        <p:grpSpPr>
          <a:xfrm rot="5400000">
            <a:off x="8220042" y="407327"/>
            <a:ext cx="466500" cy="460200"/>
            <a:chOff x="447472" y="418975"/>
            <a:chExt cx="466500" cy="460200"/>
          </a:xfrm>
        </p:grpSpPr>
        <p:cxnSp>
          <p:nvCxnSpPr>
            <p:cNvPr id="334" name="Google Shape;334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5" name="Google Shape;335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6" name="Google Shape;336;p28"/>
          <p:cNvGrpSpPr/>
          <p:nvPr/>
        </p:nvGrpSpPr>
        <p:grpSpPr>
          <a:xfrm rot="10800000">
            <a:off x="8216942" y="4277212"/>
            <a:ext cx="466500" cy="460200"/>
            <a:chOff x="447472" y="418975"/>
            <a:chExt cx="466500" cy="460200"/>
          </a:xfrm>
        </p:grpSpPr>
        <p:cxnSp>
          <p:nvCxnSpPr>
            <p:cNvPr id="337" name="Google Shape;337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38" name="Google Shape;338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9" name="Google Shape;339;p28"/>
          <p:cNvGrpSpPr/>
          <p:nvPr/>
        </p:nvGrpSpPr>
        <p:grpSpPr>
          <a:xfrm rot="-5400000">
            <a:off x="457400" y="4277212"/>
            <a:ext cx="466500" cy="460200"/>
            <a:chOff x="447472" y="418975"/>
            <a:chExt cx="466500" cy="460200"/>
          </a:xfrm>
        </p:grpSpPr>
        <p:cxnSp>
          <p:nvCxnSpPr>
            <p:cNvPr id="340" name="Google Shape;340;p28"/>
            <p:cNvCxnSpPr/>
            <p:nvPr/>
          </p:nvCxnSpPr>
          <p:spPr>
            <a:xfrm>
              <a:off x="450348" y="418975"/>
              <a:ext cx="0" cy="4602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41" name="Google Shape;341;p28"/>
            <p:cNvCxnSpPr/>
            <p:nvPr/>
          </p:nvCxnSpPr>
          <p:spPr>
            <a:xfrm>
              <a:off x="447472" y="418975"/>
              <a:ext cx="466500" cy="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367000" y="333150"/>
            <a:ext cx="8409900" cy="44772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lbert Sans SemiBold"/>
              <a:buNone/>
              <a:defRPr sz="3300">
                <a:solidFill>
                  <a:schemeClr val="lt1"/>
                </a:solidFill>
                <a:latin typeface="Albert Sans SemiBold"/>
                <a:ea typeface="Albert Sans SemiBold"/>
                <a:cs typeface="Albert Sans SemiBold"/>
                <a:sym typeface="Albert Sans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Bebas Neue"/>
              <a:buNone/>
              <a:defRPr sz="33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●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Urbanist"/>
              <a:buChar char="○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Urbanist"/>
              <a:buChar char="■"/>
              <a:defRPr>
                <a:solidFill>
                  <a:schemeClr val="lt1"/>
                </a:solidFill>
                <a:latin typeface="Urbanist"/>
                <a:ea typeface="Urbanist"/>
                <a:cs typeface="Urbanist"/>
                <a:sym typeface="Urbanis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63" r:id="rId3"/>
    <p:sldLayoutId id="2147483673" r:id="rId4"/>
    <p:sldLayoutId id="214748367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35"/>
          <p:cNvSpPr txBox="1">
            <a:spLocks noGrp="1"/>
          </p:cNvSpPr>
          <p:nvPr>
            <p:ph type="ctrTitle"/>
          </p:nvPr>
        </p:nvSpPr>
        <p:spPr>
          <a:xfrm>
            <a:off x="1500166" y="1571618"/>
            <a:ext cx="5808000" cy="1944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RELIGIÕES COMPARADASORIENTAIS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35"/>
          <p:cNvSpPr txBox="1">
            <a:spLocks noGrp="1"/>
          </p:cNvSpPr>
          <p:nvPr>
            <p:ph type="subTitle" idx="1"/>
          </p:nvPr>
        </p:nvSpPr>
        <p:spPr>
          <a:xfrm>
            <a:off x="1000100" y="3929072"/>
            <a:ext cx="7500990" cy="571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pt-BR" b="1" dirty="0" smtClean="0"/>
              <a:t>Créditos: 2 Horas-aula: 36h/a (aulas presenciais + estudos supervisionados)</a:t>
            </a:r>
            <a:endParaRPr/>
          </a:p>
        </p:txBody>
      </p:sp>
      <p:cxnSp>
        <p:nvCxnSpPr>
          <p:cNvPr id="360" name="Google Shape;360;p35"/>
          <p:cNvCxnSpPr/>
          <p:nvPr/>
        </p:nvCxnSpPr>
        <p:spPr>
          <a:xfrm>
            <a:off x="1142976" y="3714758"/>
            <a:ext cx="52284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85984" y="2000246"/>
            <a:ext cx="650085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800" dirty="0" smtClean="0">
                <a:latin typeface="+mn-lt"/>
              </a:rPr>
              <a:t>O confucionismo tem influenciado as atividades dos chineses em relação à existência, fixando os modelos de vida, valores sociais e proporcionando a base das teorias políticas e instituições chinesas, sendo, portanto, uma religião com apelos essencialmente </a:t>
            </a:r>
            <a:br>
              <a:rPr lang="pt-BR" sz="2800" dirty="0" smtClean="0">
                <a:latin typeface="+mn-lt"/>
              </a:rPr>
            </a:br>
            <a:r>
              <a:rPr lang="pt-BR" sz="2800" dirty="0" smtClean="0">
                <a:latin typeface="+mn-lt"/>
              </a:rPr>
              <a:t>morais e sociais.</a:t>
            </a:r>
            <a:endParaRPr lang="pt-BR" sz="28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2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14" y="2214560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800" dirty="0" smtClean="0"/>
              <a:t>Da China, o confucionismo se estendeu à Coréia do Sul, Japão, Vietnam, Cingapura e, nas últimas décadas, tem despertado o interesse de muitos eruditos do Ocidente.</a:t>
            </a:r>
            <a:endParaRPr lang="pt-BR" sz="38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3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14" y="2214560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3200" dirty="0" smtClean="0"/>
              <a:t>O princípio básico do confucionismo é conhecido </a:t>
            </a:r>
            <a:br>
              <a:rPr lang="pt-BR" sz="3200" dirty="0" smtClean="0"/>
            </a:br>
            <a:r>
              <a:rPr lang="pt-BR" sz="3200" dirty="0" smtClean="0"/>
              <a:t>pelos chineses como </a:t>
            </a:r>
            <a:r>
              <a:rPr lang="pt-BR" sz="3200" i="1" dirty="0" err="1" smtClean="0"/>
              <a:t>junchaio</a:t>
            </a:r>
            <a:r>
              <a:rPr lang="pt-BR" sz="3200" dirty="0" smtClean="0"/>
              <a:t> (ensinamentos dos sábios) e define a busca de um caminho superior (</a:t>
            </a:r>
            <a:r>
              <a:rPr lang="pt-BR" sz="3200" i="1" dirty="0" err="1" smtClean="0"/>
              <a:t>tao</a:t>
            </a:r>
            <a:r>
              <a:rPr lang="pt-BR" sz="3200" dirty="0" smtClean="0"/>
              <a:t>) como forma de viver bem e em equilíbrio entre as vontades da terra e as do céu. </a:t>
            </a:r>
            <a:endParaRPr lang="pt-BR" sz="32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4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54" y="121442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>
                <a:latin typeface="+mn-lt"/>
              </a:rPr>
              <a:t>O cânon </a:t>
            </a:r>
            <a:r>
              <a:rPr lang="pt-BR" sz="4400" b="1" dirty="0" err="1" smtClean="0">
                <a:latin typeface="+mn-lt"/>
              </a:rPr>
              <a:t>confucionista</a:t>
            </a:r>
            <a:endParaRPr lang="pt-BR" sz="4400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857224" y="714362"/>
            <a:ext cx="392909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webma\Downloads\canon con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5" y="1000114"/>
            <a:ext cx="3413649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758515" y="1998233"/>
            <a:ext cx="1161830" cy="1111314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14" y="2214560"/>
            <a:ext cx="6572328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2800" dirty="0" smtClean="0"/>
              <a:t>Durante um período em que atuou como docente, Confúcio reuniu numa coleção escritos antigos, os quais editou, adicionando-lhes comentários. Distribuiu esses manuscritos em quatro livros, incluindo a estes </a:t>
            </a:r>
            <a:br>
              <a:rPr lang="pt-BR" sz="2800" dirty="0" smtClean="0"/>
            </a:br>
            <a:r>
              <a:rPr lang="pt-BR" sz="2800" dirty="0" smtClean="0"/>
              <a:t>um quinto volume, escrito de </a:t>
            </a:r>
            <a:br>
              <a:rPr lang="pt-BR" sz="2800" dirty="0" smtClean="0"/>
            </a:br>
            <a:r>
              <a:rPr lang="pt-BR" sz="2800" dirty="0" smtClean="0"/>
              <a:t>próprio punho. Esta coleção alcançou renome entre os </a:t>
            </a:r>
            <a:r>
              <a:rPr lang="pt-BR" sz="2800" dirty="0" err="1" smtClean="0"/>
              <a:t>confucionistas</a:t>
            </a:r>
            <a:r>
              <a:rPr lang="pt-BR" sz="2800" dirty="0" smtClean="0"/>
              <a:t> sob o título “Os cinco clássicos”. São eles: </a:t>
            </a:r>
            <a:endParaRPr lang="pt-BR" sz="2800" dirty="0"/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357158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5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929058" y="300037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200" dirty="0" smtClean="0"/>
              <a:t>“o livro das mudanças </a:t>
            </a:r>
            <a:r>
              <a:rPr lang="pt-BR" sz="4200" b="1" dirty="0" smtClean="0"/>
              <a:t>– </a:t>
            </a:r>
            <a:r>
              <a:rPr lang="pt-BR" sz="4200" dirty="0" smtClean="0"/>
              <a:t>I </a:t>
            </a:r>
            <a:r>
              <a:rPr lang="pt-BR" sz="4200" dirty="0" err="1" smtClean="0"/>
              <a:t>Ching</a:t>
            </a:r>
            <a:r>
              <a:rPr lang="pt-BR" sz="4200" dirty="0" smtClean="0"/>
              <a:t>”, utilizado como instrumento de arte divinatória</a:t>
            </a:r>
            <a:endParaRPr lang="pt-BR" sz="4200" dirty="0"/>
          </a:p>
        </p:txBody>
      </p:sp>
      <p:sp>
        <p:nvSpPr>
          <p:cNvPr id="565" name="Google Shape;565;p56"/>
          <p:cNvSpPr/>
          <p:nvPr/>
        </p:nvSpPr>
        <p:spPr>
          <a:xfrm>
            <a:off x="857224" y="642924"/>
            <a:ext cx="2857520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C:\Users\webma\Downloads\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14"/>
            <a:ext cx="242889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143254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200" dirty="0" smtClean="0"/>
              <a:t>“o livro dos anais </a:t>
            </a:r>
            <a:r>
              <a:rPr lang="pt-BR" sz="3200" b="1" dirty="0" smtClean="0"/>
              <a:t>– </a:t>
            </a:r>
            <a:r>
              <a:rPr lang="pt-BR" sz="3200" dirty="0" err="1" smtClean="0"/>
              <a:t>Shu</a:t>
            </a:r>
            <a:r>
              <a:rPr lang="pt-BR" sz="3200" dirty="0" smtClean="0"/>
              <a:t> </a:t>
            </a:r>
            <a:r>
              <a:rPr lang="pt-BR" sz="3200" dirty="0" err="1" smtClean="0"/>
              <a:t>K´ing</a:t>
            </a:r>
            <a:r>
              <a:rPr lang="pt-BR" sz="3200" dirty="0" smtClean="0"/>
              <a:t>”, que versa sobre os exemplos deixados pelos ancestrais, tidos como cruciais para a compreensão da mente de Confúcio</a:t>
            </a:r>
            <a:endParaRPr lang="pt-BR" sz="3200" dirty="0"/>
          </a:p>
        </p:txBody>
      </p:sp>
      <p:sp>
        <p:nvSpPr>
          <p:cNvPr id="565" name="Google Shape;565;p56"/>
          <p:cNvSpPr/>
          <p:nvPr/>
        </p:nvSpPr>
        <p:spPr>
          <a:xfrm>
            <a:off x="857224" y="642924"/>
            <a:ext cx="2928958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50" name="Picture 2" descr="C:\Users\webma\Downloads\C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14"/>
            <a:ext cx="25003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35756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000" dirty="0" smtClean="0"/>
              <a:t>“o livro da poesia </a:t>
            </a:r>
            <a:r>
              <a:rPr lang="pt-BR" sz="3000" b="1" dirty="0" smtClean="0"/>
              <a:t>– </a:t>
            </a:r>
            <a:r>
              <a:rPr lang="pt-BR" sz="3000" dirty="0" err="1" smtClean="0"/>
              <a:t>Shih</a:t>
            </a:r>
            <a:r>
              <a:rPr lang="pt-BR" sz="3000" dirty="0" smtClean="0"/>
              <a:t> </a:t>
            </a:r>
            <a:r>
              <a:rPr lang="pt-BR" sz="3000" dirty="0" err="1" smtClean="0"/>
              <a:t>Ching</a:t>
            </a:r>
            <a:r>
              <a:rPr lang="pt-BR" sz="3000" dirty="0" smtClean="0"/>
              <a:t>”, cujo conteúdo, poesias, segundo Confúcio, era capaz de colaborar com a construção de um caráter que formava </a:t>
            </a:r>
            <a:br>
              <a:rPr lang="pt-BR" sz="3000" dirty="0" smtClean="0"/>
            </a:br>
            <a:r>
              <a:rPr lang="pt-BR" sz="3000" dirty="0" smtClean="0"/>
              <a:t>homens virtuosos</a:t>
            </a:r>
            <a:endParaRPr lang="pt-BR" sz="3000" dirty="0"/>
          </a:p>
        </p:txBody>
      </p:sp>
      <p:sp>
        <p:nvSpPr>
          <p:cNvPr id="565" name="Google Shape;565;p56"/>
          <p:cNvSpPr/>
          <p:nvPr/>
        </p:nvSpPr>
        <p:spPr>
          <a:xfrm>
            <a:off x="857224" y="642924"/>
            <a:ext cx="2928958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98" name="Picture 2" descr="C:\Users\webma\Downloads\C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13"/>
            <a:ext cx="2500330" cy="314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71934" y="3357568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000" dirty="0" smtClean="0"/>
              <a:t>“o livro da poesia </a:t>
            </a:r>
            <a:r>
              <a:rPr lang="pt-BR" sz="3000" b="1" dirty="0" smtClean="0"/>
              <a:t>– </a:t>
            </a:r>
            <a:r>
              <a:rPr lang="pt-BR" sz="3000" dirty="0" err="1" smtClean="0"/>
              <a:t>Shih</a:t>
            </a:r>
            <a:r>
              <a:rPr lang="pt-BR" sz="3000" dirty="0" smtClean="0"/>
              <a:t> </a:t>
            </a:r>
            <a:r>
              <a:rPr lang="pt-BR" sz="3000" dirty="0" err="1" smtClean="0"/>
              <a:t>Ching</a:t>
            </a:r>
            <a:r>
              <a:rPr lang="pt-BR" sz="3000" dirty="0" smtClean="0"/>
              <a:t>”, cujo conteúdo, poesias, segundo Confúcio, era capaz de colaborar com a construção de um caráter que formava </a:t>
            </a:r>
            <a:br>
              <a:rPr lang="pt-BR" sz="3000" dirty="0" smtClean="0"/>
            </a:br>
            <a:r>
              <a:rPr lang="pt-BR" sz="3000" dirty="0" smtClean="0"/>
              <a:t>homens virtuosos</a:t>
            </a:r>
            <a:endParaRPr lang="pt-BR" sz="3000" dirty="0"/>
          </a:p>
        </p:txBody>
      </p:sp>
      <p:sp>
        <p:nvSpPr>
          <p:cNvPr id="565" name="Google Shape;565;p56"/>
          <p:cNvSpPr/>
          <p:nvPr/>
        </p:nvSpPr>
        <p:spPr>
          <a:xfrm>
            <a:off x="857224" y="642924"/>
            <a:ext cx="2928958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2857502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200" dirty="0" smtClean="0">
                <a:latin typeface="+mn-lt"/>
              </a:rPr>
              <a:t>“o livro das cerimônias </a:t>
            </a:r>
            <a:br>
              <a:rPr lang="pt-BR" sz="3200" dirty="0" smtClean="0">
                <a:latin typeface="+mn-lt"/>
              </a:rPr>
            </a:br>
            <a:r>
              <a:rPr lang="pt-BR" sz="3200" b="1" dirty="0" smtClean="0">
                <a:latin typeface="+mn-lt"/>
              </a:rPr>
              <a:t>– </a:t>
            </a:r>
            <a:r>
              <a:rPr lang="pt-BR" sz="3200" dirty="0" smtClean="0">
                <a:latin typeface="+mn-lt"/>
              </a:rPr>
              <a:t>Li </a:t>
            </a:r>
            <a:r>
              <a:rPr lang="pt-BR" sz="3200" dirty="0" err="1" smtClean="0">
                <a:latin typeface="+mn-lt"/>
              </a:rPr>
              <a:t>Chi</a:t>
            </a:r>
            <a:r>
              <a:rPr lang="pt-BR" sz="3200" dirty="0" smtClean="0">
                <a:latin typeface="+mn-lt"/>
              </a:rPr>
              <a:t>”,</a:t>
            </a:r>
            <a:r>
              <a:rPr lang="pt-BR" sz="3200" i="1" dirty="0" smtClean="0">
                <a:latin typeface="+mn-lt"/>
              </a:rPr>
              <a:t> </a:t>
            </a:r>
            <a:r>
              <a:rPr lang="pt-BR" sz="3200" dirty="0" smtClean="0">
                <a:latin typeface="+mn-lt"/>
              </a:rPr>
              <a:t>destinado ao homem superior, para ensiná-lo a agir de forma correta e com respeito às tradições</a:t>
            </a:r>
            <a:endParaRPr lang="pt-BR" sz="3000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857224" y="714362"/>
            <a:ext cx="2928958" cy="378621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122" name="Picture 2" descr="C:\Users\webma\Downloads\C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14"/>
            <a:ext cx="2500330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00034" y="500048"/>
            <a:ext cx="80010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000" dirty="0" smtClean="0">
                <a:solidFill>
                  <a:schemeClr val="bg1"/>
                </a:solidFill>
                <a:latin typeface="+mn-lt"/>
                <a:ea typeface="Batang" pitchFamily="18" charset="-127"/>
                <a:cs typeface="Times New Roman" pitchFamily="18" charset="0"/>
              </a:rPr>
              <a:t>Diz o artigo XVIII da Declaração Universal dos Direitos do Homem: “Todo homem tem direito à liberdade de pensamento, consciência e religião; este direito inclui a liberdade de mudar de religião ou crença e a liberdade de manifestar essa religião ou crença, pelo ensino, pela prática, pelo culto e pela observância, isolada ou coletivamente, em público ou em particular”.</a:t>
            </a:r>
            <a:endParaRPr lang="pt-BR" sz="3000" dirty="0">
              <a:solidFill>
                <a:schemeClr val="bg1"/>
              </a:solidFill>
              <a:latin typeface="+mn-lt"/>
              <a:ea typeface="Batang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3071816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200" dirty="0" smtClean="0"/>
              <a:t>“os anais da primavera e do outono </a:t>
            </a:r>
            <a:r>
              <a:rPr lang="pt-BR" sz="3200" b="1" dirty="0" smtClean="0"/>
              <a:t>– </a:t>
            </a:r>
            <a:r>
              <a:rPr lang="pt-BR" sz="3200" dirty="0" err="1" smtClean="0"/>
              <a:t>Ch´um</a:t>
            </a:r>
            <a:r>
              <a:rPr lang="pt-BR" sz="3200" dirty="0" smtClean="0"/>
              <a:t> </a:t>
            </a:r>
            <a:r>
              <a:rPr lang="pt-BR" sz="3200" dirty="0" err="1" smtClean="0"/>
              <a:t>Ch´iu</a:t>
            </a:r>
            <a:r>
              <a:rPr lang="pt-BR" sz="3200" dirty="0" smtClean="0"/>
              <a:t>”, que comenta os eventos ocorridos na província de </a:t>
            </a:r>
            <a:r>
              <a:rPr lang="pt-BR" sz="3200" dirty="0" err="1" smtClean="0"/>
              <a:t>Lu</a:t>
            </a:r>
            <a:r>
              <a:rPr lang="pt-BR" sz="3200" dirty="0" smtClean="0"/>
              <a:t>, contemporaneamente ao “mestre” </a:t>
            </a:r>
            <a:br>
              <a:rPr lang="pt-BR" sz="3200" dirty="0" smtClean="0"/>
            </a:br>
            <a:r>
              <a:rPr lang="pt-BR" sz="3200" dirty="0" smtClean="0"/>
              <a:t>Confúcio.</a:t>
            </a:r>
            <a:endParaRPr lang="pt-BR" sz="3200" dirty="0"/>
          </a:p>
        </p:txBody>
      </p:sp>
      <p:sp>
        <p:nvSpPr>
          <p:cNvPr id="565" name="Google Shape;565;p56"/>
          <p:cNvSpPr/>
          <p:nvPr/>
        </p:nvSpPr>
        <p:spPr>
          <a:xfrm>
            <a:off x="857224" y="642924"/>
            <a:ext cx="2928958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146" name="Picture 2" descr="C:\Users\webma\Downloads\C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000114"/>
            <a:ext cx="2500330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000496" y="2000246"/>
            <a:ext cx="478634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400" b="1" dirty="0" smtClean="0"/>
              <a:t>Pontos básicos da doutrina </a:t>
            </a:r>
            <a:r>
              <a:rPr lang="pt-BR" sz="4400" b="1" dirty="0" err="1" smtClean="0"/>
              <a:t>confucionista</a:t>
            </a:r>
            <a:endParaRPr lang="pt-BR" sz="4400" dirty="0"/>
          </a:p>
        </p:txBody>
      </p:sp>
      <p:sp>
        <p:nvSpPr>
          <p:cNvPr id="565" name="Google Shape;565;p56"/>
          <p:cNvSpPr/>
          <p:nvPr/>
        </p:nvSpPr>
        <p:spPr>
          <a:xfrm>
            <a:off x="857224" y="714362"/>
            <a:ext cx="2928958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170" name="Picture 2" descr="C:\Users\webma\Downloads\C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7" y="1000114"/>
            <a:ext cx="2492191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571486"/>
            <a:ext cx="814393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</a:rPr>
              <a:t>No confucionismo não existe um deus criador do mundo, nem uma igreja organizada ou sacerdotes. </a:t>
            </a:r>
          </a:p>
          <a:p>
            <a:r>
              <a:rPr lang="pt-BR" sz="2600" dirty="0" smtClean="0">
                <a:solidFill>
                  <a:schemeClr val="tx2"/>
                </a:solidFill>
              </a:rPr>
              <a:t>O alicerce místico de sua doutrina é a busca do </a:t>
            </a:r>
            <a:r>
              <a:rPr lang="pt-BR" sz="2600" dirty="0" err="1" smtClean="0">
                <a:solidFill>
                  <a:schemeClr val="tx2"/>
                </a:solidFill>
              </a:rPr>
              <a:t>Tao</a:t>
            </a:r>
            <a:r>
              <a:rPr lang="pt-BR" sz="2600" dirty="0" smtClean="0">
                <a:solidFill>
                  <a:schemeClr val="tx2"/>
                </a:solidFill>
              </a:rPr>
              <a:t>, conceito herdado de pensadores religiosos anteriores a Confúcio. A base da felicidade dos seres humanos é a família e uma sociedade harmônica. A família e a sociedade devem ser regidas pelos mesmos princípios: os governantes precisam ter amor e autoridade como os pais; os súditos devem cultivar a reverência, a humildade e a obediência de filhos.</a:t>
            </a:r>
            <a:endParaRPr lang="pt-BR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571486"/>
            <a:ext cx="814393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000" dirty="0" smtClean="0">
                <a:solidFill>
                  <a:schemeClr val="tx2"/>
                </a:solidFill>
              </a:rPr>
              <a:t>Confúcio pregava que o ser humano deveria cultuar seus antepassados já extintos, numa representação que se exigia do prolongamento do respeito que se tinha pelos pais ainda vivos. O homem, de acordo com esta doutrina, é composto por quatro dimensões: o eu, a comunidade, a natureza e o céu - fonte da auto-realização definitiva.</a:t>
            </a:r>
            <a:endParaRPr lang="pt-BR" sz="3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357172"/>
            <a:ext cx="814393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600" dirty="0" smtClean="0">
                <a:solidFill>
                  <a:schemeClr val="tx2"/>
                </a:solidFill>
              </a:rPr>
              <a:t>Pregava também o que considerava “as cinco virtudes essenciais do ser humano”, as quais relacionou em amar o próximo, ser justo, </a:t>
            </a:r>
          </a:p>
          <a:p>
            <a:r>
              <a:rPr lang="pt-BR" sz="2600" dirty="0" smtClean="0">
                <a:solidFill>
                  <a:schemeClr val="tx2"/>
                </a:solidFill>
              </a:rPr>
              <a:t>comportar-se adequadamente, conscientizar-se da vontade do céu e cultivar a sabedoria e a sinceridade desinteressadas.</a:t>
            </a:r>
          </a:p>
          <a:p>
            <a:r>
              <a:rPr lang="pt-BR" sz="2600" dirty="0" smtClean="0">
                <a:solidFill>
                  <a:schemeClr val="tx2"/>
                </a:solidFill>
              </a:rPr>
              <a:t>É possível traçar um sumário referente às doutrinas do confucionismo, que esteja preso aos seus termos-chave ou caminhos. Uma abordagem superficial sobre estes princípios é capaz de revelar a estrutura doutrinária básica da crença </a:t>
            </a:r>
            <a:r>
              <a:rPr lang="pt-BR" sz="2600" dirty="0" err="1" smtClean="0">
                <a:solidFill>
                  <a:schemeClr val="tx2"/>
                </a:solidFill>
              </a:rPr>
              <a:t>confucionista</a:t>
            </a:r>
            <a:r>
              <a:rPr lang="pt-BR" sz="2600" dirty="0" smtClean="0">
                <a:solidFill>
                  <a:schemeClr val="tx2"/>
                </a:solidFill>
              </a:rPr>
              <a:t>. </a:t>
            </a:r>
            <a:endParaRPr lang="pt-BR" sz="2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5929322" y="1643056"/>
            <a:ext cx="2571768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CONFÚCIO ABRE UMA ESCOLA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714348" y="785800"/>
            <a:ext cx="5143536" cy="3571900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94" name="Picture 2" descr="C:\Users\webma\Downloads\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142990"/>
            <a:ext cx="4429156" cy="2957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2500312"/>
            <a:ext cx="4429156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LITERATURA</a:t>
            </a:r>
            <a:br>
              <a:rPr lang="pt-BR" sz="36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HISTÓRIA</a:t>
            </a:r>
            <a:br>
              <a:rPr lang="pt-BR" sz="36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FILOSOFIA</a:t>
            </a:r>
            <a:br>
              <a:rPr lang="pt-BR" sz="36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POLÍTICA</a:t>
            </a:r>
            <a:br>
              <a:rPr lang="pt-BR" sz="36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ADMINISTRAÇÃO</a:t>
            </a:r>
            <a:endParaRPr 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500034" y="785800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18" name="Picture 2" descr="C:\Users\webma\Downloads\C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52"/>
            <a:ext cx="3000396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1000114"/>
            <a:ext cx="414340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REN, Humildade </a:t>
            </a:r>
            <a:br>
              <a:rPr lang="pt-BR" sz="36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e altruísmo</a:t>
            </a:r>
            <a:endParaRPr 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500034" y="785800"/>
            <a:ext cx="3571900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42" name="Picture 2" descr="C:\Users\webma\Downloads\c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071552"/>
            <a:ext cx="3028910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1071552"/>
            <a:ext cx="414340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LI, Cortesia Ritual</a:t>
            </a:r>
            <a:endParaRPr 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500034" y="571486"/>
            <a:ext cx="3571900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66" name="Picture 2" descr="C:\Users\webma\Downloads\c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6"/>
            <a:ext cx="300039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1428742"/>
            <a:ext cx="414340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3600" b="1" cap="small" dirty="0" smtClean="0">
                <a:solidFill>
                  <a:schemeClr val="bg1"/>
                </a:solidFill>
                <a:latin typeface="+mn-lt"/>
              </a:rPr>
              <a:t>ZHI, Conhecimento ou Sabedoria Moral</a:t>
            </a:r>
            <a:endParaRPr lang="pt-BR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500034" y="571486"/>
            <a:ext cx="3571900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290" name="Picture 2" descr="C:\Users\webma\Downloads\c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928676"/>
            <a:ext cx="3000396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3643306" y="2928940"/>
            <a:ext cx="521497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pt-BR" sz="4000" b="1" dirty="0" smtClean="0">
                <a:latin typeface="+mn-lt"/>
              </a:rPr>
              <a:t>CONFÚCIO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(551 – 479 a.C.)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Mais famoso filósofo e pensador</a:t>
            </a:r>
            <a:br>
              <a:rPr lang="pt-BR" sz="4000" b="1" dirty="0" smtClean="0">
                <a:latin typeface="+mn-lt"/>
              </a:rPr>
            </a:br>
            <a:r>
              <a:rPr lang="pt-BR" sz="4000" b="1" dirty="0" smtClean="0">
                <a:latin typeface="+mn-lt"/>
              </a:rPr>
              <a:t>chinês</a:t>
            </a:r>
            <a:endParaRPr lang="pt-BR" sz="4000" dirty="0"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928662" y="785800"/>
            <a:ext cx="2714644" cy="3417504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2" descr="C:\Users\webma\Downloads\confúcio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071551"/>
            <a:ext cx="2286016" cy="28433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1071552"/>
            <a:ext cx="414340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800" b="1" cap="small" dirty="0" smtClean="0">
                <a:solidFill>
                  <a:schemeClr val="bg1"/>
                </a:solidFill>
                <a:latin typeface="+mn-lt"/>
              </a:rPr>
              <a:t>XIN, </a:t>
            </a:r>
            <a:br>
              <a:rPr lang="pt-BR" sz="48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4800" b="1" cap="small" dirty="0" smtClean="0">
                <a:solidFill>
                  <a:schemeClr val="bg1"/>
                </a:solidFill>
                <a:latin typeface="+mn-lt"/>
              </a:rPr>
              <a:t>Integridade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571486"/>
            <a:ext cx="3429024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6" name="AutoShape 4" descr="Quem foi Confúcio e o Que Ele Deixou para Eternidade | LEIA M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3317" name="Picture 5" descr="C:\Users\webma\Downloads\c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8"/>
            <a:ext cx="2965298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357686" y="1071552"/>
            <a:ext cx="414340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800" b="1" cap="small" dirty="0" smtClean="0">
                <a:solidFill>
                  <a:schemeClr val="bg1"/>
                </a:solidFill>
                <a:latin typeface="+mn-lt"/>
              </a:rPr>
              <a:t>ZHING, </a:t>
            </a:r>
            <a:br>
              <a:rPr lang="pt-BR" sz="4800" b="1" cap="small" dirty="0" smtClean="0">
                <a:solidFill>
                  <a:schemeClr val="bg1"/>
                </a:solidFill>
                <a:latin typeface="+mn-lt"/>
              </a:rPr>
            </a:br>
            <a:r>
              <a:rPr lang="pt-BR" sz="4800" b="1" cap="small" dirty="0" smtClean="0">
                <a:solidFill>
                  <a:schemeClr val="bg1"/>
                </a:solidFill>
                <a:latin typeface="+mn-lt"/>
              </a:rPr>
              <a:t>Fidelidade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571486"/>
            <a:ext cx="3429024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6" name="AutoShape 4" descr="Quem foi Confúcio e o Que Ele Deixou para Eternidade | LEIA M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928662" y="928676"/>
            <a:ext cx="2857520" cy="314327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3200" b="1" dirty="0" smtClean="0">
                <a:solidFill>
                  <a:schemeClr val="tx1"/>
                </a:solidFill>
              </a:rPr>
              <a:t>Mantenha a fidelidade e a sinceridade como princípios básicos</a:t>
            </a:r>
            <a:endParaRPr lang="pt-BR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56"/>
          <p:cNvSpPr txBox="1">
            <a:spLocks noGrp="1"/>
          </p:cNvSpPr>
          <p:nvPr>
            <p:ph type="title"/>
          </p:nvPr>
        </p:nvSpPr>
        <p:spPr>
          <a:xfrm>
            <a:off x="4429124" y="1928808"/>
            <a:ext cx="4143404" cy="1080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pt-BR" sz="4800" b="1" cap="small" dirty="0" smtClean="0">
                <a:solidFill>
                  <a:schemeClr val="bg1"/>
                </a:solidFill>
                <a:latin typeface="+mn-lt"/>
              </a:rPr>
              <a:t>YI, Justiça, Retidão, Honradez</a:t>
            </a:r>
            <a:endParaRPr 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65" name="Google Shape;565;p56"/>
          <p:cNvSpPr/>
          <p:nvPr/>
        </p:nvSpPr>
        <p:spPr>
          <a:xfrm>
            <a:off x="642910" y="571486"/>
            <a:ext cx="3429024" cy="3857652"/>
          </a:xfrm>
          <a:custGeom>
            <a:avLst/>
            <a:gdLst/>
            <a:ahLst/>
            <a:cxnLst/>
            <a:rect l="l" t="t" r="r" b="b"/>
            <a:pathLst>
              <a:path w="70249" h="95461" extrusionOk="0">
                <a:moveTo>
                  <a:pt x="35124" y="3590"/>
                </a:moveTo>
                <a:lnTo>
                  <a:pt x="35466" y="3675"/>
                </a:lnTo>
                <a:lnTo>
                  <a:pt x="35723" y="3846"/>
                </a:lnTo>
                <a:lnTo>
                  <a:pt x="35894" y="4103"/>
                </a:lnTo>
                <a:lnTo>
                  <a:pt x="35979" y="4444"/>
                </a:lnTo>
                <a:lnTo>
                  <a:pt x="35894" y="4786"/>
                </a:lnTo>
                <a:lnTo>
                  <a:pt x="35723" y="5043"/>
                </a:lnTo>
                <a:lnTo>
                  <a:pt x="35466" y="5299"/>
                </a:lnTo>
                <a:lnTo>
                  <a:pt x="34783" y="5299"/>
                </a:lnTo>
                <a:lnTo>
                  <a:pt x="34526" y="5043"/>
                </a:lnTo>
                <a:lnTo>
                  <a:pt x="34355" y="4786"/>
                </a:lnTo>
                <a:lnTo>
                  <a:pt x="34270" y="4444"/>
                </a:lnTo>
                <a:lnTo>
                  <a:pt x="34355" y="4103"/>
                </a:lnTo>
                <a:lnTo>
                  <a:pt x="34526" y="3846"/>
                </a:lnTo>
                <a:lnTo>
                  <a:pt x="34783" y="3675"/>
                </a:lnTo>
                <a:lnTo>
                  <a:pt x="35124" y="3590"/>
                </a:lnTo>
                <a:close/>
                <a:moveTo>
                  <a:pt x="64950" y="8547"/>
                </a:moveTo>
                <a:lnTo>
                  <a:pt x="64950" y="86914"/>
                </a:lnTo>
                <a:lnTo>
                  <a:pt x="5299" y="86914"/>
                </a:lnTo>
                <a:lnTo>
                  <a:pt x="5299" y="8547"/>
                </a:lnTo>
                <a:close/>
                <a:moveTo>
                  <a:pt x="35552" y="89307"/>
                </a:moveTo>
                <a:lnTo>
                  <a:pt x="35894" y="89478"/>
                </a:lnTo>
                <a:lnTo>
                  <a:pt x="36235" y="89649"/>
                </a:lnTo>
                <a:lnTo>
                  <a:pt x="36492" y="89905"/>
                </a:lnTo>
                <a:lnTo>
                  <a:pt x="36748" y="90162"/>
                </a:lnTo>
                <a:lnTo>
                  <a:pt x="36919" y="90504"/>
                </a:lnTo>
                <a:lnTo>
                  <a:pt x="37005" y="90845"/>
                </a:lnTo>
                <a:lnTo>
                  <a:pt x="37090" y="91273"/>
                </a:lnTo>
                <a:lnTo>
                  <a:pt x="37005" y="91615"/>
                </a:lnTo>
                <a:lnTo>
                  <a:pt x="36919" y="92042"/>
                </a:lnTo>
                <a:lnTo>
                  <a:pt x="36748" y="92384"/>
                </a:lnTo>
                <a:lnTo>
                  <a:pt x="36492" y="92640"/>
                </a:lnTo>
                <a:lnTo>
                  <a:pt x="36235" y="92896"/>
                </a:lnTo>
                <a:lnTo>
                  <a:pt x="35894" y="93067"/>
                </a:lnTo>
                <a:lnTo>
                  <a:pt x="35552" y="93153"/>
                </a:lnTo>
                <a:lnTo>
                  <a:pt x="35124" y="93238"/>
                </a:lnTo>
                <a:lnTo>
                  <a:pt x="34697" y="93153"/>
                </a:lnTo>
                <a:lnTo>
                  <a:pt x="34355" y="93067"/>
                </a:lnTo>
                <a:lnTo>
                  <a:pt x="34013" y="92896"/>
                </a:lnTo>
                <a:lnTo>
                  <a:pt x="33757" y="92640"/>
                </a:lnTo>
                <a:lnTo>
                  <a:pt x="33501" y="92384"/>
                </a:lnTo>
                <a:lnTo>
                  <a:pt x="33330" y="92042"/>
                </a:lnTo>
                <a:lnTo>
                  <a:pt x="33244" y="91615"/>
                </a:lnTo>
                <a:lnTo>
                  <a:pt x="33159" y="91273"/>
                </a:lnTo>
                <a:lnTo>
                  <a:pt x="33244" y="90845"/>
                </a:lnTo>
                <a:lnTo>
                  <a:pt x="33330" y="90504"/>
                </a:lnTo>
                <a:lnTo>
                  <a:pt x="33501" y="90162"/>
                </a:lnTo>
                <a:lnTo>
                  <a:pt x="33757" y="89905"/>
                </a:lnTo>
                <a:lnTo>
                  <a:pt x="34013" y="89649"/>
                </a:lnTo>
                <a:lnTo>
                  <a:pt x="34355" y="89478"/>
                </a:lnTo>
                <a:lnTo>
                  <a:pt x="34697" y="89307"/>
                </a:lnTo>
                <a:close/>
                <a:moveTo>
                  <a:pt x="3333" y="0"/>
                </a:moveTo>
                <a:lnTo>
                  <a:pt x="2649" y="86"/>
                </a:lnTo>
                <a:lnTo>
                  <a:pt x="2051" y="257"/>
                </a:lnTo>
                <a:lnTo>
                  <a:pt x="1453" y="599"/>
                </a:lnTo>
                <a:lnTo>
                  <a:pt x="1026" y="1026"/>
                </a:lnTo>
                <a:lnTo>
                  <a:pt x="598" y="1453"/>
                </a:lnTo>
                <a:lnTo>
                  <a:pt x="256" y="2052"/>
                </a:lnTo>
                <a:lnTo>
                  <a:pt x="85" y="2650"/>
                </a:lnTo>
                <a:lnTo>
                  <a:pt x="0" y="3333"/>
                </a:lnTo>
                <a:lnTo>
                  <a:pt x="0" y="92213"/>
                </a:lnTo>
                <a:lnTo>
                  <a:pt x="85" y="92811"/>
                </a:lnTo>
                <a:lnTo>
                  <a:pt x="256" y="93495"/>
                </a:lnTo>
                <a:lnTo>
                  <a:pt x="598" y="94007"/>
                </a:lnTo>
                <a:lnTo>
                  <a:pt x="1026" y="94520"/>
                </a:lnTo>
                <a:lnTo>
                  <a:pt x="1453" y="94862"/>
                </a:lnTo>
                <a:lnTo>
                  <a:pt x="2051" y="95204"/>
                </a:lnTo>
                <a:lnTo>
                  <a:pt x="2649" y="95375"/>
                </a:lnTo>
                <a:lnTo>
                  <a:pt x="3333" y="95460"/>
                </a:lnTo>
                <a:lnTo>
                  <a:pt x="66916" y="95460"/>
                </a:lnTo>
                <a:lnTo>
                  <a:pt x="67600" y="95375"/>
                </a:lnTo>
                <a:lnTo>
                  <a:pt x="68198" y="95204"/>
                </a:lnTo>
                <a:lnTo>
                  <a:pt x="68796" y="94862"/>
                </a:lnTo>
                <a:lnTo>
                  <a:pt x="69309" y="94520"/>
                </a:lnTo>
                <a:lnTo>
                  <a:pt x="69651" y="94007"/>
                </a:lnTo>
                <a:lnTo>
                  <a:pt x="69992" y="93495"/>
                </a:lnTo>
                <a:lnTo>
                  <a:pt x="70163" y="92811"/>
                </a:lnTo>
                <a:lnTo>
                  <a:pt x="70249" y="92213"/>
                </a:lnTo>
                <a:lnTo>
                  <a:pt x="70249" y="3333"/>
                </a:lnTo>
                <a:lnTo>
                  <a:pt x="70163" y="2650"/>
                </a:lnTo>
                <a:lnTo>
                  <a:pt x="69992" y="2052"/>
                </a:lnTo>
                <a:lnTo>
                  <a:pt x="69651" y="1453"/>
                </a:lnTo>
                <a:lnTo>
                  <a:pt x="69309" y="1026"/>
                </a:lnTo>
                <a:lnTo>
                  <a:pt x="68796" y="599"/>
                </a:lnTo>
                <a:lnTo>
                  <a:pt x="68198" y="257"/>
                </a:lnTo>
                <a:lnTo>
                  <a:pt x="67600" y="86"/>
                </a:lnTo>
                <a:lnTo>
                  <a:pt x="66916" y="0"/>
                </a:ln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16" name="AutoShape 4" descr="Quem foi Confúcio e o Que Ele Deixou para Eternidade | LEIA MA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0418" name="Picture 2" descr="C:\Users\webma\Downloads\c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928676"/>
            <a:ext cx="2863473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571472" y="357172"/>
            <a:ext cx="814393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</a:rPr>
              <a:t>“Para conhecermos os amigos é necessário passar pelo sucesso e pela desgraça. No sucesso, verificamos a quantidade e, na desgraça, a qualidade.”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57224" y="1000114"/>
            <a:ext cx="7429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</a:rPr>
              <a:t>“Coloque a lealdade e a confiança acima de qualquer coisa; não te alies aos moralmente inferiores.”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857224" y="1000114"/>
            <a:ext cx="7429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</a:rPr>
              <a:t>“Quando vires um homem bom, tenta imitá-lo; quando vires um homem mau, examina-te a ti mesmo ”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1214414" y="428610"/>
            <a:ext cx="592935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chemeClr val="bg1"/>
                </a:solidFill>
              </a:rPr>
              <a:t>Confúcio trabalhou como:</a:t>
            </a:r>
            <a:endParaRPr lang="pt-BR" sz="2800" dirty="0" smtClean="0">
              <a:solidFill>
                <a:schemeClr val="bg1"/>
              </a:solidFill>
            </a:endParaRPr>
          </a:p>
          <a:p>
            <a:endParaRPr lang="pt-BR" sz="2800" dirty="0" smtClean="0">
              <a:solidFill>
                <a:schemeClr val="bg1"/>
              </a:solidFill>
            </a:endParaRPr>
          </a:p>
          <a:p>
            <a:r>
              <a:rPr lang="pt-BR" sz="2800" dirty="0" smtClean="0">
                <a:solidFill>
                  <a:schemeClr val="bg1"/>
                </a:solidFill>
              </a:rPr>
              <a:t>Pastor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Vaqueiro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Funcionário Público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Guarda Livros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Letras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Arte dos Arqueiros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Música</a:t>
            </a:r>
          </a:p>
          <a:p>
            <a:r>
              <a:rPr lang="pt-BR" sz="2800" dirty="0" smtClean="0">
                <a:solidFill>
                  <a:schemeClr val="bg1"/>
                </a:solidFill>
              </a:rPr>
              <a:t>Contador Público</a:t>
            </a:r>
            <a:endParaRPr lang="pt-BR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ector de seta reta 4"/>
          <p:cNvCxnSpPr/>
          <p:nvPr/>
        </p:nvCxnSpPr>
        <p:spPr>
          <a:xfrm>
            <a:off x="714348" y="1071552"/>
            <a:ext cx="7929618" cy="1588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 rot="2337786">
            <a:off x="303943" y="2451127"/>
            <a:ext cx="45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+ - 2000 a.C. - Abraão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 rot="2337786">
            <a:off x="1781246" y="2453436"/>
            <a:ext cx="45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+ - 1500 a.C. - Moisés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 rot="2337786">
            <a:off x="4067262" y="2453436"/>
            <a:ext cx="45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+ - 33 A.D. - Cristianismo 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 rot="2337786">
            <a:off x="5376041" y="2442713"/>
            <a:ext cx="4558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+ - 622 A.D. - Islamismo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642910" y="1000114"/>
            <a:ext cx="214314" cy="2143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Elipse 11"/>
          <p:cNvSpPr/>
          <p:nvPr/>
        </p:nvSpPr>
        <p:spPr>
          <a:xfrm>
            <a:off x="2071670" y="1000114"/>
            <a:ext cx="214314" cy="2143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Elipse 12"/>
          <p:cNvSpPr/>
          <p:nvPr/>
        </p:nvSpPr>
        <p:spPr>
          <a:xfrm>
            <a:off x="4357686" y="1000114"/>
            <a:ext cx="214314" cy="2143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5643570" y="1000114"/>
            <a:ext cx="214314" cy="2143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strela de 6 Pontas 14"/>
          <p:cNvSpPr/>
          <p:nvPr/>
        </p:nvSpPr>
        <p:spPr>
          <a:xfrm>
            <a:off x="4143372" y="928676"/>
            <a:ext cx="142876" cy="285752"/>
          </a:xfrm>
          <a:prstGeom prst="star6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lipse 15"/>
          <p:cNvSpPr/>
          <p:nvPr/>
        </p:nvSpPr>
        <p:spPr>
          <a:xfrm>
            <a:off x="3428992" y="1000114"/>
            <a:ext cx="214314" cy="21431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CaixaDeTexto 16"/>
          <p:cNvSpPr txBox="1"/>
          <p:nvPr/>
        </p:nvSpPr>
        <p:spPr>
          <a:xfrm rot="2337786">
            <a:off x="3138567" y="2340208"/>
            <a:ext cx="45584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>
                <a:solidFill>
                  <a:schemeClr val="bg1"/>
                </a:solidFill>
              </a:rPr>
              <a:t>+ - 550 a.C. – Confucionismo</a:t>
            </a:r>
          </a:p>
          <a:p>
            <a:r>
              <a:rPr lang="pt-BR" sz="2400" b="1" dirty="0" smtClean="0">
                <a:solidFill>
                  <a:schemeClr val="bg1"/>
                </a:solidFill>
              </a:rPr>
              <a:t>                       Taoísmo/Buda</a:t>
            </a:r>
            <a:endParaRPr lang="pt-BR" sz="2400" b="1" dirty="0">
              <a:solidFill>
                <a:schemeClr val="bg1"/>
              </a:solidFill>
            </a:endParaRPr>
          </a:p>
        </p:txBody>
      </p:sp>
      <p:sp>
        <p:nvSpPr>
          <p:cNvPr id="18" name="Raio 17"/>
          <p:cNvSpPr/>
          <p:nvPr/>
        </p:nvSpPr>
        <p:spPr>
          <a:xfrm>
            <a:off x="3286116" y="500048"/>
            <a:ext cx="785818" cy="428628"/>
          </a:xfrm>
          <a:prstGeom prst="lightningBol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0" name="Conector reto 19"/>
          <p:cNvCxnSpPr/>
          <p:nvPr/>
        </p:nvCxnSpPr>
        <p:spPr>
          <a:xfrm rot="5400000">
            <a:off x="4858546" y="2499518"/>
            <a:ext cx="428628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39"/>
          <p:cNvSpPr/>
          <p:nvPr/>
        </p:nvSpPr>
        <p:spPr>
          <a:xfrm rot="2700000">
            <a:off x="809029" y="1977309"/>
            <a:ext cx="1060801" cy="1010286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39"/>
          <p:cNvSpPr txBox="1">
            <a:spLocks noGrp="1"/>
          </p:cNvSpPr>
          <p:nvPr>
            <p:ph type="title"/>
          </p:nvPr>
        </p:nvSpPr>
        <p:spPr>
          <a:xfrm>
            <a:off x="2214546" y="2143122"/>
            <a:ext cx="6786610" cy="84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4000" b="1" dirty="0" smtClean="0">
                <a:latin typeface="+mn-lt"/>
              </a:rPr>
              <a:t> </a:t>
            </a:r>
            <a:r>
              <a:rPr lang="pt-BR" sz="4000" dirty="0" smtClean="0"/>
              <a:t>O confucionismo é o principal sistema de pensamento chinês, tendo sido a doutrina oficial na China durante quase dois mil anos, do século II até o início do século XX.</a:t>
            </a:r>
            <a:endParaRPr lang="pt-BR" sz="4000" dirty="0">
              <a:latin typeface="+mn-lt"/>
            </a:endParaRPr>
          </a:p>
        </p:txBody>
      </p:sp>
      <p:sp>
        <p:nvSpPr>
          <p:cNvPr id="399" name="Google Shape;399;p39"/>
          <p:cNvSpPr txBox="1">
            <a:spLocks noGrp="1"/>
          </p:cNvSpPr>
          <p:nvPr>
            <p:ph type="title" idx="2"/>
          </p:nvPr>
        </p:nvSpPr>
        <p:spPr>
          <a:xfrm>
            <a:off x="285720" y="2000246"/>
            <a:ext cx="1805100" cy="7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/>
              <a:t/>
            </a:r>
            <a:br>
              <a:rPr lang="en" sz="2000" dirty="0" smtClean="0"/>
            </a:br>
            <a:r>
              <a:rPr lang="en" sz="5400" dirty="0" smtClean="0"/>
              <a:t> </a:t>
            </a:r>
            <a:r>
              <a:rPr lang="en" sz="8800" dirty="0" smtClean="0"/>
              <a:t>1</a:t>
            </a:r>
            <a:endParaRPr sz="8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hysics for Middle School by Slidesgo">
  <a:themeElements>
    <a:clrScheme name="Simple Light">
      <a:dk1>
        <a:srgbClr val="191919"/>
      </a:dk1>
      <a:lt1>
        <a:srgbClr val="FFFFFF"/>
      </a:lt1>
      <a:dk2>
        <a:srgbClr val="FFFFFF"/>
      </a:dk2>
      <a:lt2>
        <a:srgbClr val="FFFFFF"/>
      </a:lt2>
      <a:accent1>
        <a:srgbClr val="99EEFF"/>
      </a:accent1>
      <a:accent2>
        <a:srgbClr val="010101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1929</TotalTime>
  <Words>760</Words>
  <PresentationFormat>Apresentação na tela (16:9)</PresentationFormat>
  <Paragraphs>56</Paragraphs>
  <Slides>32</Slides>
  <Notes>23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40" baseType="lpstr">
      <vt:lpstr>Arial</vt:lpstr>
      <vt:lpstr>Albert Sans SemiBold</vt:lpstr>
      <vt:lpstr>Urbanist</vt:lpstr>
      <vt:lpstr>Batang</vt:lpstr>
      <vt:lpstr>Times New Roman</vt:lpstr>
      <vt:lpstr>Kaisei HarunoUmi</vt:lpstr>
      <vt:lpstr>Bebas Neue</vt:lpstr>
      <vt:lpstr>Physics for Middle School by Slidesgo</vt:lpstr>
      <vt:lpstr>RELIGIÕES COMPARADASORIENTAIS</vt:lpstr>
      <vt:lpstr>Slide 2</vt:lpstr>
      <vt:lpstr>CONFÚCIO (551 – 479 a.C.) Mais famoso filósofo e pensador chinês</vt:lpstr>
      <vt:lpstr>Slide 4</vt:lpstr>
      <vt:lpstr>Slide 5</vt:lpstr>
      <vt:lpstr>Slide 6</vt:lpstr>
      <vt:lpstr>Slide 7</vt:lpstr>
      <vt:lpstr>Slide 8</vt:lpstr>
      <vt:lpstr> O confucionismo é o principal sistema de pensamento chinês, tendo sido a doutrina oficial na China durante quase dois mil anos, do século II até o início do século XX.</vt:lpstr>
      <vt:lpstr>O confucionismo tem influenciado as atividades dos chineses em relação à existência, fixando os modelos de vida, valores sociais e proporcionando a base das teorias políticas e instituições chinesas, sendo, portanto, uma religião com apelos essencialmente  morais e sociais.</vt:lpstr>
      <vt:lpstr>Da China, o confucionismo se estendeu à Coréia do Sul, Japão, Vietnam, Cingapura e, nas últimas décadas, tem despertado o interesse de muitos eruditos do Ocidente.</vt:lpstr>
      <vt:lpstr>O princípio básico do confucionismo é conhecido  pelos chineses como junchaio (ensinamentos dos sábios) e define a busca de um caminho superior (tao) como forma de viver bem e em equilíbrio entre as vontades da terra e as do céu. </vt:lpstr>
      <vt:lpstr>O cânon confucionista</vt:lpstr>
      <vt:lpstr>Durante um período em que atuou como docente, Confúcio reuniu numa coleção escritos antigos, os quais editou, adicionando-lhes comentários. Distribuiu esses manuscritos em quatro livros, incluindo a estes  um quinto volume, escrito de  próprio punho. Esta coleção alcançou renome entre os confucionistas sob o título “Os cinco clássicos”. São eles: </vt:lpstr>
      <vt:lpstr>“o livro das mudanças – I Ching”, utilizado como instrumento de arte divinatória</vt:lpstr>
      <vt:lpstr>“o livro dos anais – Shu K´ing”, que versa sobre os exemplos deixados pelos ancestrais, tidos como cruciais para a compreensão da mente de Confúcio</vt:lpstr>
      <vt:lpstr>“o livro da poesia – Shih Ching”, cujo conteúdo, poesias, segundo Confúcio, era capaz de colaborar com a construção de um caráter que formava  homens virtuosos</vt:lpstr>
      <vt:lpstr>“o livro da poesia – Shih Ching”, cujo conteúdo, poesias, segundo Confúcio, era capaz de colaborar com a construção de um caráter que formava  homens virtuosos</vt:lpstr>
      <vt:lpstr>“o livro das cerimônias  – Li Chi”, destinado ao homem superior, para ensiná-lo a agir de forma correta e com respeito às tradições</vt:lpstr>
      <vt:lpstr>“os anais da primavera e do outono – Ch´um Ch´iu”, que comenta os eventos ocorridos na província de Lu, contemporaneamente ao “mestre”  Confúcio.</vt:lpstr>
      <vt:lpstr>Pontos básicos da doutrina confucionista</vt:lpstr>
      <vt:lpstr>Slide 22</vt:lpstr>
      <vt:lpstr>Slide 23</vt:lpstr>
      <vt:lpstr>Slide 24</vt:lpstr>
      <vt:lpstr>CONFÚCIO ABRE UMA ESCOLA</vt:lpstr>
      <vt:lpstr>LITERATURA HISTÓRIA FILOSOFIA POLÍTICA ADMINISTRAÇÃO</vt:lpstr>
      <vt:lpstr>REN, Humildade  e altruísmo</vt:lpstr>
      <vt:lpstr>LI, Cortesia Ritual</vt:lpstr>
      <vt:lpstr>ZHI, Conhecimento ou Sabedoria Moral</vt:lpstr>
      <vt:lpstr>XIN,  Integridade</vt:lpstr>
      <vt:lpstr>ZHING,  Fidelidade</vt:lpstr>
      <vt:lpstr>YI, Justiça, Retidão, Honradez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RELIGIÕES COMPARADASOCIDENTAIS</dc:title>
  <dc:creator>Antonio Fonseca</dc:creator>
  <cp:lastModifiedBy>Antonio Fonseca</cp:lastModifiedBy>
  <cp:revision>207</cp:revision>
  <dcterms:modified xsi:type="dcterms:W3CDTF">2023-12-04T16:01:25Z</dcterms:modified>
</cp:coreProperties>
</file>