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4"/>
  </p:notesMasterIdLst>
  <p:sldIdLst>
    <p:sldId id="871" r:id="rId2"/>
    <p:sldId id="872" r:id="rId3"/>
    <p:sldId id="873" r:id="rId4"/>
    <p:sldId id="874" r:id="rId5"/>
    <p:sldId id="856" r:id="rId6"/>
    <p:sldId id="859" r:id="rId7"/>
    <p:sldId id="861" r:id="rId8"/>
    <p:sldId id="862" r:id="rId9"/>
    <p:sldId id="864" r:id="rId10"/>
    <p:sldId id="867" r:id="rId11"/>
    <p:sldId id="868" r:id="rId12"/>
    <p:sldId id="870" r:id="rId1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76E31"/>
    <a:srgbClr val="FFCC00"/>
    <a:srgbClr val="F68B16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4" autoAdjust="0"/>
    <p:restoredTop sz="80645" autoAdjust="0"/>
  </p:normalViewPr>
  <p:slideViewPr>
    <p:cSldViewPr>
      <p:cViewPr>
        <p:scale>
          <a:sx n="50" d="100"/>
          <a:sy n="50" d="100"/>
        </p:scale>
        <p:origin x="-1872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41"/>
  <c:chart>
    <c:plotArea>
      <c:layout>
        <c:manualLayout>
          <c:layoutTarget val="inner"/>
          <c:xMode val="edge"/>
          <c:yMode val="edge"/>
          <c:x val="4.041918197725286E-2"/>
          <c:y val="2.0370370370370403E-2"/>
          <c:w val="0.95255282152230958"/>
          <c:h val="0.83748658501020623"/>
        </c:manualLayout>
      </c:layout>
      <c:barChart>
        <c:barDir val="col"/>
        <c:grouping val="clustered"/>
        <c:ser>
          <c:idx val="0"/>
          <c:order val="0"/>
          <c:cat>
            <c:strRef>
              <c:f>Plan1!$A$3:$A$24</c:f>
              <c:strCache>
                <c:ptCount val="22"/>
                <c:pt idx="0">
                  <c:v>CAP. 1</c:v>
                </c:pt>
                <c:pt idx="1">
                  <c:v>CAP. 2</c:v>
                </c:pt>
                <c:pt idx="2">
                  <c:v>CAP. 3</c:v>
                </c:pt>
                <c:pt idx="3">
                  <c:v>CAP. 4</c:v>
                </c:pt>
                <c:pt idx="4">
                  <c:v>CAP. 5</c:v>
                </c:pt>
                <c:pt idx="5">
                  <c:v>CAP. 6</c:v>
                </c:pt>
                <c:pt idx="6">
                  <c:v>CAP. 7</c:v>
                </c:pt>
                <c:pt idx="7">
                  <c:v>CAP. 8</c:v>
                </c:pt>
                <c:pt idx="8">
                  <c:v>CAP. 9</c:v>
                </c:pt>
                <c:pt idx="9">
                  <c:v>CAP. 10</c:v>
                </c:pt>
                <c:pt idx="10">
                  <c:v>CAP. 11</c:v>
                </c:pt>
                <c:pt idx="11">
                  <c:v>CAP. 12</c:v>
                </c:pt>
                <c:pt idx="12">
                  <c:v>CAP. 13</c:v>
                </c:pt>
                <c:pt idx="13">
                  <c:v>CAP. 14</c:v>
                </c:pt>
                <c:pt idx="14">
                  <c:v>CAP. 15</c:v>
                </c:pt>
                <c:pt idx="15">
                  <c:v>CAP. 16</c:v>
                </c:pt>
                <c:pt idx="16">
                  <c:v>CAP. 17</c:v>
                </c:pt>
                <c:pt idx="17">
                  <c:v>CAP. 18</c:v>
                </c:pt>
                <c:pt idx="18">
                  <c:v>CAP. 19</c:v>
                </c:pt>
                <c:pt idx="19">
                  <c:v>CAP. 20</c:v>
                </c:pt>
                <c:pt idx="20">
                  <c:v>CAP. 21</c:v>
                </c:pt>
                <c:pt idx="21">
                  <c:v>CAP. 22</c:v>
                </c:pt>
              </c:strCache>
            </c:strRef>
          </c:cat>
          <c:val>
            <c:numRef>
              <c:f>Plan1!$B$3:$B$24</c:f>
              <c:numCache>
                <c:formatCode>General</c:formatCode>
                <c:ptCount val="22"/>
                <c:pt idx="0">
                  <c:v>20</c:v>
                </c:pt>
                <c:pt idx="1">
                  <c:v>29</c:v>
                </c:pt>
                <c:pt idx="2">
                  <c:v>22</c:v>
                </c:pt>
                <c:pt idx="3">
                  <c:v>11</c:v>
                </c:pt>
                <c:pt idx="4">
                  <c:v>14</c:v>
                </c:pt>
                <c:pt idx="5">
                  <c:v>17</c:v>
                </c:pt>
                <c:pt idx="6">
                  <c:v>17</c:v>
                </c:pt>
                <c:pt idx="7">
                  <c:v>13</c:v>
                </c:pt>
                <c:pt idx="8">
                  <c:v>21</c:v>
                </c:pt>
                <c:pt idx="9">
                  <c:v>11</c:v>
                </c:pt>
                <c:pt idx="10">
                  <c:v>19</c:v>
                </c:pt>
                <c:pt idx="11">
                  <c:v>17</c:v>
                </c:pt>
                <c:pt idx="12">
                  <c:v>18</c:v>
                </c:pt>
                <c:pt idx="13">
                  <c:v>20</c:v>
                </c:pt>
                <c:pt idx="14">
                  <c:v>8</c:v>
                </c:pt>
                <c:pt idx="15">
                  <c:v>21</c:v>
                </c:pt>
                <c:pt idx="16">
                  <c:v>18</c:v>
                </c:pt>
                <c:pt idx="17">
                  <c:v>24</c:v>
                </c:pt>
                <c:pt idx="18">
                  <c:v>21</c:v>
                </c:pt>
                <c:pt idx="19">
                  <c:v>15</c:v>
                </c:pt>
                <c:pt idx="20">
                  <c:v>27</c:v>
                </c:pt>
                <c:pt idx="21">
                  <c:v>21</c:v>
                </c:pt>
              </c:numCache>
            </c:numRef>
          </c:val>
        </c:ser>
        <c:axId val="110379776"/>
        <c:axId val="110381312"/>
      </c:barChart>
      <c:catAx>
        <c:axId val="110379776"/>
        <c:scaling>
          <c:orientation val="minMax"/>
        </c:scaling>
        <c:axPos val="b"/>
        <c:tickLblPos val="nextTo"/>
        <c:crossAx val="110381312"/>
        <c:crosses val="autoZero"/>
        <c:auto val="1"/>
        <c:lblAlgn val="ctr"/>
        <c:lblOffset val="100"/>
      </c:catAx>
      <c:valAx>
        <c:axId val="110381312"/>
        <c:scaling>
          <c:orientation val="minMax"/>
        </c:scaling>
        <c:delete val="1"/>
        <c:axPos val="l"/>
        <c:numFmt formatCode="General" sourceLinked="1"/>
        <c:tickLblPos val="none"/>
        <c:crossAx val="11037977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41"/>
  <c:chart>
    <c:plotArea>
      <c:layout>
        <c:manualLayout>
          <c:layoutTarget val="inner"/>
          <c:xMode val="edge"/>
          <c:yMode val="edge"/>
          <c:x val="4.0419181977252853E-2"/>
          <c:y val="2.0370370370370407E-2"/>
          <c:w val="0.95255282152230958"/>
          <c:h val="0.83748658501020601"/>
        </c:manualLayout>
      </c:layout>
      <c:barChart>
        <c:barDir val="col"/>
        <c:grouping val="clustered"/>
        <c:ser>
          <c:idx val="0"/>
          <c:order val="0"/>
          <c:cat>
            <c:strRef>
              <c:f>Plan1!$A$3:$A$24</c:f>
              <c:strCache>
                <c:ptCount val="22"/>
                <c:pt idx="0">
                  <c:v>CAP. 1</c:v>
                </c:pt>
                <c:pt idx="1">
                  <c:v>CAP. 2</c:v>
                </c:pt>
                <c:pt idx="2">
                  <c:v>CAP. 3</c:v>
                </c:pt>
                <c:pt idx="3">
                  <c:v>CAP. 4</c:v>
                </c:pt>
                <c:pt idx="4">
                  <c:v>CAP. 5</c:v>
                </c:pt>
                <c:pt idx="5">
                  <c:v>CAP. 6</c:v>
                </c:pt>
                <c:pt idx="6">
                  <c:v>CAP. 7</c:v>
                </c:pt>
                <c:pt idx="7">
                  <c:v>CAP. 8</c:v>
                </c:pt>
                <c:pt idx="8">
                  <c:v>CAP. 9</c:v>
                </c:pt>
                <c:pt idx="9">
                  <c:v>CAP. 10</c:v>
                </c:pt>
                <c:pt idx="10">
                  <c:v>CAP. 11</c:v>
                </c:pt>
                <c:pt idx="11">
                  <c:v>CAP. 12</c:v>
                </c:pt>
                <c:pt idx="12">
                  <c:v>CAP. 13</c:v>
                </c:pt>
                <c:pt idx="13">
                  <c:v>CAP. 14</c:v>
                </c:pt>
                <c:pt idx="14">
                  <c:v>CAP. 15</c:v>
                </c:pt>
                <c:pt idx="15">
                  <c:v>CAP. 16</c:v>
                </c:pt>
                <c:pt idx="16">
                  <c:v>CAP. 17</c:v>
                </c:pt>
                <c:pt idx="17">
                  <c:v>CAP. 18</c:v>
                </c:pt>
                <c:pt idx="18">
                  <c:v>CAP. 19</c:v>
                </c:pt>
                <c:pt idx="19">
                  <c:v>CAP. 20</c:v>
                </c:pt>
                <c:pt idx="20">
                  <c:v>CAP. 21</c:v>
                </c:pt>
                <c:pt idx="21">
                  <c:v>CAP. 22</c:v>
                </c:pt>
              </c:strCache>
            </c:strRef>
          </c:cat>
          <c:val>
            <c:numRef>
              <c:f>Plan1!$B$3:$B$24</c:f>
              <c:numCache>
                <c:formatCode>General</c:formatCode>
                <c:ptCount val="22"/>
                <c:pt idx="0">
                  <c:v>20</c:v>
                </c:pt>
                <c:pt idx="1">
                  <c:v>29</c:v>
                </c:pt>
                <c:pt idx="2">
                  <c:v>22</c:v>
                </c:pt>
                <c:pt idx="3">
                  <c:v>11</c:v>
                </c:pt>
                <c:pt idx="4">
                  <c:v>14</c:v>
                </c:pt>
                <c:pt idx="5">
                  <c:v>17</c:v>
                </c:pt>
                <c:pt idx="6">
                  <c:v>17</c:v>
                </c:pt>
                <c:pt idx="7">
                  <c:v>13</c:v>
                </c:pt>
                <c:pt idx="8">
                  <c:v>21</c:v>
                </c:pt>
                <c:pt idx="9">
                  <c:v>11</c:v>
                </c:pt>
                <c:pt idx="10">
                  <c:v>19</c:v>
                </c:pt>
                <c:pt idx="11">
                  <c:v>17</c:v>
                </c:pt>
                <c:pt idx="12">
                  <c:v>18</c:v>
                </c:pt>
                <c:pt idx="13">
                  <c:v>20</c:v>
                </c:pt>
                <c:pt idx="14">
                  <c:v>8</c:v>
                </c:pt>
                <c:pt idx="15">
                  <c:v>21</c:v>
                </c:pt>
                <c:pt idx="16">
                  <c:v>18</c:v>
                </c:pt>
                <c:pt idx="17">
                  <c:v>24</c:v>
                </c:pt>
                <c:pt idx="18">
                  <c:v>21</c:v>
                </c:pt>
                <c:pt idx="19">
                  <c:v>15</c:v>
                </c:pt>
                <c:pt idx="20">
                  <c:v>27</c:v>
                </c:pt>
                <c:pt idx="21">
                  <c:v>21</c:v>
                </c:pt>
              </c:numCache>
            </c:numRef>
          </c:val>
        </c:ser>
        <c:axId val="110482944"/>
        <c:axId val="110484480"/>
      </c:barChart>
      <c:catAx>
        <c:axId val="110482944"/>
        <c:scaling>
          <c:orientation val="minMax"/>
        </c:scaling>
        <c:axPos val="b"/>
        <c:tickLblPos val="nextTo"/>
        <c:crossAx val="110484480"/>
        <c:crosses val="autoZero"/>
        <c:auto val="1"/>
        <c:lblAlgn val="ctr"/>
        <c:lblOffset val="100"/>
      </c:catAx>
      <c:valAx>
        <c:axId val="110484480"/>
        <c:scaling>
          <c:orientation val="minMax"/>
        </c:scaling>
        <c:delete val="1"/>
        <c:axPos val="l"/>
        <c:numFmt formatCode="General" sourceLinked="1"/>
        <c:tickLblPos val="none"/>
        <c:crossAx val="11048294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view3D>
      <c:rotX val="30"/>
      <c:perspective val="30"/>
    </c:view3D>
    <c:plotArea>
      <c:layout/>
      <c:pie3DChart>
        <c:varyColors val="1"/>
      </c:pie3DChart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38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FFFF00"/>
              </a:solidFill>
            </c:spPr>
          </c:dPt>
          <c:cat>
            <c:strRef>
              <c:f>Plan1!$B$5:$B$6</c:f>
              <c:strCache>
                <c:ptCount val="2"/>
                <c:pt idx="0">
                  <c:v>ESTUDADOS</c:v>
                </c:pt>
                <c:pt idx="1">
                  <c:v>FALTA ESTUDAR</c:v>
                </c:pt>
              </c:strCache>
            </c:strRef>
          </c:cat>
          <c:val>
            <c:numRef>
              <c:f>Plan1!$C$5:$C$6</c:f>
              <c:numCache>
                <c:formatCode>General</c:formatCode>
                <c:ptCount val="2"/>
                <c:pt idx="0">
                  <c:v>291</c:v>
                </c:pt>
                <c:pt idx="1">
                  <c:v>113</c:v>
                </c:pt>
              </c:numCache>
            </c:numRef>
          </c:val>
        </c:ser>
      </c:pie3DChart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08/06/2022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23528" y="2132856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20</a:t>
            </a:r>
            <a:endParaRPr lang="pt-BR" sz="2400" b="1" dirty="0">
              <a:latin typeface="+mn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83568" y="620688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29</a:t>
            </a:r>
            <a:endParaRPr lang="pt-BR" sz="2400" b="1" dirty="0">
              <a:latin typeface="+mn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15616" y="1772816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22</a:t>
            </a:r>
            <a:endParaRPr lang="pt-BR" sz="2400" b="1" dirty="0">
              <a:latin typeface="+mn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475656" y="3615407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11</a:t>
            </a:r>
            <a:endParaRPr lang="pt-BR" sz="2400" b="1" dirty="0">
              <a:latin typeface="+mn-lt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907704" y="3068960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14</a:t>
            </a:r>
            <a:endParaRPr lang="pt-BR" sz="2400" b="1" dirty="0">
              <a:latin typeface="+mn-lt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267744" y="2564904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17</a:t>
            </a:r>
            <a:endParaRPr lang="pt-BR" sz="2400" b="1" dirty="0">
              <a:latin typeface="+mn-lt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699792" y="2564904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17</a:t>
            </a:r>
            <a:endParaRPr lang="pt-BR" sz="2400" b="1" dirty="0">
              <a:latin typeface="+mn-lt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059832" y="3284984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13</a:t>
            </a:r>
            <a:endParaRPr lang="pt-BR" sz="2400" b="1" dirty="0">
              <a:latin typeface="+mn-lt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3491880" y="1988840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21</a:t>
            </a:r>
            <a:endParaRPr lang="pt-BR" sz="2400" b="1" dirty="0">
              <a:latin typeface="+mn-lt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851920" y="3573016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11</a:t>
            </a:r>
            <a:endParaRPr lang="pt-BR" sz="2400" b="1" dirty="0">
              <a:latin typeface="+mn-lt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283968" y="2276872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19</a:t>
            </a:r>
            <a:endParaRPr lang="pt-BR" sz="2400" b="1" dirty="0">
              <a:latin typeface="+mn-lt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4644008" y="2636912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17</a:t>
            </a:r>
            <a:endParaRPr lang="pt-BR" sz="2400" b="1" dirty="0">
              <a:latin typeface="+mn-lt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076056" y="2492896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18</a:t>
            </a:r>
            <a:endParaRPr lang="pt-BR" sz="2400" b="1" dirty="0">
              <a:latin typeface="+mn-lt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5436096" y="2132856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20</a:t>
            </a:r>
            <a:endParaRPr lang="pt-BR" sz="2400" b="1" dirty="0">
              <a:latin typeface="+mn-lt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5868144" y="4077072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 8</a:t>
            </a:r>
            <a:endParaRPr lang="pt-BR" sz="2400" b="1" dirty="0">
              <a:latin typeface="+mn-lt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6228184" y="1988840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21</a:t>
            </a:r>
            <a:endParaRPr lang="pt-BR" sz="2400" b="1" dirty="0">
              <a:latin typeface="+mn-lt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6660232" y="2420888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18</a:t>
            </a:r>
            <a:endParaRPr lang="pt-BR" sz="2400" b="1" dirty="0">
              <a:latin typeface="+mn-lt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7020272" y="1484784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24</a:t>
            </a:r>
            <a:endParaRPr lang="pt-BR" sz="2400" b="1" dirty="0">
              <a:latin typeface="+mn-lt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7428667" y="1916832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21</a:t>
            </a:r>
            <a:endParaRPr lang="pt-BR" sz="2400" b="1" dirty="0">
              <a:latin typeface="+mn-lt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7812360" y="2924944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15</a:t>
            </a:r>
            <a:endParaRPr lang="pt-BR" sz="2400" b="1" dirty="0">
              <a:latin typeface="+mn-lt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8172400" y="980728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27</a:t>
            </a:r>
            <a:endParaRPr lang="pt-BR" sz="2400" b="1" dirty="0">
              <a:latin typeface="+mn-lt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8616291" y="1988840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21</a:t>
            </a:r>
            <a:endParaRPr lang="pt-BR" sz="2400" b="1" dirty="0">
              <a:latin typeface="+mn-lt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2555776" y="332656"/>
            <a:ext cx="3816424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404 versículos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980728"/>
            <a:ext cx="8820472" cy="1461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7.1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Depois disso, vi quatro anjos em pé nos quatro cantos da terra, ...</a:t>
            </a:r>
            <a:br>
              <a:rPr lang="pt-BR" sz="5400" b="1" dirty="0" smtClean="0">
                <a:solidFill>
                  <a:srgbClr val="FFFF00"/>
                </a:solidFill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0"/>
            <a:ext cx="8820472" cy="1877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7.1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Depois disso, vi quatro anjos em pé nos quatro cantos da terra, segurando os quatro ventos da terra, para que nenhum vento soprasse sobre a terra, nem sobre o mar, nem sobre árvore alguma.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692696"/>
            <a:ext cx="8820472" cy="16281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Daniel 7.2,3</a:t>
            </a:r>
          </a:p>
          <a:p>
            <a:r>
              <a:rPr lang="pt-BR" sz="5400" dirty="0" smtClean="0"/>
              <a:t>Daniel disse: — Eu estava olhando, durante a minha visão da noite, e eis que os quatro ventos do céu agitavam o grande mar.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23528" y="2132856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20</a:t>
            </a:r>
            <a:endParaRPr lang="pt-BR" sz="2400" b="1" dirty="0">
              <a:latin typeface="+mn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83568" y="620688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29</a:t>
            </a:r>
            <a:endParaRPr lang="pt-BR" sz="2400" b="1" dirty="0">
              <a:latin typeface="+mn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15616" y="1772816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22</a:t>
            </a:r>
            <a:endParaRPr lang="pt-BR" sz="2400" b="1" dirty="0">
              <a:latin typeface="+mn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475656" y="3615407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11</a:t>
            </a:r>
            <a:endParaRPr lang="pt-BR" sz="2400" b="1" dirty="0">
              <a:latin typeface="+mn-lt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907704" y="3068960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14</a:t>
            </a:r>
            <a:endParaRPr lang="pt-BR" sz="2400" b="1" dirty="0">
              <a:latin typeface="+mn-lt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267744" y="2564904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17</a:t>
            </a:r>
            <a:endParaRPr lang="pt-BR" sz="2400" b="1" dirty="0">
              <a:latin typeface="+mn-lt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699792" y="2564904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17</a:t>
            </a:r>
            <a:endParaRPr lang="pt-BR" sz="2400" b="1" dirty="0">
              <a:latin typeface="+mn-lt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059832" y="3284984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13</a:t>
            </a:r>
            <a:endParaRPr lang="pt-BR" sz="2400" b="1" dirty="0">
              <a:latin typeface="+mn-lt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3491880" y="1988840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21</a:t>
            </a:r>
            <a:endParaRPr lang="pt-BR" sz="2400" b="1" dirty="0">
              <a:latin typeface="+mn-lt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851920" y="3573016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11</a:t>
            </a:r>
            <a:endParaRPr lang="pt-BR" sz="2400" b="1" dirty="0">
              <a:latin typeface="+mn-lt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4283968" y="2276872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19</a:t>
            </a:r>
            <a:endParaRPr lang="pt-BR" sz="2400" b="1" dirty="0">
              <a:latin typeface="+mn-lt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4644008" y="2636912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17</a:t>
            </a:r>
            <a:endParaRPr lang="pt-BR" sz="2400" b="1" dirty="0">
              <a:latin typeface="+mn-lt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076056" y="2492896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18</a:t>
            </a:r>
            <a:endParaRPr lang="pt-BR" sz="2400" b="1" dirty="0">
              <a:latin typeface="+mn-lt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5436096" y="2132856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20</a:t>
            </a:r>
            <a:endParaRPr lang="pt-BR" sz="2400" b="1" dirty="0">
              <a:latin typeface="+mn-lt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5868144" y="4077072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 8</a:t>
            </a:r>
            <a:endParaRPr lang="pt-BR" sz="2400" b="1" dirty="0">
              <a:latin typeface="+mn-lt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6228184" y="1988840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21</a:t>
            </a:r>
            <a:endParaRPr lang="pt-BR" sz="2400" b="1" dirty="0">
              <a:latin typeface="+mn-lt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6660232" y="2420888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18</a:t>
            </a:r>
            <a:endParaRPr lang="pt-BR" sz="2400" b="1" dirty="0">
              <a:latin typeface="+mn-lt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7020272" y="1484784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24</a:t>
            </a:r>
            <a:endParaRPr lang="pt-BR" sz="2400" b="1" dirty="0">
              <a:latin typeface="+mn-lt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7428667" y="1916832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21</a:t>
            </a:r>
            <a:endParaRPr lang="pt-BR" sz="2400" b="1" dirty="0">
              <a:latin typeface="+mn-lt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7812360" y="2924944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15</a:t>
            </a:r>
            <a:endParaRPr lang="pt-BR" sz="2400" b="1" dirty="0">
              <a:latin typeface="+mn-lt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8172400" y="980728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27</a:t>
            </a:r>
            <a:endParaRPr lang="pt-BR" sz="2400" b="1" dirty="0">
              <a:latin typeface="+mn-lt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8616291" y="1988840"/>
            <a:ext cx="527709" cy="46166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+mn-lt"/>
              </a:rPr>
              <a:t>21</a:t>
            </a:r>
            <a:endParaRPr lang="pt-BR" sz="2400" b="1" dirty="0">
              <a:latin typeface="+mn-lt"/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395536" y="2564904"/>
            <a:ext cx="288032" cy="33123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etângulo 27"/>
          <p:cNvSpPr/>
          <p:nvPr/>
        </p:nvSpPr>
        <p:spPr>
          <a:xfrm>
            <a:off x="755576" y="1052736"/>
            <a:ext cx="360040" cy="48245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tângulo 28"/>
          <p:cNvSpPr/>
          <p:nvPr/>
        </p:nvSpPr>
        <p:spPr>
          <a:xfrm>
            <a:off x="1187624" y="2204864"/>
            <a:ext cx="360040" cy="367240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29"/>
          <p:cNvSpPr/>
          <p:nvPr/>
        </p:nvSpPr>
        <p:spPr>
          <a:xfrm>
            <a:off x="1619672" y="4005064"/>
            <a:ext cx="288032" cy="187220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30"/>
          <p:cNvSpPr/>
          <p:nvPr/>
        </p:nvSpPr>
        <p:spPr>
          <a:xfrm>
            <a:off x="1979712" y="3501008"/>
            <a:ext cx="360040" cy="23762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2411760" y="2996952"/>
            <a:ext cx="288032" cy="28803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Retângulo 32"/>
          <p:cNvSpPr/>
          <p:nvPr/>
        </p:nvSpPr>
        <p:spPr>
          <a:xfrm>
            <a:off x="1403648" y="332656"/>
            <a:ext cx="3024336" cy="86409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113 versículos</a:t>
            </a:r>
          </a:p>
          <a:p>
            <a:pPr algn="ctr"/>
            <a:r>
              <a:rPr lang="pt-BR" sz="2800" dirty="0" smtClean="0"/>
              <a:t>estudados = 28%</a:t>
            </a:r>
            <a:endParaRPr lang="pt-BR" sz="2800" dirty="0"/>
          </a:p>
        </p:txBody>
      </p:sp>
      <p:sp>
        <p:nvSpPr>
          <p:cNvPr id="34" name="Retângulo 33"/>
          <p:cNvSpPr/>
          <p:nvPr/>
        </p:nvSpPr>
        <p:spPr>
          <a:xfrm>
            <a:off x="4644008" y="332656"/>
            <a:ext cx="3384376" cy="864096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291 versículos</a:t>
            </a:r>
          </a:p>
          <a:p>
            <a:pPr algn="ctr"/>
            <a:r>
              <a:rPr lang="pt-BR" sz="2800" dirty="0" smtClean="0"/>
              <a:t>para estudar = 72%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692696"/>
            <a:ext cx="7704856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7200" b="1" dirty="0" smtClean="0">
                <a:solidFill>
                  <a:schemeClr val="bg2">
                    <a:lumMod val="50000"/>
                  </a:schemeClr>
                </a:solidFill>
              </a:rPr>
              <a:t>87 vídeos</a:t>
            </a:r>
            <a:endParaRPr lang="pt-BR" sz="7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611560" y="2780928"/>
            <a:ext cx="7704856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7200" b="1" dirty="0" smtClean="0">
                <a:solidFill>
                  <a:schemeClr val="bg2">
                    <a:lumMod val="50000"/>
                  </a:schemeClr>
                </a:solidFill>
              </a:rPr>
              <a:t>12 minutos/vídeo</a:t>
            </a:r>
            <a:endParaRPr lang="pt-BR" sz="7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11560" y="4869160"/>
            <a:ext cx="7704856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7200" b="1" dirty="0" smtClean="0">
                <a:solidFill>
                  <a:schemeClr val="bg2">
                    <a:lumMod val="50000"/>
                  </a:schemeClr>
                </a:solidFill>
              </a:rPr>
              <a:t>+- 17 horas</a:t>
            </a:r>
            <a:endParaRPr lang="pt-BR" sz="72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907704" y="1412776"/>
            <a:ext cx="15199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Arial Black" pitchFamily="34" charset="0"/>
              </a:rPr>
              <a:t>+ 1/4</a:t>
            </a:r>
            <a:endParaRPr lang="pt-BR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868144" y="3140968"/>
            <a:ext cx="13532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  <a:latin typeface="Arial Black" pitchFamily="34" charset="0"/>
              </a:rPr>
              <a:t>- 3/4</a:t>
            </a:r>
            <a:endParaRPr lang="pt-BR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0"/>
            <a:ext cx="8820472" cy="1877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7.1</a:t>
            </a:r>
          </a:p>
          <a:p>
            <a:r>
              <a:rPr lang="pt-BR" sz="5400" dirty="0" smtClean="0"/>
              <a:t>Depois disso, vi quatro anjos em pé nos quatro cantos da terra, segurando os quatro ventos da terra, para que nenhum vento soprasse sobre a terra, nem sobre o mar, nem sobre árvore alguma.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1268760"/>
            <a:ext cx="8820472" cy="13788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7.1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Depois disso, ...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980728"/>
            <a:ext cx="8820472" cy="1461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4.1</a:t>
            </a:r>
          </a:p>
          <a:p>
            <a:r>
              <a:rPr lang="pt-BR" sz="5400" dirty="0" smtClean="0"/>
              <a:t>Depois destas coisas, ...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980728"/>
            <a:ext cx="8820472" cy="1461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7.1</a:t>
            </a:r>
          </a:p>
          <a:p>
            <a:r>
              <a:rPr lang="pt-BR" sz="5400" b="1" dirty="0" smtClean="0">
                <a:solidFill>
                  <a:srgbClr val="FFFF00"/>
                </a:solidFill>
              </a:rPr>
              <a:t>Depois disso, vi quatro anjos em pé ...</a:t>
            </a:r>
            <a:br>
              <a:rPr lang="pt-BR" sz="5400" b="1" dirty="0" smtClean="0">
                <a:solidFill>
                  <a:srgbClr val="FFFF00"/>
                </a:solidFill>
              </a:rPr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692696"/>
            <a:ext cx="8820472" cy="1545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Zacarias 6.5</a:t>
            </a:r>
          </a:p>
          <a:p>
            <a:r>
              <a:rPr lang="pt-BR" sz="5400" dirty="0" smtClean="0"/>
              <a:t>O anjo respondeu: — São os quatro ventos do céu, que saem de onde estavam diante do Senhor de toda a terra.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30846</TotalTime>
  <Words>256</Words>
  <Application>Microsoft Office PowerPoint</Application>
  <PresentationFormat>Apresentação na tela (4:3)</PresentationFormat>
  <Paragraphs>72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2320</cp:revision>
  <dcterms:created xsi:type="dcterms:W3CDTF">2012-01-16T14:03:42Z</dcterms:created>
  <dcterms:modified xsi:type="dcterms:W3CDTF">2022-06-08T13:57:56Z</dcterms:modified>
</cp:coreProperties>
</file>