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5"/>
  </p:notesMasterIdLst>
  <p:sldIdLst>
    <p:sldId id="867" r:id="rId2"/>
    <p:sldId id="868" r:id="rId3"/>
    <p:sldId id="869" r:id="rId4"/>
    <p:sldId id="855" r:id="rId5"/>
    <p:sldId id="861" r:id="rId6"/>
    <p:sldId id="857" r:id="rId7"/>
    <p:sldId id="858" r:id="rId8"/>
    <p:sldId id="860" r:id="rId9"/>
    <p:sldId id="856" r:id="rId10"/>
    <p:sldId id="862" r:id="rId11"/>
    <p:sldId id="863" r:id="rId12"/>
    <p:sldId id="864" r:id="rId13"/>
    <p:sldId id="865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76E31"/>
    <a:srgbClr val="FFCC00"/>
    <a:srgbClr val="F68B16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80645" autoAdjust="0"/>
  </p:normalViewPr>
  <p:slideViewPr>
    <p:cSldViewPr>
      <p:cViewPr>
        <p:scale>
          <a:sx n="50" d="100"/>
          <a:sy n="50" d="100"/>
        </p:scale>
        <p:origin x="-187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41"/>
  <c:chart>
    <c:plotArea>
      <c:layout>
        <c:manualLayout>
          <c:layoutTarget val="inner"/>
          <c:xMode val="edge"/>
          <c:yMode val="edge"/>
          <c:x val="4.0419181977252847E-2"/>
          <c:y val="2.0370370370370372E-2"/>
          <c:w val="0.95255282152230969"/>
          <c:h val="0.83748658501020701"/>
        </c:manualLayout>
      </c:layout>
      <c:barChart>
        <c:barDir val="col"/>
        <c:grouping val="clustered"/>
        <c:ser>
          <c:idx val="0"/>
          <c:order val="0"/>
          <c:cat>
            <c:strRef>
              <c:f>Plan1!$A$3:$A$24</c:f>
              <c:strCache>
                <c:ptCount val="22"/>
                <c:pt idx="0">
                  <c:v>CAP. 1</c:v>
                </c:pt>
                <c:pt idx="1">
                  <c:v>CAP. 2</c:v>
                </c:pt>
                <c:pt idx="2">
                  <c:v>CAP. 3</c:v>
                </c:pt>
                <c:pt idx="3">
                  <c:v>CAP. 4</c:v>
                </c:pt>
                <c:pt idx="4">
                  <c:v>CAP. 5</c:v>
                </c:pt>
                <c:pt idx="5">
                  <c:v>CAP. 6</c:v>
                </c:pt>
                <c:pt idx="6">
                  <c:v>CAP. 7</c:v>
                </c:pt>
                <c:pt idx="7">
                  <c:v>CAP. 8</c:v>
                </c:pt>
                <c:pt idx="8">
                  <c:v>CAP. 9</c:v>
                </c:pt>
                <c:pt idx="9">
                  <c:v>CAP. 10</c:v>
                </c:pt>
                <c:pt idx="10">
                  <c:v>CAP. 11</c:v>
                </c:pt>
                <c:pt idx="11">
                  <c:v>CAP. 12</c:v>
                </c:pt>
                <c:pt idx="12">
                  <c:v>CAP. 13</c:v>
                </c:pt>
                <c:pt idx="13">
                  <c:v>CAP. 14</c:v>
                </c:pt>
                <c:pt idx="14">
                  <c:v>CAP. 15</c:v>
                </c:pt>
                <c:pt idx="15">
                  <c:v>CAP. 16</c:v>
                </c:pt>
                <c:pt idx="16">
                  <c:v>CAP. 17</c:v>
                </c:pt>
                <c:pt idx="17">
                  <c:v>CAP. 18</c:v>
                </c:pt>
                <c:pt idx="18">
                  <c:v>CAP. 19</c:v>
                </c:pt>
                <c:pt idx="19">
                  <c:v>CAP. 20</c:v>
                </c:pt>
                <c:pt idx="20">
                  <c:v>CAP. 21</c:v>
                </c:pt>
                <c:pt idx="21">
                  <c:v>CAP. 22</c:v>
                </c:pt>
              </c:strCache>
            </c:strRef>
          </c:cat>
          <c:val>
            <c:numRef>
              <c:f>Plan1!$B$3:$B$24</c:f>
              <c:numCache>
                <c:formatCode>General</c:formatCode>
                <c:ptCount val="22"/>
                <c:pt idx="0">
                  <c:v>20</c:v>
                </c:pt>
                <c:pt idx="1">
                  <c:v>29</c:v>
                </c:pt>
                <c:pt idx="2">
                  <c:v>22</c:v>
                </c:pt>
                <c:pt idx="3">
                  <c:v>11</c:v>
                </c:pt>
                <c:pt idx="4">
                  <c:v>14</c:v>
                </c:pt>
                <c:pt idx="5">
                  <c:v>17</c:v>
                </c:pt>
                <c:pt idx="6">
                  <c:v>17</c:v>
                </c:pt>
                <c:pt idx="7">
                  <c:v>13</c:v>
                </c:pt>
                <c:pt idx="8">
                  <c:v>21</c:v>
                </c:pt>
                <c:pt idx="9">
                  <c:v>11</c:v>
                </c:pt>
                <c:pt idx="10">
                  <c:v>19</c:v>
                </c:pt>
                <c:pt idx="11">
                  <c:v>17</c:v>
                </c:pt>
                <c:pt idx="12">
                  <c:v>18</c:v>
                </c:pt>
                <c:pt idx="13">
                  <c:v>20</c:v>
                </c:pt>
                <c:pt idx="14">
                  <c:v>8</c:v>
                </c:pt>
                <c:pt idx="15">
                  <c:v>21</c:v>
                </c:pt>
                <c:pt idx="16">
                  <c:v>18</c:v>
                </c:pt>
                <c:pt idx="17">
                  <c:v>24</c:v>
                </c:pt>
                <c:pt idx="18">
                  <c:v>21</c:v>
                </c:pt>
                <c:pt idx="19">
                  <c:v>15</c:v>
                </c:pt>
                <c:pt idx="20">
                  <c:v>27</c:v>
                </c:pt>
                <c:pt idx="21">
                  <c:v>21</c:v>
                </c:pt>
              </c:numCache>
            </c:numRef>
          </c:val>
        </c:ser>
        <c:axId val="90528384"/>
        <c:axId val="91894144"/>
      </c:barChart>
      <c:catAx>
        <c:axId val="90528384"/>
        <c:scaling>
          <c:orientation val="minMax"/>
        </c:scaling>
        <c:axPos val="b"/>
        <c:tickLblPos val="nextTo"/>
        <c:crossAx val="91894144"/>
        <c:crosses val="autoZero"/>
        <c:auto val="1"/>
        <c:lblAlgn val="ctr"/>
        <c:lblOffset val="100"/>
      </c:catAx>
      <c:valAx>
        <c:axId val="91894144"/>
        <c:scaling>
          <c:orientation val="minMax"/>
        </c:scaling>
        <c:delete val="1"/>
        <c:axPos val="l"/>
        <c:numFmt formatCode="General" sourceLinked="1"/>
        <c:tickLblPos val="none"/>
        <c:crossAx val="905283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41"/>
  <c:chart>
    <c:plotArea>
      <c:layout>
        <c:manualLayout>
          <c:layoutTarget val="inner"/>
          <c:xMode val="edge"/>
          <c:yMode val="edge"/>
          <c:x val="4.0419181977252853E-2"/>
          <c:y val="2.0370370370370379E-2"/>
          <c:w val="0.95255282152230958"/>
          <c:h val="0.83748658501020679"/>
        </c:manualLayout>
      </c:layout>
      <c:barChart>
        <c:barDir val="col"/>
        <c:grouping val="clustered"/>
        <c:ser>
          <c:idx val="0"/>
          <c:order val="0"/>
          <c:cat>
            <c:strRef>
              <c:f>Plan1!$A$3:$A$24</c:f>
              <c:strCache>
                <c:ptCount val="22"/>
                <c:pt idx="0">
                  <c:v>CAP. 1</c:v>
                </c:pt>
                <c:pt idx="1">
                  <c:v>CAP. 2</c:v>
                </c:pt>
                <c:pt idx="2">
                  <c:v>CAP. 3</c:v>
                </c:pt>
                <c:pt idx="3">
                  <c:v>CAP. 4</c:v>
                </c:pt>
                <c:pt idx="4">
                  <c:v>CAP. 5</c:v>
                </c:pt>
                <c:pt idx="5">
                  <c:v>CAP. 6</c:v>
                </c:pt>
                <c:pt idx="6">
                  <c:v>CAP. 7</c:v>
                </c:pt>
                <c:pt idx="7">
                  <c:v>CAP. 8</c:v>
                </c:pt>
                <c:pt idx="8">
                  <c:v>CAP. 9</c:v>
                </c:pt>
                <c:pt idx="9">
                  <c:v>CAP. 10</c:v>
                </c:pt>
                <c:pt idx="10">
                  <c:v>CAP. 11</c:v>
                </c:pt>
                <c:pt idx="11">
                  <c:v>CAP. 12</c:v>
                </c:pt>
                <c:pt idx="12">
                  <c:v>CAP. 13</c:v>
                </c:pt>
                <c:pt idx="13">
                  <c:v>CAP. 14</c:v>
                </c:pt>
                <c:pt idx="14">
                  <c:v>CAP. 15</c:v>
                </c:pt>
                <c:pt idx="15">
                  <c:v>CAP. 16</c:v>
                </c:pt>
                <c:pt idx="16">
                  <c:v>CAP. 17</c:v>
                </c:pt>
                <c:pt idx="17">
                  <c:v>CAP. 18</c:v>
                </c:pt>
                <c:pt idx="18">
                  <c:v>CAP. 19</c:v>
                </c:pt>
                <c:pt idx="19">
                  <c:v>CAP. 20</c:v>
                </c:pt>
                <c:pt idx="20">
                  <c:v>CAP. 21</c:v>
                </c:pt>
                <c:pt idx="21">
                  <c:v>CAP. 22</c:v>
                </c:pt>
              </c:strCache>
            </c:strRef>
          </c:cat>
          <c:val>
            <c:numRef>
              <c:f>Plan1!$B$3:$B$24</c:f>
              <c:numCache>
                <c:formatCode>General</c:formatCode>
                <c:ptCount val="22"/>
                <c:pt idx="0">
                  <c:v>20</c:v>
                </c:pt>
                <c:pt idx="1">
                  <c:v>29</c:v>
                </c:pt>
                <c:pt idx="2">
                  <c:v>22</c:v>
                </c:pt>
                <c:pt idx="3">
                  <c:v>11</c:v>
                </c:pt>
                <c:pt idx="4">
                  <c:v>14</c:v>
                </c:pt>
                <c:pt idx="5">
                  <c:v>17</c:v>
                </c:pt>
                <c:pt idx="6">
                  <c:v>17</c:v>
                </c:pt>
                <c:pt idx="7">
                  <c:v>13</c:v>
                </c:pt>
                <c:pt idx="8">
                  <c:v>21</c:v>
                </c:pt>
                <c:pt idx="9">
                  <c:v>11</c:v>
                </c:pt>
                <c:pt idx="10">
                  <c:v>19</c:v>
                </c:pt>
                <c:pt idx="11">
                  <c:v>17</c:v>
                </c:pt>
                <c:pt idx="12">
                  <c:v>18</c:v>
                </c:pt>
                <c:pt idx="13">
                  <c:v>20</c:v>
                </c:pt>
                <c:pt idx="14">
                  <c:v>8</c:v>
                </c:pt>
                <c:pt idx="15">
                  <c:v>21</c:v>
                </c:pt>
                <c:pt idx="16">
                  <c:v>18</c:v>
                </c:pt>
                <c:pt idx="17">
                  <c:v>24</c:v>
                </c:pt>
                <c:pt idx="18">
                  <c:v>21</c:v>
                </c:pt>
                <c:pt idx="19">
                  <c:v>15</c:v>
                </c:pt>
                <c:pt idx="20">
                  <c:v>27</c:v>
                </c:pt>
                <c:pt idx="21">
                  <c:v>21</c:v>
                </c:pt>
              </c:numCache>
            </c:numRef>
          </c:val>
        </c:ser>
        <c:axId val="160464256"/>
        <c:axId val="162325632"/>
      </c:barChart>
      <c:catAx>
        <c:axId val="160464256"/>
        <c:scaling>
          <c:orientation val="minMax"/>
        </c:scaling>
        <c:axPos val="b"/>
        <c:tickLblPos val="nextTo"/>
        <c:crossAx val="162325632"/>
        <c:crosses val="autoZero"/>
        <c:auto val="1"/>
        <c:lblAlgn val="ctr"/>
        <c:lblOffset val="100"/>
      </c:catAx>
      <c:valAx>
        <c:axId val="162325632"/>
        <c:scaling>
          <c:orientation val="minMax"/>
        </c:scaling>
        <c:delete val="1"/>
        <c:axPos val="l"/>
        <c:numFmt formatCode="General" sourceLinked="1"/>
        <c:tickLblPos val="none"/>
        <c:crossAx val="1604642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05/06/2022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3528" y="213285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20</a:t>
            </a:r>
            <a:endParaRPr lang="pt-BR" sz="2400" b="1" dirty="0"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83568" y="620688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29</a:t>
            </a:r>
            <a:endParaRPr lang="pt-BR" sz="2400" b="1" dirty="0">
              <a:latin typeface="+mn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15616" y="177281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22</a:t>
            </a:r>
            <a:endParaRPr lang="pt-BR" sz="2400" b="1" dirty="0"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475656" y="3615407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11</a:t>
            </a:r>
            <a:endParaRPr lang="pt-BR" sz="2400" b="1" dirty="0">
              <a:latin typeface="+mn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907704" y="3068960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14</a:t>
            </a:r>
            <a:endParaRPr lang="pt-BR" sz="2400" b="1" dirty="0">
              <a:latin typeface="+mn-lt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267744" y="256490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17</a:t>
            </a:r>
            <a:endParaRPr lang="pt-BR" sz="2400" b="1" dirty="0">
              <a:latin typeface="+mn-lt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699792" y="256490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17</a:t>
            </a:r>
            <a:endParaRPr lang="pt-BR" sz="2400" b="1" dirty="0"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059832" y="328498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13</a:t>
            </a:r>
            <a:endParaRPr lang="pt-BR" sz="2400" b="1" dirty="0">
              <a:latin typeface="+mn-lt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491880" y="1988840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21</a:t>
            </a:r>
            <a:endParaRPr lang="pt-BR" sz="2400" b="1" dirty="0">
              <a:latin typeface="+mn-lt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851920" y="357301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11</a:t>
            </a:r>
            <a:endParaRPr lang="pt-BR" sz="2400" b="1" dirty="0">
              <a:latin typeface="+mn-lt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283968" y="2276872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19</a:t>
            </a:r>
            <a:endParaRPr lang="pt-BR" sz="2400" b="1" dirty="0">
              <a:latin typeface="+mn-lt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644008" y="2636912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17</a:t>
            </a:r>
            <a:endParaRPr lang="pt-BR" sz="2400" b="1" dirty="0">
              <a:latin typeface="+mn-lt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76056" y="249289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18</a:t>
            </a:r>
            <a:endParaRPr lang="pt-BR" sz="2400" b="1" dirty="0">
              <a:latin typeface="+mn-lt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5436096" y="213285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20</a:t>
            </a:r>
            <a:endParaRPr lang="pt-BR" sz="2400" b="1" dirty="0">
              <a:latin typeface="+mn-lt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5868144" y="4077072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 8</a:t>
            </a:r>
            <a:endParaRPr lang="pt-BR" sz="2400" b="1" dirty="0">
              <a:latin typeface="+mn-lt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6228184" y="1988840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21</a:t>
            </a:r>
            <a:endParaRPr lang="pt-BR" sz="2400" b="1" dirty="0">
              <a:latin typeface="+mn-lt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6660232" y="2420888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18</a:t>
            </a:r>
            <a:endParaRPr lang="pt-BR" sz="2400" b="1" dirty="0">
              <a:latin typeface="+mn-lt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7020272" y="148478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24</a:t>
            </a:r>
            <a:endParaRPr lang="pt-BR" sz="2400" b="1" dirty="0">
              <a:latin typeface="+mn-lt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7428667" y="1916832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21</a:t>
            </a:r>
            <a:endParaRPr lang="pt-BR" sz="2400" b="1" dirty="0">
              <a:latin typeface="+mn-lt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812360" y="292494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15</a:t>
            </a:r>
            <a:endParaRPr lang="pt-BR" sz="2400" b="1" dirty="0">
              <a:latin typeface="+mn-lt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8172400" y="980728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27</a:t>
            </a:r>
            <a:endParaRPr lang="pt-BR" sz="2400" b="1" dirty="0">
              <a:latin typeface="+mn-lt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8616291" y="1988840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21</a:t>
            </a:r>
            <a:endParaRPr lang="pt-BR" sz="2400" b="1" dirty="0">
              <a:latin typeface="+mn-lt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2555776" y="332656"/>
            <a:ext cx="3816424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404 versículos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620688"/>
            <a:ext cx="8820472" cy="13942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6.17</a:t>
            </a:r>
            <a:endParaRPr lang="pt-BR" sz="54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Porque chegou o grande Dia da ira deles, e quem poderá subsistir?</a:t>
            </a:r>
            <a:br>
              <a:rPr lang="pt-BR" sz="5400" b="1" dirty="0" smtClean="0">
                <a:solidFill>
                  <a:srgbClr val="FFFF00"/>
                </a:solidFill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820472" cy="1492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Joel 2.31</a:t>
            </a:r>
            <a:endParaRPr lang="pt-BR" sz="5400" dirty="0" smtClean="0"/>
          </a:p>
          <a:p>
            <a:r>
              <a:rPr lang="pt-BR" sz="5400" dirty="0" smtClean="0"/>
              <a:t>O sol se transformará em trevas, e a lua, em sangue, antes que venha o grande e terrível Dia do Senhor </a:t>
            </a:r>
            <a:r>
              <a:rPr lang="pt-BR" sz="5400" dirty="0" smtClean="0"/>
              <a:t>.“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820472" cy="1658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err="1" smtClean="0"/>
              <a:t>Naum</a:t>
            </a:r>
            <a:r>
              <a:rPr lang="pt-BR" sz="5400" dirty="0" smtClean="0"/>
              <a:t> 1.6</a:t>
            </a:r>
            <a:endParaRPr lang="pt-BR" sz="5400" dirty="0" smtClean="0"/>
          </a:p>
          <a:p>
            <a:r>
              <a:rPr lang="pt-BR" sz="5400" dirty="0" smtClean="0"/>
              <a:t>Quem pode suportar a sua indignação? E quem subsistirá diante do furor da sua ira? A sua cólera se derrama como fogo, e as rochas são por ele demolidas.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820472" cy="1825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err="1" smtClean="0"/>
              <a:t>Sofonias</a:t>
            </a:r>
            <a:r>
              <a:rPr lang="pt-BR" sz="5400" dirty="0" smtClean="0"/>
              <a:t> 1.14</a:t>
            </a:r>
            <a:endParaRPr lang="pt-BR" sz="5400" dirty="0" smtClean="0"/>
          </a:p>
          <a:p>
            <a:r>
              <a:rPr lang="pt-BR" sz="5400" dirty="0" smtClean="0"/>
              <a:t>Está </a:t>
            </a:r>
            <a:r>
              <a:rPr lang="pt-BR" sz="5400" dirty="0" smtClean="0"/>
              <a:t>perto o grande Dia do Senhor ; está perto e vem chegando depressa. Atenção! O Dia do Senhor é amargo, e nele clamarão até os poderosos.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3528" y="213285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20</a:t>
            </a:r>
            <a:endParaRPr lang="pt-BR" sz="2400" b="1" dirty="0"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83568" y="620688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29</a:t>
            </a:r>
            <a:endParaRPr lang="pt-BR" sz="2400" b="1" dirty="0">
              <a:latin typeface="+mn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15616" y="177281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22</a:t>
            </a:r>
            <a:endParaRPr lang="pt-BR" sz="2400" b="1" dirty="0"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475656" y="3615407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11</a:t>
            </a:r>
            <a:endParaRPr lang="pt-BR" sz="2400" b="1" dirty="0">
              <a:latin typeface="+mn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907704" y="3068960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14</a:t>
            </a:r>
            <a:endParaRPr lang="pt-BR" sz="2400" b="1" dirty="0">
              <a:latin typeface="+mn-lt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267744" y="256490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17</a:t>
            </a:r>
            <a:endParaRPr lang="pt-BR" sz="2400" b="1" dirty="0">
              <a:latin typeface="+mn-lt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699792" y="256490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17</a:t>
            </a:r>
            <a:endParaRPr lang="pt-BR" sz="2400" b="1" dirty="0"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059832" y="328498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13</a:t>
            </a:r>
            <a:endParaRPr lang="pt-BR" sz="2400" b="1" dirty="0">
              <a:latin typeface="+mn-lt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491880" y="1988840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21</a:t>
            </a:r>
            <a:endParaRPr lang="pt-BR" sz="2400" b="1" dirty="0">
              <a:latin typeface="+mn-lt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851920" y="357301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11</a:t>
            </a:r>
            <a:endParaRPr lang="pt-BR" sz="2400" b="1" dirty="0">
              <a:latin typeface="+mn-lt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283968" y="2276872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19</a:t>
            </a:r>
            <a:endParaRPr lang="pt-BR" sz="2400" b="1" dirty="0">
              <a:latin typeface="+mn-lt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644008" y="2636912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17</a:t>
            </a:r>
            <a:endParaRPr lang="pt-BR" sz="2400" b="1" dirty="0">
              <a:latin typeface="+mn-lt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76056" y="249289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18</a:t>
            </a:r>
            <a:endParaRPr lang="pt-BR" sz="2400" b="1" dirty="0">
              <a:latin typeface="+mn-lt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5436096" y="213285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20</a:t>
            </a:r>
            <a:endParaRPr lang="pt-BR" sz="2400" b="1" dirty="0">
              <a:latin typeface="+mn-lt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5868144" y="4077072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 8</a:t>
            </a:r>
            <a:endParaRPr lang="pt-BR" sz="2400" b="1" dirty="0">
              <a:latin typeface="+mn-lt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6228184" y="1988840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21</a:t>
            </a:r>
            <a:endParaRPr lang="pt-BR" sz="2400" b="1" dirty="0">
              <a:latin typeface="+mn-lt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6660232" y="2420888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18</a:t>
            </a:r>
            <a:endParaRPr lang="pt-BR" sz="2400" b="1" dirty="0">
              <a:latin typeface="+mn-lt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7020272" y="148478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24</a:t>
            </a:r>
            <a:endParaRPr lang="pt-BR" sz="2400" b="1" dirty="0">
              <a:latin typeface="+mn-lt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7428667" y="1916832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21</a:t>
            </a:r>
            <a:endParaRPr lang="pt-BR" sz="2400" b="1" dirty="0">
              <a:latin typeface="+mn-lt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812360" y="292494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15</a:t>
            </a:r>
            <a:endParaRPr lang="pt-BR" sz="2400" b="1" dirty="0">
              <a:latin typeface="+mn-lt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8172400" y="980728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27</a:t>
            </a:r>
            <a:endParaRPr lang="pt-BR" sz="2400" b="1" dirty="0">
              <a:latin typeface="+mn-lt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8616291" y="1988840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21</a:t>
            </a:r>
            <a:endParaRPr lang="pt-BR" sz="2400" b="1" dirty="0">
              <a:latin typeface="+mn-lt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395536" y="2564904"/>
            <a:ext cx="288032" cy="3312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/>
          <p:cNvSpPr/>
          <p:nvPr/>
        </p:nvSpPr>
        <p:spPr>
          <a:xfrm>
            <a:off x="755576" y="1052736"/>
            <a:ext cx="360040" cy="48245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28"/>
          <p:cNvSpPr/>
          <p:nvPr/>
        </p:nvSpPr>
        <p:spPr>
          <a:xfrm>
            <a:off x="1187624" y="2204864"/>
            <a:ext cx="360040" cy="367240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/>
          <p:cNvSpPr/>
          <p:nvPr/>
        </p:nvSpPr>
        <p:spPr>
          <a:xfrm>
            <a:off x="1619672" y="4005064"/>
            <a:ext cx="288032" cy="187220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/>
          <p:cNvSpPr/>
          <p:nvPr/>
        </p:nvSpPr>
        <p:spPr>
          <a:xfrm>
            <a:off x="1979712" y="3501008"/>
            <a:ext cx="360040" cy="23762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2411760" y="2996952"/>
            <a:ext cx="288032" cy="28803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Retângulo 32"/>
          <p:cNvSpPr/>
          <p:nvPr/>
        </p:nvSpPr>
        <p:spPr>
          <a:xfrm>
            <a:off x="1403648" y="332656"/>
            <a:ext cx="3024336" cy="86409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113 versículos</a:t>
            </a:r>
          </a:p>
          <a:p>
            <a:pPr algn="ctr"/>
            <a:r>
              <a:rPr lang="pt-BR" sz="2800" dirty="0" smtClean="0"/>
              <a:t>estudados = 28%</a:t>
            </a:r>
            <a:endParaRPr lang="pt-BR" sz="2800" dirty="0"/>
          </a:p>
        </p:txBody>
      </p:sp>
      <p:sp>
        <p:nvSpPr>
          <p:cNvPr id="34" name="Retângulo 33"/>
          <p:cNvSpPr/>
          <p:nvPr/>
        </p:nvSpPr>
        <p:spPr>
          <a:xfrm>
            <a:off x="4644008" y="332656"/>
            <a:ext cx="3384376" cy="864096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291 versículos</a:t>
            </a:r>
          </a:p>
          <a:p>
            <a:pPr algn="ctr"/>
            <a:r>
              <a:rPr lang="pt-BR" sz="2800" dirty="0" smtClean="0"/>
              <a:t>para estudar = 72%</a:t>
            </a:r>
            <a:endParaRPr lang="pt-B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7704856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7200" b="1" dirty="0" smtClean="0">
                <a:solidFill>
                  <a:schemeClr val="bg2">
                    <a:lumMod val="50000"/>
                  </a:schemeClr>
                </a:solidFill>
              </a:rPr>
              <a:t>87 vídeos</a:t>
            </a:r>
            <a:endParaRPr lang="pt-BR" sz="7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11560" y="2780928"/>
            <a:ext cx="7704856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7200" b="1" dirty="0" smtClean="0">
                <a:solidFill>
                  <a:schemeClr val="bg2">
                    <a:lumMod val="50000"/>
                  </a:schemeClr>
                </a:solidFill>
              </a:rPr>
              <a:t>12 minutos/vídeo</a:t>
            </a:r>
            <a:endParaRPr lang="pt-BR" sz="7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11560" y="4869160"/>
            <a:ext cx="7704856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7200" b="1" dirty="0" smtClean="0">
                <a:solidFill>
                  <a:schemeClr val="bg2">
                    <a:lumMod val="50000"/>
                  </a:schemeClr>
                </a:solidFill>
              </a:rPr>
              <a:t>+- 17 horas</a:t>
            </a:r>
            <a:endParaRPr lang="pt-BR" sz="72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820472" cy="1643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6.15</a:t>
            </a:r>
            <a:endParaRPr lang="pt-BR" sz="5400" dirty="0" smtClean="0"/>
          </a:p>
          <a:p>
            <a:r>
              <a:rPr lang="pt-BR" sz="5400" dirty="0" smtClean="0"/>
              <a:t>Os reis da terra, os grandes, os comandantes, os ricos, os poderosos e todo escravo e todo livre se esconderam nas cavernas e nos penhascos dos montes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820472" cy="1492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6.16</a:t>
            </a:r>
            <a:endParaRPr lang="pt-BR" sz="5400" dirty="0" smtClean="0"/>
          </a:p>
          <a:p>
            <a:r>
              <a:rPr lang="pt-BR" sz="5400" dirty="0" smtClean="0"/>
              <a:t>e disseram aos montes e aos rochedos: — Caiam sobre nós e nos escondam da face daquele que está sentado no trono e da ira do Cordeiro!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620688"/>
            <a:ext cx="8820472" cy="13942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6.17</a:t>
            </a:r>
            <a:endParaRPr lang="pt-BR" sz="5400" dirty="0" smtClean="0"/>
          </a:p>
          <a:p>
            <a:r>
              <a:rPr lang="pt-BR" sz="5400" dirty="0" smtClean="0"/>
              <a:t>Porque chegou o grande Dia da ira deles, e quem poderá subsistir?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820472" cy="1461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6.15</a:t>
            </a:r>
            <a:endParaRPr lang="pt-BR" sz="54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Os reis da terra, os grandes, os comandantes, os ricos, os poderosos e todo escravo e todo livre </a:t>
            </a:r>
            <a:r>
              <a:rPr lang="pt-BR" sz="5400" b="1" dirty="0" smtClean="0">
                <a:solidFill>
                  <a:srgbClr val="FFFF00"/>
                </a:solidFill>
              </a:rPr>
              <a:t>...</a:t>
            </a:r>
            <a:r>
              <a:rPr lang="pt-BR" sz="5400" b="1" dirty="0" smtClean="0">
                <a:solidFill>
                  <a:srgbClr val="FFFF00"/>
                </a:solidFill>
              </a:rPr>
              <a:t/>
            </a:r>
            <a:br>
              <a:rPr lang="pt-BR" sz="5400" b="1" dirty="0" smtClean="0">
                <a:solidFill>
                  <a:srgbClr val="FFFF00"/>
                </a:solidFill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820472" cy="1643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6.15</a:t>
            </a:r>
            <a:endParaRPr lang="pt-BR" sz="54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Os reis da terra, os grandes, os comandantes, os ricos, os poderosos e todo escravo e todo livre se esconderam nas cavernas e nos penhascos dos montes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820472" cy="1492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6.16</a:t>
            </a:r>
            <a:endParaRPr lang="pt-BR" sz="54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e disseram aos montes e aos rochedos: — Caiam sobre nós e nos escondam da face daquele que está sentado no trono e da ira do Cordeiro!</a:t>
            </a:r>
            <a:br>
              <a:rPr lang="pt-BR" sz="5400" b="1" dirty="0" smtClean="0">
                <a:solidFill>
                  <a:srgbClr val="FFFF00"/>
                </a:solidFill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30624</TotalTime>
  <Words>350</Words>
  <Application>Microsoft Office PowerPoint</Application>
  <PresentationFormat>Apresentação na tela (4:3)</PresentationFormat>
  <Paragraphs>74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2311</cp:revision>
  <dcterms:created xsi:type="dcterms:W3CDTF">2012-01-16T14:03:42Z</dcterms:created>
  <dcterms:modified xsi:type="dcterms:W3CDTF">2022-06-05T20:30:07Z</dcterms:modified>
</cp:coreProperties>
</file>