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2"/>
  </p:notesMasterIdLst>
  <p:sldIdLst>
    <p:sldId id="939" r:id="rId2"/>
    <p:sldId id="946" r:id="rId3"/>
    <p:sldId id="954" r:id="rId4"/>
    <p:sldId id="947" r:id="rId5"/>
    <p:sldId id="948" r:id="rId6"/>
    <p:sldId id="949" r:id="rId7"/>
    <p:sldId id="950" r:id="rId8"/>
    <p:sldId id="951" r:id="rId9"/>
    <p:sldId id="952" r:id="rId10"/>
    <p:sldId id="953" r:id="rId1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05/02/2024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357166"/>
            <a:ext cx="8715404" cy="6601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300" dirty="0" smtClean="0"/>
              <a:t>              Apocalipse 18.12,13</a:t>
            </a:r>
          </a:p>
          <a:p>
            <a:r>
              <a:rPr lang="pt-BR" sz="4300" dirty="0" smtClean="0"/>
              <a:t>¹² mercadoria de ouro, de prata, de pedras preciosas, de pérolas, de linho finíssimo, de púrpura, de seda, de escarlate; e toda espécie de madeira odorífera, todo gênero de objeto de marfim, toda qualidade de móvel de madeira cara, de bronze, de ferro e de mármore;</a:t>
            </a:r>
          </a:p>
          <a:p>
            <a:endParaRPr 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71480"/>
            <a:ext cx="90011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b="1" dirty="0" smtClean="0">
                <a:solidFill>
                  <a:srgbClr val="FFFF00"/>
                </a:solidFill>
              </a:rPr>
              <a:t>7ª categoria – Tráfico Humano:</a:t>
            </a:r>
          </a:p>
          <a:p>
            <a:endParaRPr lang="pt-BR" sz="5400" b="1" dirty="0" smtClean="0">
              <a:solidFill>
                <a:srgbClr val="FFFF00"/>
              </a:solidFill>
            </a:endParaRPr>
          </a:p>
          <a:p>
            <a:r>
              <a:rPr lang="pt-BR" sz="5400" b="1" dirty="0" smtClean="0">
                <a:solidFill>
                  <a:srgbClr val="FFFF00"/>
                </a:solidFill>
              </a:rPr>
              <a:t>Escravos 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Almas Humanas</a:t>
            </a:r>
            <a:endParaRPr lang="pt-BR" sz="36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642918"/>
            <a:ext cx="8715404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¹³ e canela de cheiro, especiarias, incenso, perfume, mirra, vinho, azeite, boa farinha, trigo, gado e ovelhas; e de cavalos, de carruagens, de escravos e até almas humanas.  </a:t>
            </a:r>
          </a:p>
          <a:p>
            <a:endParaRPr lang="pt-BR" sz="4100" dirty="0" smtClean="0"/>
          </a:p>
          <a:p>
            <a:endParaRPr 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571480"/>
            <a:ext cx="850109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100" dirty="0" smtClean="0"/>
              <a:t>                   </a:t>
            </a:r>
            <a:r>
              <a:rPr lang="pt-BR" sz="4800" dirty="0" smtClean="0"/>
              <a:t>Apocalipse 18.11</a:t>
            </a:r>
          </a:p>
          <a:p>
            <a:r>
              <a:rPr lang="pt-BR" sz="4800" dirty="0" smtClean="0"/>
              <a:t>E, por causa dela, choram e pranteiam os mercadores da terra, porque ninguém mais compra a sua mercadoria,  </a:t>
            </a:r>
          </a:p>
          <a:p>
            <a:endParaRPr lang="pt-BR" sz="4800" dirty="0" smtClean="0"/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571480"/>
            <a:ext cx="8358214" cy="7463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000" b="1" dirty="0" smtClean="0">
                <a:solidFill>
                  <a:srgbClr val="FFFF00"/>
                </a:solidFill>
              </a:rPr>
              <a:t>1ª categoria - Tesouros:</a:t>
            </a:r>
          </a:p>
          <a:p>
            <a:endParaRPr lang="pt-BR" sz="5000" b="1" dirty="0" smtClean="0">
              <a:solidFill>
                <a:srgbClr val="FFFF00"/>
              </a:solidFill>
            </a:endParaRPr>
          </a:p>
          <a:p>
            <a:r>
              <a:rPr lang="pt-BR" sz="5000" b="1" dirty="0" smtClean="0">
                <a:solidFill>
                  <a:srgbClr val="FFFF00"/>
                </a:solidFill>
              </a:rPr>
              <a:t>Ouro</a:t>
            </a:r>
          </a:p>
          <a:p>
            <a:r>
              <a:rPr lang="pt-BR" sz="5000" b="1" dirty="0" smtClean="0">
                <a:solidFill>
                  <a:srgbClr val="FFFF00"/>
                </a:solidFill>
              </a:rPr>
              <a:t>Prata</a:t>
            </a:r>
          </a:p>
          <a:p>
            <a:r>
              <a:rPr lang="pt-BR" sz="5000" b="1" dirty="0" smtClean="0">
                <a:solidFill>
                  <a:srgbClr val="FFFF00"/>
                </a:solidFill>
              </a:rPr>
              <a:t>Pedras Preciosas</a:t>
            </a:r>
          </a:p>
          <a:p>
            <a:r>
              <a:rPr lang="pt-BR" sz="5000" b="1" dirty="0" smtClean="0">
                <a:solidFill>
                  <a:srgbClr val="FFFF00"/>
                </a:solidFill>
              </a:rPr>
              <a:t>Pérolas</a:t>
            </a:r>
          </a:p>
          <a:p>
            <a:endParaRPr lang="pt-BR" sz="5000" b="1" dirty="0" smtClean="0">
              <a:solidFill>
                <a:srgbClr val="FFFF00"/>
              </a:solidFill>
            </a:endParaRPr>
          </a:p>
          <a:p>
            <a:endParaRPr lang="pt-BR" sz="5000" b="1" dirty="0" smtClean="0">
              <a:solidFill>
                <a:srgbClr val="FFFF00"/>
              </a:solidFill>
            </a:endParaRPr>
          </a:p>
          <a:p>
            <a:endParaRPr lang="pt-BR" sz="4300" dirty="0" smtClean="0"/>
          </a:p>
          <a:p>
            <a:endParaRPr 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357166"/>
            <a:ext cx="8358214" cy="7463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000" b="1" dirty="0" smtClean="0">
                <a:solidFill>
                  <a:srgbClr val="FFFF00"/>
                </a:solidFill>
              </a:rPr>
              <a:t>2ª categoria – Bens usados na indústria de vestuário:</a:t>
            </a:r>
          </a:p>
          <a:p>
            <a:endParaRPr lang="pt-BR" sz="5000" b="1" dirty="0" smtClean="0">
              <a:solidFill>
                <a:srgbClr val="FFFF00"/>
              </a:solidFill>
            </a:endParaRPr>
          </a:p>
          <a:p>
            <a:r>
              <a:rPr lang="pt-BR" sz="5000" b="1" dirty="0" smtClean="0">
                <a:solidFill>
                  <a:srgbClr val="FFFF00"/>
                </a:solidFill>
              </a:rPr>
              <a:t>Roupas</a:t>
            </a:r>
          </a:p>
          <a:p>
            <a:r>
              <a:rPr lang="pt-BR" sz="5000" b="1" dirty="0" smtClean="0">
                <a:solidFill>
                  <a:srgbClr val="FFFF00"/>
                </a:solidFill>
              </a:rPr>
              <a:t>Linho Fino</a:t>
            </a:r>
          </a:p>
          <a:p>
            <a:r>
              <a:rPr lang="pt-BR" sz="5000" b="1" dirty="0" smtClean="0">
                <a:solidFill>
                  <a:srgbClr val="FFFF00"/>
                </a:solidFill>
              </a:rPr>
              <a:t>Púrpura</a:t>
            </a:r>
          </a:p>
          <a:p>
            <a:r>
              <a:rPr lang="pt-BR" sz="5000" b="1" dirty="0" smtClean="0">
                <a:solidFill>
                  <a:srgbClr val="FFFF00"/>
                </a:solidFill>
              </a:rPr>
              <a:t>Sedas</a:t>
            </a:r>
          </a:p>
          <a:p>
            <a:r>
              <a:rPr lang="pt-BR" sz="5000" b="1" dirty="0" smtClean="0">
                <a:solidFill>
                  <a:srgbClr val="FFFF00"/>
                </a:solidFill>
              </a:rPr>
              <a:t>Escarlata</a:t>
            </a:r>
          </a:p>
          <a:p>
            <a:endParaRPr lang="pt-BR" sz="4300" dirty="0" smtClean="0"/>
          </a:p>
          <a:p>
            <a:endParaRPr 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0"/>
            <a:ext cx="8358214" cy="8233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b="1" dirty="0" smtClean="0">
                <a:solidFill>
                  <a:srgbClr val="FFFF00"/>
                </a:solidFill>
              </a:rPr>
              <a:t>3ª categoria – Materiais para mobiliário das casas:</a:t>
            </a:r>
          </a:p>
          <a:p>
            <a:endParaRPr lang="pt-BR" sz="4800" b="1" dirty="0" smtClean="0">
              <a:solidFill>
                <a:srgbClr val="FFFF00"/>
              </a:solidFill>
            </a:endParaRPr>
          </a:p>
          <a:p>
            <a:r>
              <a:rPr lang="pt-BR" sz="4800" b="1" dirty="0" smtClean="0">
                <a:solidFill>
                  <a:srgbClr val="FFFF00"/>
                </a:solidFill>
              </a:rPr>
              <a:t>Madeira Odorífera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Marfim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Madeiras </a:t>
            </a:r>
            <a:r>
              <a:rPr lang="pt-BR" sz="4800" b="1" dirty="0" err="1" smtClean="0">
                <a:solidFill>
                  <a:srgbClr val="FFFF00"/>
                </a:solidFill>
              </a:rPr>
              <a:t>Preciosíssimas</a:t>
            </a:r>
            <a:endParaRPr lang="pt-BR" sz="4800" b="1" dirty="0" smtClean="0">
              <a:solidFill>
                <a:srgbClr val="FFFF00"/>
              </a:solidFill>
            </a:endParaRPr>
          </a:p>
          <a:p>
            <a:r>
              <a:rPr lang="pt-BR" sz="4800" b="1" dirty="0" smtClean="0">
                <a:solidFill>
                  <a:srgbClr val="FFFF00"/>
                </a:solidFill>
              </a:rPr>
              <a:t>Bronze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Ferro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Mármore</a:t>
            </a:r>
          </a:p>
          <a:p>
            <a:endParaRPr lang="pt-BR" sz="4300" dirty="0" smtClean="0"/>
          </a:p>
          <a:p>
            <a:endParaRPr 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85786" y="302359"/>
            <a:ext cx="835821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b="1" dirty="0" smtClean="0">
                <a:solidFill>
                  <a:srgbClr val="FFFF00"/>
                </a:solidFill>
              </a:rPr>
              <a:t>4ª categoria – Artigos para perfumaria:</a:t>
            </a:r>
          </a:p>
          <a:p>
            <a:endParaRPr lang="pt-BR" sz="4800" b="1" dirty="0" smtClean="0">
              <a:solidFill>
                <a:srgbClr val="FFFF00"/>
              </a:solidFill>
            </a:endParaRPr>
          </a:p>
          <a:p>
            <a:r>
              <a:rPr lang="pt-BR" sz="4800" b="1" dirty="0" smtClean="0">
                <a:solidFill>
                  <a:srgbClr val="FFFF00"/>
                </a:solidFill>
              </a:rPr>
              <a:t>Canela de Cheiro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Especiarias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Incenso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Perfume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Mirra</a:t>
            </a:r>
            <a:endParaRPr lang="pt-BR" sz="4300" b="1" dirty="0" smtClean="0">
              <a:solidFill>
                <a:srgbClr val="FFFF00"/>
              </a:solidFill>
            </a:endParaRPr>
          </a:p>
          <a:p>
            <a:endParaRPr 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214290"/>
            <a:ext cx="9001188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600" b="1" dirty="0" smtClean="0">
                <a:solidFill>
                  <a:srgbClr val="FFFF00"/>
                </a:solidFill>
              </a:rPr>
              <a:t>5ª categoria – Artigos alimentares:</a:t>
            </a:r>
          </a:p>
          <a:p>
            <a:endParaRPr lang="pt-BR" sz="4600" b="1" dirty="0" smtClean="0">
              <a:solidFill>
                <a:srgbClr val="FFFF00"/>
              </a:solidFill>
            </a:endParaRPr>
          </a:p>
          <a:p>
            <a:r>
              <a:rPr lang="pt-BR" sz="4600" b="1" dirty="0" smtClean="0">
                <a:solidFill>
                  <a:srgbClr val="FFFF00"/>
                </a:solidFill>
              </a:rPr>
              <a:t>Vinho</a:t>
            </a:r>
          </a:p>
          <a:p>
            <a:r>
              <a:rPr lang="pt-BR" sz="4600" b="1" dirty="0" smtClean="0">
                <a:solidFill>
                  <a:srgbClr val="FFFF00"/>
                </a:solidFill>
              </a:rPr>
              <a:t>Azeite</a:t>
            </a:r>
          </a:p>
          <a:p>
            <a:r>
              <a:rPr lang="pt-BR" sz="4600" b="1" dirty="0" smtClean="0">
                <a:solidFill>
                  <a:srgbClr val="FFFF00"/>
                </a:solidFill>
              </a:rPr>
              <a:t>Boa farinha</a:t>
            </a:r>
          </a:p>
          <a:p>
            <a:r>
              <a:rPr lang="pt-BR" sz="4600" b="1" dirty="0" smtClean="0">
                <a:solidFill>
                  <a:srgbClr val="FFFF00"/>
                </a:solidFill>
              </a:rPr>
              <a:t>Trigo</a:t>
            </a:r>
          </a:p>
          <a:p>
            <a:r>
              <a:rPr lang="pt-BR" sz="4600" b="1" dirty="0" smtClean="0">
                <a:solidFill>
                  <a:srgbClr val="FFFF00"/>
                </a:solidFill>
              </a:rPr>
              <a:t>Gado </a:t>
            </a:r>
          </a:p>
          <a:p>
            <a:r>
              <a:rPr lang="pt-BR" sz="4600" b="1" dirty="0" smtClean="0">
                <a:solidFill>
                  <a:srgbClr val="FFFF00"/>
                </a:solidFill>
              </a:rPr>
              <a:t>Ovelhas</a:t>
            </a:r>
          </a:p>
          <a:p>
            <a:endParaRPr 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71480"/>
            <a:ext cx="900118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b="1" dirty="0" smtClean="0">
                <a:solidFill>
                  <a:srgbClr val="FFFF00"/>
                </a:solidFill>
              </a:rPr>
              <a:t>6ª categoria – Artigos militares e de transporte:</a:t>
            </a:r>
          </a:p>
          <a:p>
            <a:endParaRPr lang="pt-BR" sz="5400" b="1" dirty="0" smtClean="0">
              <a:solidFill>
                <a:srgbClr val="FFFF00"/>
              </a:solidFill>
            </a:endParaRPr>
          </a:p>
          <a:p>
            <a:r>
              <a:rPr lang="pt-BR" sz="5400" b="1" dirty="0" smtClean="0">
                <a:solidFill>
                  <a:srgbClr val="FFFF00"/>
                </a:solidFill>
              </a:rPr>
              <a:t>Cavalos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Carruagens</a:t>
            </a:r>
          </a:p>
          <a:p>
            <a:endParaRPr lang="pt-BR" sz="36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45465</TotalTime>
  <Words>228</Words>
  <Application>Microsoft Office PowerPoint</Application>
  <PresentationFormat>Apresentação na tela (4:3)</PresentationFormat>
  <Paragraphs>61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3233</cp:revision>
  <dcterms:created xsi:type="dcterms:W3CDTF">2012-01-16T14:03:42Z</dcterms:created>
  <dcterms:modified xsi:type="dcterms:W3CDTF">2024-02-05T11:29:34Z</dcterms:modified>
</cp:coreProperties>
</file>