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21"/>
  </p:notesMasterIdLst>
  <p:sldIdLst>
    <p:sldId id="830" r:id="rId2"/>
    <p:sldId id="831" r:id="rId3"/>
    <p:sldId id="832" r:id="rId4"/>
    <p:sldId id="833" r:id="rId5"/>
    <p:sldId id="834" r:id="rId6"/>
    <p:sldId id="835" r:id="rId7"/>
    <p:sldId id="836" r:id="rId8"/>
    <p:sldId id="837" r:id="rId9"/>
    <p:sldId id="838" r:id="rId10"/>
    <p:sldId id="839" r:id="rId11"/>
    <p:sldId id="840" r:id="rId12"/>
    <p:sldId id="842" r:id="rId13"/>
    <p:sldId id="843" r:id="rId14"/>
    <p:sldId id="844" r:id="rId15"/>
    <p:sldId id="846" r:id="rId16"/>
    <p:sldId id="845" r:id="rId17"/>
    <p:sldId id="847" r:id="rId18"/>
    <p:sldId id="848" r:id="rId19"/>
    <p:sldId id="849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C14"/>
    <a:srgbClr val="6C1504"/>
    <a:srgbClr val="D890D3"/>
    <a:srgbClr val="CC0000"/>
    <a:srgbClr val="FFC637"/>
    <a:srgbClr val="FFCC00"/>
    <a:srgbClr val="6666FF"/>
    <a:srgbClr val="720202"/>
    <a:srgbClr val="C41F0E"/>
    <a:srgbClr val="A10B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07/12/2021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208912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dirty="0" smtClean="0">
                <a:latin typeface="Bahnschrift SemiBold" pitchFamily="34" charset="0"/>
              </a:rPr>
              <a:t>ALLAN KARDEC</a:t>
            </a:r>
            <a:endParaRPr lang="pt-BR" sz="3800" dirty="0" smtClean="0">
              <a:latin typeface="Bahnschrift SemiBold" pitchFamily="34" charset="0"/>
            </a:endParaRPr>
          </a:p>
          <a:p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C:\Users\Antonio Fonseca\Downloads\Allan Kard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244" y="1052736"/>
            <a:ext cx="8042196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0"/>
            <a:ext cx="88204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Kardec </a:t>
            </a:r>
            <a:r>
              <a:rPr lang="pt-BR" dirty="0" smtClean="0"/>
              <a:t>aceita a revelação de ter como guia um espírito familiar chamado: </a:t>
            </a:r>
            <a:r>
              <a:rPr lang="pt-BR" i="1" dirty="0" smtClean="0"/>
              <a:t>A Verdade</a:t>
            </a:r>
            <a:r>
              <a:rPr lang="pt-BR" dirty="0" smtClean="0"/>
              <a:t>. Depois ficará sabendo que se trata do Espírito Santo, o Espírito da Verdade, que Jesus havia prometido enviar. </a:t>
            </a:r>
            <a:r>
              <a:rPr lang="pt-BR" dirty="0" smtClean="0"/>
              <a:t>Reuniu </a:t>
            </a:r>
            <a:r>
              <a:rPr lang="pt-BR" dirty="0" smtClean="0"/>
              <a:t>todas as informações que tinha sobre o espiritismo e codificou uma série de leis, publicando no dia 18 de abril de 1857 uma obra com o nome de: </a:t>
            </a:r>
            <a:r>
              <a:rPr lang="pt-BR" dirty="0" smtClean="0"/>
              <a:t>“</a:t>
            </a:r>
            <a:r>
              <a:rPr lang="pt-BR" dirty="0" smtClean="0"/>
              <a:t>O Livro dos Espíritos</a:t>
            </a:r>
            <a:r>
              <a:rPr lang="pt-BR" dirty="0" smtClean="0"/>
              <a:t>”.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Allan Kardec – morreu em Paris,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 smtClean="0"/>
              <a:t>dia 31 de março de 1869, com 65 anos de idade, sucumbindo pela ruptura de um aneurisma.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Aproxima-se a hora em que deverás apresentar o espiritismo tal como é, demonstrando abertamente onde se encontra a verdadeira doutrina ensinada pelo </a:t>
            </a:r>
            <a:r>
              <a:rPr lang="pt-BR" dirty="0" smtClean="0"/>
              <a:t>Cristo.</a:t>
            </a:r>
          </a:p>
          <a:p>
            <a:endParaRPr lang="pt-BR" dirty="0" smtClean="0"/>
          </a:p>
          <a:p>
            <a:r>
              <a:rPr lang="pt-BR" dirty="0" smtClean="0"/>
              <a:t> “</a:t>
            </a:r>
            <a:r>
              <a:rPr lang="pt-BR" dirty="0" smtClean="0"/>
              <a:t>Obras Póstumas. Obras Completas.” Editora Opus, p. </a:t>
            </a:r>
            <a:r>
              <a:rPr lang="pt-BR" dirty="0" smtClean="0"/>
              <a:t>1178.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 smtClean="0"/>
              <a:t>A Lei do Antigo Testamento teve em Moisés a sua personificação; a do Novo Testamento a tem no Cristo. O espiritismo é a terceira revelação da Lei de Deus, mas não tem a personificá-la nenhuma individualidade, porque é fruto do ensino dado, não por um homem, mas pelos espíritos, que são as vozes do céu, em todos os pontos da Terra, com o concurso de uma legião inumerável de </a:t>
            </a:r>
            <a:r>
              <a:rPr lang="pt-BR" sz="3800" dirty="0" smtClean="0"/>
              <a:t>intermediários.</a:t>
            </a:r>
          </a:p>
          <a:p>
            <a:r>
              <a:rPr lang="pt-BR" sz="3800" dirty="0" smtClean="0"/>
              <a:t> </a:t>
            </a:r>
            <a:r>
              <a:rPr lang="pt-BR" sz="2400" dirty="0" smtClean="0"/>
              <a:t>“</a:t>
            </a:r>
            <a:r>
              <a:rPr lang="pt-BR" sz="2400" dirty="0" smtClean="0"/>
              <a:t>Evangelho Segundo o Espiritismo. Obras Completas.” </a:t>
            </a:r>
            <a:endParaRPr lang="pt-BR" sz="2400" dirty="0" smtClean="0"/>
          </a:p>
          <a:p>
            <a:r>
              <a:rPr lang="pt-BR" sz="2400" dirty="0" smtClean="0"/>
              <a:t> </a:t>
            </a:r>
            <a:r>
              <a:rPr lang="pt-BR" sz="2400" dirty="0" smtClean="0"/>
              <a:t> Editora</a:t>
            </a:r>
            <a:r>
              <a:rPr lang="pt-BR" sz="2400" dirty="0" smtClean="0"/>
              <a:t>: Opus, p. 534).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41277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O Cristianismo e o espiritismo ensinam a mesma </a:t>
            </a:r>
            <a:r>
              <a:rPr lang="pt-BR" sz="3600" dirty="0" smtClean="0"/>
              <a:t>coisa.</a:t>
            </a:r>
          </a:p>
          <a:p>
            <a:endParaRPr lang="pt-BR" sz="3600" dirty="0" smtClean="0"/>
          </a:p>
          <a:p>
            <a:endParaRPr lang="pt-BR" sz="3600" dirty="0" smtClean="0"/>
          </a:p>
          <a:p>
            <a:r>
              <a:rPr lang="pt-BR" sz="3600" dirty="0" smtClean="0"/>
              <a:t>“</a:t>
            </a:r>
            <a:r>
              <a:rPr lang="pt-BR" sz="3600" dirty="0" smtClean="0"/>
              <a:t>Evangelho Segundo o Espiritismo. Obras Completas.” Editora Opus, p. </a:t>
            </a:r>
            <a:r>
              <a:rPr lang="pt-BR" sz="3600" dirty="0" smtClean="0"/>
              <a:t>1178.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 Bíblia contém evidentemente fatos que a razão, desenvolvida pela ciência, não pode hoje aceitar, e outros que parecem singulares e que repugnam, por se ligarem a costumes que não são mais os nossos. A ciência levando as suas investigações desde as entranhas da terra até às profundezas do céu demonstrou, portanto, inquestionavelmente os erros da Gênese mosaica,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tomada ao pé da letra, e a impossibilidade material de que as coisas se passassem conforme o modo pelo qual estão aí textualmente narradas, dando por essa forma profundo golpe nas crenças </a:t>
            </a:r>
            <a:r>
              <a:rPr lang="pt-BR" dirty="0" smtClean="0"/>
              <a:t>seculares.</a:t>
            </a:r>
          </a:p>
          <a:p>
            <a:endParaRPr lang="pt-BR" dirty="0" smtClean="0"/>
          </a:p>
          <a:p>
            <a:r>
              <a:rPr lang="pt-BR" dirty="0" smtClean="0"/>
              <a:t> “</a:t>
            </a:r>
            <a:r>
              <a:rPr lang="pt-BR" dirty="0" smtClean="0"/>
              <a:t>A Gênese. Obras Completas.” 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/>
              <a:t> Editora</a:t>
            </a:r>
            <a:r>
              <a:rPr lang="pt-BR" dirty="0" smtClean="0"/>
              <a:t>: Opus, p. </a:t>
            </a:r>
            <a:r>
              <a:rPr lang="pt-BR" dirty="0" smtClean="0"/>
              <a:t>911.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...não poderia a Bíblia ser considerada a palavra de Deus, nem uma revelação </a:t>
            </a:r>
            <a:r>
              <a:rPr lang="pt-BR" dirty="0" smtClean="0"/>
              <a:t>sobrenatural.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sz="2800" dirty="0" smtClean="0"/>
              <a:t>“</a:t>
            </a:r>
            <a:r>
              <a:rPr lang="pt-BR" sz="2800" dirty="0" smtClean="0"/>
              <a:t>Cristianismo e Espiritismo.” Léon Denis. FEB, 7ª edição, p. 267</a:t>
            </a:r>
            <a:r>
              <a:rPr lang="pt-BR" sz="2800" dirty="0" smtClean="0"/>
              <a:t>).</a:t>
            </a:r>
          </a:p>
          <a:p>
            <a:endParaRPr lang="pt-BR" sz="2800" dirty="0" smtClean="0"/>
          </a:p>
          <a:p>
            <a:r>
              <a:rPr lang="pt-BR" dirty="0" smtClean="0"/>
              <a:t>Todas as verdades se encontram no Cristianismo. Os erros que nele se arraigam são de origem </a:t>
            </a:r>
            <a:r>
              <a:rPr lang="pt-BR" dirty="0" smtClean="0"/>
              <a:t>humana.</a:t>
            </a:r>
          </a:p>
          <a:p>
            <a:r>
              <a:rPr lang="pt-BR" sz="3200" dirty="0" smtClean="0"/>
              <a:t>“O </a:t>
            </a:r>
            <a:r>
              <a:rPr lang="pt-BR" sz="3200" dirty="0" smtClean="0"/>
              <a:t>Evangelho Segundo o Espiritismo. Obras Completas.” Editora: Opus, p. </a:t>
            </a:r>
            <a:r>
              <a:rPr lang="pt-BR" sz="3200" dirty="0" smtClean="0"/>
              <a:t>564.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764704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2 Timóteo 3.16,17</a:t>
            </a:r>
          </a:p>
          <a:p>
            <a:r>
              <a:rPr lang="pt-BR" dirty="0" smtClean="0"/>
              <a:t>Toda </a:t>
            </a:r>
            <a:r>
              <a:rPr lang="pt-BR" dirty="0" smtClean="0"/>
              <a:t>Escritura é divinamente inspirada, e proveitosa para ensinar, para </a:t>
            </a:r>
            <a:r>
              <a:rPr lang="pt-BR" dirty="0" smtClean="0"/>
              <a:t>redarguir</a:t>
            </a:r>
            <a:r>
              <a:rPr lang="pt-BR" dirty="0" smtClean="0"/>
              <a:t>, para corrigir, para instruir em justiça; Para que o homem de Deus seja perfeito, e perfeitamente instruído para toda a boa </a:t>
            </a:r>
            <a:r>
              <a:rPr lang="pt-BR" dirty="0" smtClean="0"/>
              <a:t>obra.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412776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Mateus 5.18</a:t>
            </a:r>
          </a:p>
          <a:p>
            <a:r>
              <a:rPr lang="pt-BR" dirty="0" smtClean="0"/>
              <a:t>Porque em verdade vos digo que, até que o céu e a terra passem, nem um jota ou um til se omitirá da lei, sem que tudo seja </a:t>
            </a:r>
            <a:r>
              <a:rPr lang="pt-BR" dirty="0" smtClean="0"/>
              <a:t>cumprido.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640960" cy="6453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600" dirty="0" smtClean="0"/>
              <a:t> Nome: </a:t>
            </a:r>
            <a:r>
              <a:rPr lang="pt-BR" sz="3600" dirty="0" err="1" smtClean="0"/>
              <a:t>Hippolyte</a:t>
            </a:r>
            <a:r>
              <a:rPr lang="pt-BR" sz="3600" dirty="0" smtClean="0"/>
              <a:t> </a:t>
            </a:r>
            <a:r>
              <a:rPr lang="pt-BR" sz="3600" dirty="0" smtClean="0"/>
              <a:t>Léon </a:t>
            </a:r>
            <a:r>
              <a:rPr lang="pt-BR" sz="3600" dirty="0" err="1" smtClean="0"/>
              <a:t>Denizard</a:t>
            </a:r>
            <a:r>
              <a:rPr lang="pt-BR" sz="3600" dirty="0" smtClean="0"/>
              <a:t> </a:t>
            </a:r>
            <a:r>
              <a:rPr lang="pt-BR" sz="3600" dirty="0" err="1" smtClean="0"/>
              <a:t>Rivail</a:t>
            </a:r>
            <a:endParaRPr lang="pt-BR" sz="3600" dirty="0" smtClean="0"/>
          </a:p>
          <a:p>
            <a:pPr>
              <a:buFont typeface="Arial" pitchFamily="34" charset="0"/>
              <a:buChar char="•"/>
            </a:pPr>
            <a:endParaRPr lang="pt-BR" sz="3600" dirty="0" smtClean="0"/>
          </a:p>
          <a:p>
            <a:pPr>
              <a:buFont typeface="Arial" pitchFamily="34" charset="0"/>
              <a:buChar char="•"/>
            </a:pPr>
            <a:r>
              <a:rPr lang="pt-BR" sz="3800" dirty="0" smtClean="0"/>
              <a:t> Data de </a:t>
            </a:r>
            <a:r>
              <a:rPr lang="pt-BR" sz="3800" dirty="0" err="1" smtClean="0"/>
              <a:t>nasc</a:t>
            </a:r>
            <a:r>
              <a:rPr lang="pt-BR" sz="3800" dirty="0" smtClean="0"/>
              <a:t>.: </a:t>
            </a:r>
            <a:r>
              <a:rPr lang="pt-BR" sz="3600" dirty="0" smtClean="0"/>
              <a:t>3 de outubro de </a:t>
            </a:r>
            <a:r>
              <a:rPr lang="pt-BR" sz="3600" dirty="0" smtClean="0"/>
              <a:t>1804</a:t>
            </a:r>
          </a:p>
          <a:p>
            <a:pPr>
              <a:buFont typeface="Arial" pitchFamily="34" charset="0"/>
              <a:buChar char="•"/>
            </a:pPr>
            <a:endParaRPr lang="pt-BR" sz="3800" dirty="0" smtClean="0"/>
          </a:p>
          <a:p>
            <a:pPr>
              <a:buFont typeface="Arial" pitchFamily="34" charset="0"/>
              <a:buChar char="•"/>
            </a:pPr>
            <a:r>
              <a:rPr lang="pt-BR" sz="3800" dirty="0" smtClean="0"/>
              <a:t> </a:t>
            </a:r>
            <a:r>
              <a:rPr lang="pt-BR" sz="3800" dirty="0" smtClean="0"/>
              <a:t>Nacionalidade: Francesa</a:t>
            </a:r>
          </a:p>
          <a:p>
            <a:pPr>
              <a:buFont typeface="Arial" pitchFamily="34" charset="0"/>
              <a:buChar char="•"/>
            </a:pPr>
            <a:endParaRPr lang="pt-BR" sz="3800" dirty="0" smtClean="0"/>
          </a:p>
          <a:p>
            <a:pPr>
              <a:buFont typeface="Arial" pitchFamily="34" charset="0"/>
              <a:buChar char="•"/>
            </a:pPr>
            <a:r>
              <a:rPr lang="pt-BR" sz="3800" dirty="0" smtClean="0"/>
              <a:t> Formação: </a:t>
            </a:r>
            <a:r>
              <a:rPr lang="pt-BR" sz="3600" dirty="0" smtClean="0"/>
              <a:t>Bacharel </a:t>
            </a:r>
            <a:r>
              <a:rPr lang="pt-BR" sz="3600" dirty="0" smtClean="0"/>
              <a:t>em </a:t>
            </a:r>
            <a:r>
              <a:rPr lang="pt-BR" sz="3600" dirty="0" smtClean="0"/>
              <a:t>letras, ciências </a:t>
            </a:r>
            <a:r>
              <a:rPr lang="pt-BR" sz="3600" dirty="0" smtClean="0"/>
              <a:t>e </a:t>
            </a:r>
            <a:r>
              <a:rPr lang="pt-BR" sz="3600" dirty="0" smtClean="0"/>
              <a:t>Medicina. Conhecia </a:t>
            </a:r>
            <a:r>
              <a:rPr lang="pt-BR" sz="3600" dirty="0" smtClean="0"/>
              <a:t>e falava corretamente o alemão, o inglês, o italiano, o espanhol; tinha conhecimentos também do holandês e com facilidade podia expressar-se nesta </a:t>
            </a:r>
            <a:r>
              <a:rPr lang="pt-BR" sz="3600" dirty="0" smtClean="0"/>
              <a:t>língua.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smtClean="0"/>
              <a:t>Escreveu os seguintes livros: “Qual o sistema de estudos mais em harmonia com as necessidades da época?”, “Memória sobre estudos clássicos”, premiado pela Academia Real das Ciências, de Arras, em 1831; “Gramática francesa clássica” em 1831; “Manual dos exames para os certificados de habilitação: soluções racionais das perguntas e dos problemas de Aritmética e de Geometria”, em 1846; “Catecismo gramatical da língua francesa” em 1848; 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3600" dirty="0" smtClean="0"/>
              <a:t>“Programa dos cursos ordinários de Química, Física, Astronomia e Fisiologia” em 1849; “Ditados normais (pontos) para exames na Municipalidade (</a:t>
            </a:r>
            <a:r>
              <a:rPr lang="pt-BR" sz="3600" dirty="0" err="1" smtClean="0"/>
              <a:t>Hotel-de-Ville</a:t>
            </a:r>
            <a:r>
              <a:rPr lang="pt-BR" sz="3600" dirty="0" smtClean="0"/>
              <a:t>) e na Sorbonne” (1849), obra escrita com a colaboração de </a:t>
            </a:r>
            <a:r>
              <a:rPr lang="pt-BR" sz="3600" dirty="0" err="1" smtClean="0"/>
              <a:t>Lévi-Alvarès</a:t>
            </a:r>
            <a:r>
              <a:rPr lang="pt-BR" sz="3600" dirty="0" smtClean="0"/>
              <a:t>. Escreveu ainda: “Questionário gramatical, literário e filosófico”, em colaboração com </a:t>
            </a:r>
            <a:r>
              <a:rPr lang="pt-BR" sz="3600" dirty="0" err="1" smtClean="0"/>
              <a:t>Lévi-Alvarès</a:t>
            </a:r>
            <a:r>
              <a:rPr lang="pt-BR" sz="3600" dirty="0" smtClean="0"/>
              <a:t>. </a:t>
            </a:r>
            <a:r>
              <a:rPr lang="pt-BR" sz="3600" dirty="0" smtClean="0"/>
              <a:t>Suas </a:t>
            </a:r>
            <a:r>
              <a:rPr lang="pt-BR" sz="3600" dirty="0" smtClean="0"/>
              <a:t>obras são adotadas pela Universidade da França. Era membro de inúmeras sociedades de sábios, especialmente da Academia Real d’Arras.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dirty="0" smtClean="0"/>
              <a:t>Ainda jovem, no ano de 1823, </a:t>
            </a:r>
            <a:r>
              <a:rPr lang="pt-BR" dirty="0" err="1" smtClean="0"/>
              <a:t>Rivail</a:t>
            </a:r>
            <a:r>
              <a:rPr lang="pt-BR" dirty="0" smtClean="0"/>
              <a:t> </a:t>
            </a:r>
            <a:r>
              <a:rPr lang="pt-BR" dirty="0" smtClean="0"/>
              <a:t>demonstrava grande interesse pelo magnetismo animal, um movimento da época chamado também de </a:t>
            </a:r>
            <a:r>
              <a:rPr lang="pt-BR" dirty="0" err="1" smtClean="0"/>
              <a:t>mesmerismo</a:t>
            </a:r>
            <a:r>
              <a:rPr lang="pt-BR" dirty="0" smtClean="0"/>
              <a:t>, porque fora criado pelo médico alemão Francisco Antonio </a:t>
            </a:r>
            <a:r>
              <a:rPr lang="pt-BR" dirty="0" err="1" smtClean="0"/>
              <a:t>Mesmer</a:t>
            </a:r>
            <a:r>
              <a:rPr lang="pt-BR" dirty="0" smtClean="0"/>
              <a:t> (1733-1815), que morava em Paris desde 1778.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56895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 </a:t>
            </a:r>
            <a:r>
              <a:rPr lang="pt-BR" sz="4100" b="1" dirty="0" smtClean="0"/>
              <a:t>Magnetismo </a:t>
            </a:r>
            <a:r>
              <a:rPr lang="pt-BR" sz="4100" b="1" dirty="0" smtClean="0"/>
              <a:t>animal</a:t>
            </a:r>
            <a:r>
              <a:rPr lang="pt-BR" sz="4100" dirty="0" smtClean="0"/>
              <a:t> ou</a:t>
            </a:r>
            <a:r>
              <a:rPr lang="pt-BR" sz="4100" b="1" dirty="0" smtClean="0"/>
              <a:t> </a:t>
            </a:r>
            <a:r>
              <a:rPr lang="pt-BR" sz="4100" b="1" dirty="0" err="1" smtClean="0"/>
              <a:t>mesmerismo</a:t>
            </a:r>
            <a:r>
              <a:rPr lang="pt-BR" sz="4100" dirty="0" smtClean="0"/>
              <a:t>: </a:t>
            </a:r>
          </a:p>
          <a:p>
            <a:r>
              <a:rPr lang="pt-BR" sz="4100" dirty="0" smtClean="0"/>
              <a:t>foi </a:t>
            </a:r>
            <a:r>
              <a:rPr lang="pt-BR" sz="4100" dirty="0" smtClean="0"/>
              <a:t>o nome dado pelo médico </a:t>
            </a:r>
            <a:r>
              <a:rPr lang="pt-BR" sz="4100" dirty="0" smtClean="0"/>
              <a:t>alemão Franz </a:t>
            </a:r>
            <a:r>
              <a:rPr lang="pt-BR" sz="4100" dirty="0" err="1" smtClean="0"/>
              <a:t>Mesmer</a:t>
            </a:r>
            <a:r>
              <a:rPr lang="pt-BR" sz="4100" dirty="0" smtClean="0"/>
              <a:t> </a:t>
            </a:r>
            <a:r>
              <a:rPr lang="pt-BR" sz="4100" dirty="0" smtClean="0"/>
              <a:t>no </a:t>
            </a:r>
            <a:r>
              <a:rPr lang="pt-BR" sz="4100" dirty="0" err="1" smtClean="0"/>
              <a:t>séc</a:t>
            </a:r>
            <a:r>
              <a:rPr lang="pt-BR" sz="4100" dirty="0" smtClean="0"/>
              <a:t> XVIII, </a:t>
            </a:r>
            <a:r>
              <a:rPr lang="pt-BR" sz="4100" dirty="0" smtClean="0"/>
              <a:t>ao que ele acreditava ser uma força natural invisível possuída por todos os seres vivos/animados (humanos, animais, vegetais, etc.). Ele acreditava que tal força poderia ter efeitos físicos, incluindo propriedades de cura. </a:t>
            </a:r>
            <a:endParaRPr lang="pt-BR" sz="4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56895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Ele </a:t>
            </a:r>
            <a:r>
              <a:rPr lang="pt-BR" sz="4200" dirty="0" smtClean="0"/>
              <a:t>tentou persistentemente, mas sem nenhum sucesso alcançar reconhecimento científico de suas ideias</a:t>
            </a:r>
            <a:r>
              <a:rPr lang="pt-BR" sz="4200" dirty="0" smtClean="0"/>
              <a:t>.</a:t>
            </a:r>
            <a:r>
              <a:rPr lang="pt-BR" sz="4200" baseline="30000" dirty="0" smtClean="0"/>
              <a:t> </a:t>
            </a:r>
            <a:r>
              <a:rPr lang="pt-BR" sz="4200" dirty="0" smtClean="0"/>
              <a:t> </a:t>
            </a:r>
            <a:r>
              <a:rPr lang="pt-BR" sz="4200" dirty="0" err="1" smtClean="0"/>
              <a:t>Mesmer</a:t>
            </a:r>
            <a:r>
              <a:rPr lang="pt-BR" sz="4200" dirty="0" smtClean="0"/>
              <a:t> foi inúmeras vezes acusado </a:t>
            </a:r>
            <a:r>
              <a:rPr lang="pt-BR" sz="4200" dirty="0" smtClean="0"/>
              <a:t>de charlatanismo.</a:t>
            </a:r>
            <a:r>
              <a:rPr lang="pt-BR" sz="4200" dirty="0" smtClean="0"/>
              <a:t> </a:t>
            </a:r>
            <a:endParaRPr lang="pt-BR" sz="4200" dirty="0" smtClean="0"/>
          </a:p>
          <a:p>
            <a:endParaRPr lang="pt-BR" sz="4200" dirty="0" smtClean="0"/>
          </a:p>
          <a:p>
            <a:r>
              <a:rPr lang="pt-BR" sz="4200" dirty="0" smtClean="0"/>
              <a:t>Fonte: </a:t>
            </a:r>
            <a:r>
              <a:rPr lang="pt-BR" sz="4400" dirty="0" smtClean="0"/>
              <a:t>Wikipédia</a:t>
            </a: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0872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No ano de 1853, quando as mesas girantes e dançantes vindas dos Estados Unidos invadiram a Europa, os adeptos do </a:t>
            </a:r>
            <a:r>
              <a:rPr lang="pt-BR" sz="4400" dirty="0" err="1" smtClean="0"/>
              <a:t>mesmerismo</a:t>
            </a:r>
            <a:r>
              <a:rPr lang="pt-BR" sz="4400" dirty="0" smtClean="0"/>
              <a:t> ou </a:t>
            </a:r>
            <a:r>
              <a:rPr lang="pt-BR" sz="4400" dirty="0" err="1" smtClean="0"/>
              <a:t>magnetistas</a:t>
            </a:r>
            <a:r>
              <a:rPr lang="pt-BR" sz="4400" dirty="0" smtClean="0"/>
              <a:t> de Paris logo quiseram explicar com suas teorias magnéticas este curioso fenômeno. </a:t>
            </a: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Uma noite, por intermédio de um médium, seu espírito pessoal lhe revelou que eles haviam vivido juntos em outra existência, no tempo dos Druidas, nas </a:t>
            </a:r>
            <a:r>
              <a:rPr lang="pt-BR" sz="4400" dirty="0" err="1" smtClean="0"/>
              <a:t>Gálias</a:t>
            </a:r>
            <a:r>
              <a:rPr lang="pt-BR" sz="4400" dirty="0" smtClean="0"/>
              <a:t>, e que seu nome era Allan </a:t>
            </a:r>
            <a:r>
              <a:rPr lang="pt-BR" sz="4400" dirty="0" smtClean="0"/>
              <a:t>Kardec</a:t>
            </a:r>
          </a:p>
          <a:p>
            <a:endParaRPr lang="pt-BR" sz="4400" dirty="0" smtClean="0"/>
          </a:p>
          <a:p>
            <a:r>
              <a:rPr lang="pt-BR" sz="4400" dirty="0" smtClean="0"/>
              <a:t> </a:t>
            </a:r>
            <a:r>
              <a:rPr lang="pt-BR" sz="2800" dirty="0" smtClean="0"/>
              <a:t>“</a:t>
            </a:r>
            <a:r>
              <a:rPr lang="pt-BR" sz="2800" dirty="0" smtClean="0"/>
              <a:t>Obras Completas.” Editora Opus, 2ª edição, 1985 p. </a:t>
            </a:r>
            <a:r>
              <a:rPr lang="pt-BR" sz="2800" dirty="0" smtClean="0"/>
              <a:t>1.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17942</TotalTime>
  <Words>923</Words>
  <Application>Microsoft Office PowerPoint</Application>
  <PresentationFormat>Apresentação na tela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1452</cp:revision>
  <dcterms:created xsi:type="dcterms:W3CDTF">2012-01-16T14:03:42Z</dcterms:created>
  <dcterms:modified xsi:type="dcterms:W3CDTF">2021-12-08T03:31:44Z</dcterms:modified>
</cp:coreProperties>
</file>