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26"/>
  </p:notesMasterIdLst>
  <p:sldIdLst>
    <p:sldId id="1106" r:id="rId2"/>
    <p:sldId id="1098" r:id="rId3"/>
    <p:sldId id="1170" r:id="rId4"/>
    <p:sldId id="1165" r:id="rId5"/>
    <p:sldId id="1110" r:id="rId6"/>
    <p:sldId id="1143" r:id="rId7"/>
    <p:sldId id="1144" r:id="rId8"/>
    <p:sldId id="1145" r:id="rId9"/>
    <p:sldId id="1146" r:id="rId10"/>
    <p:sldId id="1147" r:id="rId11"/>
    <p:sldId id="1148" r:id="rId12"/>
    <p:sldId id="1150" r:id="rId13"/>
    <p:sldId id="1151" r:id="rId14"/>
    <p:sldId id="1152" r:id="rId15"/>
    <p:sldId id="1154" r:id="rId16"/>
    <p:sldId id="1155" r:id="rId17"/>
    <p:sldId id="1157" r:id="rId18"/>
    <p:sldId id="1158" r:id="rId19"/>
    <p:sldId id="1159" r:id="rId20"/>
    <p:sldId id="1161" r:id="rId21"/>
    <p:sldId id="1162" r:id="rId22"/>
    <p:sldId id="1163" r:id="rId23"/>
    <p:sldId id="1169" r:id="rId24"/>
    <p:sldId id="1164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76E31"/>
    <a:srgbClr val="000000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515" autoAdjust="0"/>
  </p:normalViewPr>
  <p:slideViewPr>
    <p:cSldViewPr>
      <p:cViewPr>
        <p:scale>
          <a:sx n="50" d="100"/>
          <a:sy n="50" d="100"/>
        </p:scale>
        <p:origin x="-2386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10/02/2023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1ª  parte</a:t>
            </a:r>
          </a:p>
          <a:p>
            <a:pPr algn="ctr"/>
            <a:r>
              <a:rPr lang="pt-BR" sz="3200" dirty="0" smtClean="0"/>
              <a:t>1-23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928926" y="21429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parábola do semeador</a:t>
            </a:r>
            <a:endParaRPr lang="pt-BR" sz="3200" dirty="0"/>
          </a:p>
        </p:txBody>
      </p:sp>
      <p:sp>
        <p:nvSpPr>
          <p:cNvPr id="14" name="Retângulo 13"/>
          <p:cNvSpPr/>
          <p:nvPr/>
        </p:nvSpPr>
        <p:spPr>
          <a:xfrm>
            <a:off x="428596" y="1500174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2ª parte</a:t>
            </a:r>
          </a:p>
          <a:p>
            <a:pPr algn="ctr"/>
            <a:r>
              <a:rPr lang="pt-BR" sz="3200" dirty="0" smtClean="0"/>
              <a:t>24- 30</a:t>
            </a:r>
            <a:endParaRPr lang="pt-BR" sz="3200" dirty="0"/>
          </a:p>
        </p:txBody>
      </p:sp>
      <p:sp>
        <p:nvSpPr>
          <p:cNvPr id="15" name="Retângulo 14"/>
          <p:cNvSpPr/>
          <p:nvPr/>
        </p:nvSpPr>
        <p:spPr>
          <a:xfrm>
            <a:off x="428596" y="2786058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3ª  parte</a:t>
            </a:r>
          </a:p>
          <a:p>
            <a:pPr algn="ctr"/>
            <a:r>
              <a:rPr lang="pt-BR" sz="3200" dirty="0" smtClean="0"/>
              <a:t>31-35</a:t>
            </a:r>
            <a:endParaRPr lang="pt-BR" sz="3200" dirty="0"/>
          </a:p>
        </p:txBody>
      </p:sp>
      <p:sp>
        <p:nvSpPr>
          <p:cNvPr id="16" name="Retângulo 15"/>
          <p:cNvSpPr/>
          <p:nvPr/>
        </p:nvSpPr>
        <p:spPr>
          <a:xfrm>
            <a:off x="428596" y="4071942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4ª  parte</a:t>
            </a:r>
          </a:p>
          <a:p>
            <a:pPr algn="ctr"/>
            <a:r>
              <a:rPr lang="pt-BR" sz="3200" dirty="0" smtClean="0"/>
              <a:t>36-43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428596" y="5429264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5ª parte</a:t>
            </a:r>
          </a:p>
          <a:p>
            <a:pPr algn="ctr"/>
            <a:r>
              <a:rPr lang="pt-BR" sz="3200" dirty="0" smtClean="0"/>
              <a:t>44-58</a:t>
            </a:r>
            <a:endParaRPr lang="pt-BR" sz="3200" dirty="0"/>
          </a:p>
        </p:txBody>
      </p:sp>
      <p:sp>
        <p:nvSpPr>
          <p:cNvPr id="19" name="Retângulo 18"/>
          <p:cNvSpPr/>
          <p:nvPr/>
        </p:nvSpPr>
        <p:spPr>
          <a:xfrm>
            <a:off x="2928926" y="1500174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parábola do trigo e do joio</a:t>
            </a:r>
            <a:endParaRPr lang="pt-BR" sz="3200" dirty="0"/>
          </a:p>
        </p:txBody>
      </p:sp>
      <p:sp>
        <p:nvSpPr>
          <p:cNvPr id="20" name="Retângulo 19"/>
          <p:cNvSpPr/>
          <p:nvPr/>
        </p:nvSpPr>
        <p:spPr>
          <a:xfrm>
            <a:off x="2928926" y="2786058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As parábolas do grão de mostarda e do fermento</a:t>
            </a:r>
            <a:endParaRPr lang="pt-BR" sz="3200" dirty="0"/>
          </a:p>
        </p:txBody>
      </p:sp>
      <p:sp>
        <p:nvSpPr>
          <p:cNvPr id="21" name="Retângulo 20"/>
          <p:cNvSpPr/>
          <p:nvPr/>
        </p:nvSpPr>
        <p:spPr>
          <a:xfrm>
            <a:off x="2928926" y="4071942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Explicação da parábola do joio</a:t>
            </a:r>
            <a:endParaRPr lang="pt-BR" sz="3200" dirty="0"/>
          </a:p>
        </p:txBody>
      </p:sp>
      <p:sp>
        <p:nvSpPr>
          <p:cNvPr id="22" name="Retângulo 21"/>
          <p:cNvSpPr/>
          <p:nvPr/>
        </p:nvSpPr>
        <p:spPr>
          <a:xfrm>
            <a:off x="2928926" y="5429264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As parábolas do tesouro escondido, da pérola e da rede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Mas ele não tem raiz em si mesmo, sendo de pouca duração. Quando chega a angústia ou a perseguição por causa da palavra, logo se escandaliza.</a:t>
            </a:r>
            <a:br>
              <a:rPr lang="pt-BR" dirty="0" smtClean="0"/>
            </a:br>
            <a:r>
              <a:rPr lang="pt-BR" dirty="0" smtClean="0"/>
              <a:t>O que foi semeado entre os espinhos é o que ouve a palavra, porém as preocupações deste mundo e a fascinação das riquezas sufocam a palavra, e ela fica infrutífera.</a:t>
            </a:r>
            <a:br>
              <a:rPr lang="pt-BR" dirty="0" smtClean="0"/>
            </a:br>
            <a:r>
              <a:rPr lang="pt-BR" dirty="0" smtClean="0"/>
              <a:t>Mas o que foi semeado em boa terra é o que ouve a palavra e a compreende; 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este frutifica e produz a cem, a sessenta e a trinta por um.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</a:t>
            </a:r>
            <a:r>
              <a:rPr lang="pt-BR" sz="3600" dirty="0" smtClean="0">
                <a:cs typeface="Times New Roman" pitchFamily="18" charset="0"/>
              </a:rPr>
              <a:t>Mateus 13.24-30</a:t>
            </a:r>
          </a:p>
          <a:p>
            <a:r>
              <a:rPr lang="pt-BR" sz="3600" dirty="0" smtClean="0"/>
              <a:t>Jesus lhes propôs outra parábola, dizendo: </a:t>
            </a:r>
          </a:p>
          <a:p>
            <a:r>
              <a:rPr lang="pt-BR" sz="3600" dirty="0" smtClean="0"/>
              <a:t>— O Reino dos Céus é semelhante a um homem que semeou boa semente no seu campo. Mas, enquanto todos estavam dormindo, veio o inimigo dele, semeou o joio no meio do trigo e foi embora.</a:t>
            </a:r>
            <a:br>
              <a:rPr lang="pt-BR" sz="3600" dirty="0" smtClean="0"/>
            </a:br>
            <a:r>
              <a:rPr lang="pt-BR" sz="3600" dirty="0" smtClean="0"/>
              <a:t>E, quando as plantas cresceram e produziram fruto, apareceu também o joio.</a:t>
            </a:r>
            <a:br>
              <a:rPr lang="pt-BR" sz="3600" dirty="0" smtClean="0"/>
            </a:br>
            <a:r>
              <a:rPr lang="pt-BR" sz="3600" dirty="0" smtClean="0"/>
              <a:t>Então os servos do dono da casa chegaram e disseram: "Patrão, o senhor não semeou boa semente no seu campo? 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De onde, então, vem o joio?"</a:t>
            </a:r>
            <a:br>
              <a:rPr lang="pt-BR" dirty="0" smtClean="0"/>
            </a:br>
            <a:r>
              <a:rPr lang="pt-BR" dirty="0" smtClean="0"/>
              <a:t>Ele, porém, lhes respondeu: "Um inimigo fez isso." Mas os servos lhe perguntaram: "O senhor quer que a gente vá e arranque o joio?"</a:t>
            </a:r>
            <a:br>
              <a:rPr lang="pt-BR" dirty="0" smtClean="0"/>
            </a:br>
            <a:r>
              <a:rPr lang="pt-BR" dirty="0" smtClean="0"/>
              <a:t>O dono da casa respondeu: "Não! Porque, ao separar o joio, vocês poderão arrancar também com ele o trigo.</a:t>
            </a:r>
            <a:br>
              <a:rPr lang="pt-BR" dirty="0" smtClean="0"/>
            </a:br>
            <a:r>
              <a:rPr lang="pt-BR" dirty="0" smtClean="0"/>
              <a:t>Deixem que cresçam juntos até a colheita. E, no tempo da colheita, direi aos ceifeiros: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571480"/>
            <a:ext cx="89297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:‘Ajuntem primeiro o joio e amarrem-no em feixes para ser queimado; mas recolham o trigo no meu celeiro.’" 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5725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  </a:t>
            </a:r>
            <a:r>
              <a:rPr lang="pt-BR" sz="3600" dirty="0" smtClean="0">
                <a:cs typeface="Times New Roman" pitchFamily="18" charset="0"/>
              </a:rPr>
              <a:t>Mateus 13.31-35</a:t>
            </a:r>
          </a:p>
          <a:p>
            <a:r>
              <a:rPr lang="pt-BR" sz="3600" dirty="0" smtClean="0"/>
              <a:t>Jesus lhes propôs outra parábola, dizendo: </a:t>
            </a:r>
          </a:p>
          <a:p>
            <a:r>
              <a:rPr lang="pt-BR" sz="3600" dirty="0" smtClean="0"/>
              <a:t>— O Reino dos Céus é semelhante a um grão de mostarda, que um homem pegou e plantou no seu campo.</a:t>
            </a:r>
            <a:br>
              <a:rPr lang="pt-BR" sz="3600" dirty="0" smtClean="0"/>
            </a:br>
            <a:r>
              <a:rPr lang="pt-BR" sz="3600" dirty="0" smtClean="0"/>
              <a:t>Esse grão é, na verdade, a menor de todas as sementes, mas, quando cresce, é maior do que as hortaliças, e chega a ser uma árvore, de modo que as aves do céu vêm se aninhar nos seus ramos.</a:t>
            </a:r>
            <a:br>
              <a:rPr lang="pt-BR" sz="3600" dirty="0" smtClean="0"/>
            </a:br>
            <a:r>
              <a:rPr lang="pt-BR" sz="3600" dirty="0" smtClean="0"/>
              <a:t>Jesus lhes contou ainda outra parábola: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— O Reino dos Céus é semelhante ao fermento que uma mulher pegou e misturou em três medidas de farinha, até ficar tudo levedado.</a:t>
            </a:r>
            <a:br>
              <a:rPr lang="pt-BR" dirty="0" smtClean="0"/>
            </a:br>
            <a:r>
              <a:rPr lang="pt-BR" dirty="0" smtClean="0"/>
              <a:t>Jesus disse todas estas coisas às multidões por parábolas e sem parábolas nada lhes dizia.</a:t>
            </a:r>
            <a:br>
              <a:rPr lang="pt-BR" dirty="0" smtClean="0"/>
            </a:br>
            <a:r>
              <a:rPr lang="pt-BR" dirty="0" smtClean="0"/>
              <a:t>Isso aconteceu para se cumprir o que foi dito por meio do profeta: "Abrirei a minha boca em parábolas; publicarei coisas ocultas desde a criação do mundo."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428604"/>
            <a:ext cx="85725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  </a:t>
            </a:r>
            <a:r>
              <a:rPr lang="pt-BR" sz="3600" dirty="0" smtClean="0">
                <a:cs typeface="Times New Roman" pitchFamily="18" charset="0"/>
              </a:rPr>
              <a:t>Mateus 13.36-43</a:t>
            </a:r>
          </a:p>
          <a:p>
            <a:r>
              <a:rPr lang="pt-BR" sz="3600" dirty="0" smtClean="0"/>
              <a:t>Então, despedindo as multidões, Jesus foi para casa. E, aproximando-se dele os seus discípulos, disseram: — Explique-nos a parábola do joio do campo.</a:t>
            </a:r>
            <a:br>
              <a:rPr lang="pt-BR" sz="3600" dirty="0" smtClean="0"/>
            </a:br>
            <a:r>
              <a:rPr lang="pt-BR" sz="3600" dirty="0" smtClean="0"/>
              <a:t>E Jesus respondeu: — O que semeia a boa semente é o Filho do Homem.</a:t>
            </a:r>
            <a:br>
              <a:rPr lang="pt-BR" sz="3600" dirty="0" smtClean="0"/>
            </a:br>
            <a:r>
              <a:rPr lang="pt-BR" sz="3600" dirty="0" smtClean="0"/>
              <a:t>O campo é o mundo. A boa semente são os filhos do Reino; o joio são os filhos do Maligno.</a:t>
            </a:r>
            <a:br>
              <a:rPr lang="pt-BR" sz="3600" dirty="0" smtClean="0"/>
            </a:br>
            <a:r>
              <a:rPr lang="pt-BR" sz="3600" dirty="0" smtClean="0"/>
              <a:t>O inimigo que o semeou é o diabo. 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428604"/>
            <a:ext cx="892971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 colheita é o fim dos tempos, e os ceifeiros são os anjos.</a:t>
            </a:r>
            <a:br>
              <a:rPr lang="pt-BR" dirty="0" smtClean="0"/>
            </a:br>
            <a:r>
              <a:rPr lang="pt-BR" dirty="0" smtClean="0"/>
              <a:t>Pois, assim como o joio é colhido e jogado no fogo, assim será no fim dos tempos.</a:t>
            </a:r>
            <a:br>
              <a:rPr lang="pt-BR" dirty="0" smtClean="0"/>
            </a:br>
            <a:r>
              <a:rPr lang="pt-BR" dirty="0" smtClean="0"/>
              <a:t>O Filho do Homem mandará os seus anjos, que ajuntarão do seu Reino todos os que servem de pedra de tropeço e os que praticam o mal</a:t>
            </a:r>
            <a:br>
              <a:rPr lang="pt-BR" dirty="0" smtClean="0"/>
            </a:br>
            <a:r>
              <a:rPr lang="pt-BR" dirty="0" smtClean="0"/>
              <a:t>e os lançarão na fornalha acesa; ali haverá choro e ranger de dentes.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428604"/>
            <a:ext cx="89297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Então os justos resplandecerão como o sol, no Reino de seu Pai. Quem tem ouvidos para ouvir, ouça.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13.1-3a</a:t>
            </a:r>
          </a:p>
          <a:p>
            <a:r>
              <a:rPr lang="pt-BR" dirty="0" smtClean="0"/>
              <a:t>Naquele mesmo dia, Jesus saiu de casa e se assentou à beira-mar.</a:t>
            </a:r>
            <a:br>
              <a:rPr lang="pt-BR" dirty="0" smtClean="0"/>
            </a:br>
            <a:r>
              <a:rPr lang="pt-BR" dirty="0" smtClean="0"/>
              <a:t>E grandes multidões se reuniram em volta dele, de modo que entrou num barco e se assentou. E toda a multidão estava em pé na praia.</a:t>
            </a:r>
            <a:br>
              <a:rPr lang="pt-BR" dirty="0" smtClean="0"/>
            </a:br>
            <a:r>
              <a:rPr lang="pt-BR" dirty="0" smtClean="0"/>
              <a:t>E de muitas coisas lhes falou por parábolas, dizendo: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57256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   </a:t>
            </a:r>
            <a:r>
              <a:rPr lang="pt-BR" sz="3600" dirty="0" smtClean="0">
                <a:cs typeface="Times New Roman" pitchFamily="18" charset="0"/>
              </a:rPr>
              <a:t>Mateus 13.44-53</a:t>
            </a:r>
          </a:p>
          <a:p>
            <a:r>
              <a:rPr lang="pt-BR" sz="3600" dirty="0" smtClean="0"/>
              <a:t>— O Reino dos Céus é semelhante a um tesouro escondido no campo, que um homem achou e escondeu. Então, transbordante de alegria, vai, vende tudo o que tem e compra aquele campo.</a:t>
            </a:r>
            <a:br>
              <a:rPr lang="pt-BR" sz="3600" dirty="0" smtClean="0"/>
            </a:br>
            <a:r>
              <a:rPr lang="pt-BR" sz="3600" dirty="0" smtClean="0"/>
              <a:t>— O Reino dos Céus é também semelhante a um homem que negocia e procura boas pérolas.</a:t>
            </a:r>
            <a:br>
              <a:rPr lang="pt-BR" sz="3600" dirty="0" smtClean="0"/>
            </a:br>
            <a:r>
              <a:rPr lang="pt-BR" sz="3600" dirty="0" smtClean="0"/>
              <a:t>Quando encontrou uma pérola de grande valor, ele foi, vendeu tudo o que tinha e comprou a pérola.</a:t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— O Reino dos Céus é ainda semelhante a uma rede que foi lançada ao mar e apanhou peixes de toda espécie.</a:t>
            </a:r>
            <a:br>
              <a:rPr lang="pt-BR" dirty="0" smtClean="0"/>
            </a:br>
            <a:r>
              <a:rPr lang="pt-BR" dirty="0" smtClean="0"/>
              <a:t>E, quando já estava cheia, os pescadores a arrastaram para a praia e, assentados, escolheram os bons para os cestos e jogaram fora os ruins.</a:t>
            </a:r>
            <a:br>
              <a:rPr lang="pt-BR" dirty="0" smtClean="0"/>
            </a:br>
            <a:r>
              <a:rPr lang="pt-BR" dirty="0" smtClean="0"/>
              <a:t>Assim será no fim dos tempos: os anjos sairão, separarão os maus dentre os justos</a:t>
            </a:r>
            <a:br>
              <a:rPr lang="pt-BR" dirty="0" smtClean="0"/>
            </a:br>
            <a:r>
              <a:rPr lang="pt-BR" dirty="0" smtClean="0"/>
              <a:t>e os lançarão na fornalha acesa; ali haverá choro e ranger de dentes.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428604"/>
            <a:ext cx="89297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Então Jesus perguntou: — Vocês entenderam todas estas coisas? Eles responderam: — Sim!</a:t>
            </a:r>
            <a:br>
              <a:rPr lang="pt-BR" sz="3600" dirty="0" smtClean="0"/>
            </a:br>
            <a:r>
              <a:rPr lang="pt-BR" sz="3600" dirty="0" smtClean="0"/>
              <a:t>Então Jesus lhes disse: — Por isso, todo escriba instruído no Reino dos Céus é semelhante a um pai de família que tira do seu depósito coisas novas e coisas velhas.</a:t>
            </a:r>
            <a:br>
              <a:rPr lang="pt-BR" sz="3600" dirty="0" smtClean="0"/>
            </a:br>
            <a:r>
              <a:rPr lang="pt-BR" sz="3600" dirty="0" smtClean="0"/>
              <a:t>Quando Jesus acabou de contar essas parábolas, retirou-se dali.</a:t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       Mateus 13.54-58</a:t>
            </a:r>
            <a:br>
              <a:rPr lang="pt-BR" sz="3600" dirty="0" smtClean="0"/>
            </a:br>
            <a:r>
              <a:rPr lang="pt-BR" sz="3600" dirty="0" smtClean="0"/>
              <a:t>E, chegando à sua terra, ensinava-os na sinagoga, de modo que se maravilhavam e diziam: — De onde lhe vêm esta sabedoria e estes poderes miraculosos?</a:t>
            </a:r>
          </a:p>
          <a:p>
            <a:r>
              <a:rPr lang="pt-BR" sz="3600" dirty="0" smtClean="0"/>
              <a:t>Não é este o filho do carpinteiro? A sua mãe não se chama Maria, e seus irmãos não são Tiago, José, Simão e Judas?</a:t>
            </a:r>
            <a:br>
              <a:rPr lang="pt-BR" sz="3600" dirty="0" smtClean="0"/>
            </a:br>
            <a:r>
              <a:rPr lang="pt-BR" sz="3600" dirty="0" smtClean="0"/>
              <a:t>Todas as suas irmãs não vivem entre nós? Então, de onde lhe vem tudo isto?</a:t>
            </a:r>
            <a:br>
              <a:rPr lang="pt-BR" sz="3600" dirty="0" smtClean="0"/>
            </a:br>
            <a:r>
              <a:rPr lang="pt-BR" sz="3600" dirty="0" smtClean="0"/>
              <a:t>E escandalizavam-se por causa dele. Jesus, porém, lhes disse: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642918"/>
            <a:ext cx="89297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— Nenhum profeta é desprezado, a não ser na sua terra e na sua casa.</a:t>
            </a:r>
            <a:br>
              <a:rPr lang="pt-BR" dirty="0" smtClean="0"/>
            </a:br>
            <a:r>
              <a:rPr lang="pt-BR" dirty="0" smtClean="0"/>
              <a:t>E não fez ali muitos milagres, por causa da incredulidade deles.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000628" y="857232"/>
            <a:ext cx="276228" cy="22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23325" y="47688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Cafarnaum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5286380" y="785794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</a:t>
            </a:r>
            <a:r>
              <a:rPr lang="pt-BR" dirty="0" smtClean="0">
                <a:cs typeface="Times New Roman" pitchFamily="18" charset="0"/>
              </a:rPr>
              <a:t>Mateus 13.3b-9</a:t>
            </a:r>
          </a:p>
          <a:p>
            <a:r>
              <a:rPr lang="pt-BR" dirty="0" smtClean="0"/>
              <a:t>— Eis que o semeador saiu a semear.</a:t>
            </a:r>
            <a:br>
              <a:rPr lang="pt-BR" dirty="0" smtClean="0"/>
            </a:br>
            <a:r>
              <a:rPr lang="pt-BR" dirty="0" smtClean="0"/>
              <a:t>E, ao semear, uma parte caiu à beira do caminho, e, vindo as aves, a comeram.</a:t>
            </a:r>
          </a:p>
          <a:p>
            <a:r>
              <a:rPr lang="pt-BR" dirty="0" smtClean="0"/>
              <a:t>Outra parte caiu em solo rochoso, onde a terra era pouca, e logo nasceu, visto não ser profunda a terra.</a:t>
            </a:r>
            <a:br>
              <a:rPr lang="pt-BR" dirty="0" smtClean="0"/>
            </a:br>
            <a:r>
              <a:rPr lang="pt-BR" dirty="0" smtClean="0"/>
              <a:t>Saindo, porém, o sol, a queimou; e, porque não tinha raiz, secou-se.</a:t>
            </a:r>
            <a:br>
              <a:rPr lang="pt-BR" dirty="0" smtClean="0"/>
            </a:br>
            <a:r>
              <a:rPr lang="pt-BR" dirty="0" smtClean="0"/>
              <a:t>Outra parte caiu entre os espinhos; e os espinhos cresceram e a sufocaram.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571480"/>
            <a:ext cx="8929718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Outra, enfim, caiu em boa terra e deu fruto: a cem, a sessenta e a trinta por um.</a:t>
            </a:r>
          </a:p>
          <a:p>
            <a:r>
              <a:rPr lang="pt-BR" dirty="0" smtClean="0"/>
              <a:t>Quem tem ouvidos para ouvir, ouça.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dirty="0" smtClean="0">
                <a:cs typeface="Times New Roman" pitchFamily="18" charset="0"/>
              </a:rPr>
              <a:t>                    Mateus 13.10-17</a:t>
            </a:r>
            <a:endParaRPr lang="pt-BR" sz="3900" dirty="0" smtClean="0"/>
          </a:p>
          <a:p>
            <a:r>
              <a:rPr lang="pt-BR" sz="3900" dirty="0" smtClean="0"/>
              <a:t>Então os discípulos se aproximaram de Jesus e lhe perguntaram: — Por que o senhor fala com eles por meio de parábolas?</a:t>
            </a:r>
            <a:br>
              <a:rPr lang="pt-BR" sz="3900" dirty="0" smtClean="0"/>
            </a:br>
            <a:r>
              <a:rPr lang="pt-BR" sz="3900" dirty="0" smtClean="0"/>
              <a:t>Ao que Jesus respondeu: — Porque a vocês é dado conhecer os mistérios do Reino dos Céus, mas àqueles isso não é concedido.</a:t>
            </a:r>
            <a:br>
              <a:rPr lang="pt-BR" sz="3900" dirty="0" smtClean="0"/>
            </a:br>
            <a:r>
              <a:rPr lang="pt-BR" sz="3900" dirty="0" smtClean="0"/>
              <a:t>Pois ao que tem, mais será dado, e terá em abundância; mas, ao que não tem, até o que tem lhe será tirado.</a:t>
            </a:r>
            <a:endParaRPr lang="pt-BR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Por isso, falo com eles por meio de parábolas: porque, vendo, não </a:t>
            </a:r>
            <a:r>
              <a:rPr lang="pt-BR" dirty="0" err="1" smtClean="0"/>
              <a:t>veem</a:t>
            </a:r>
            <a:r>
              <a:rPr lang="pt-BR" dirty="0" smtClean="0"/>
              <a:t>; e, ouvindo, não ouvem, nem entendem.</a:t>
            </a:r>
            <a:br>
              <a:rPr lang="pt-BR" dirty="0" smtClean="0"/>
            </a:br>
            <a:r>
              <a:rPr lang="pt-BR" dirty="0" smtClean="0"/>
              <a:t>Assim, neles se cumpre a profecia de Isaías: "Ouvindo, vocês ouvirão e de modo nenhum entenderão; vendo, vocês verão e de modo nenhum perceberão.</a:t>
            </a:r>
            <a:br>
              <a:rPr lang="pt-BR" dirty="0" smtClean="0"/>
            </a:br>
            <a:r>
              <a:rPr lang="pt-BR" dirty="0" smtClean="0"/>
              <a:t>Porque o coração deste povo está endurecido; ouviram com os ouvidos tapados e fecharam os olhos; para não acontecer que vejam com os olhos,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dirty="0" smtClean="0"/>
              <a:t>ouçam com os ouvidos, entendam com o coração, se convertam e sejam por mim curados."</a:t>
            </a:r>
            <a:br>
              <a:rPr lang="pt-BR" sz="3900" dirty="0" smtClean="0"/>
            </a:br>
            <a:r>
              <a:rPr lang="pt-BR" sz="3900" dirty="0" smtClean="0"/>
              <a:t>— </a:t>
            </a:r>
            <a:r>
              <a:rPr lang="pt-BR" sz="3900" dirty="0" err="1" smtClean="0"/>
              <a:t>Bem-aventurados</a:t>
            </a:r>
            <a:r>
              <a:rPr lang="pt-BR" sz="3900" dirty="0" smtClean="0"/>
              <a:t>, porém, são os olhos de vocês, porque </a:t>
            </a:r>
            <a:r>
              <a:rPr lang="pt-BR" sz="3900" dirty="0" err="1" smtClean="0"/>
              <a:t>veem</a:t>
            </a:r>
            <a:r>
              <a:rPr lang="pt-BR" sz="3900" dirty="0" smtClean="0"/>
              <a:t>; e bem-aventurados são os ouvidos de vocês, porque ouvem.</a:t>
            </a:r>
            <a:br>
              <a:rPr lang="pt-BR" sz="3900" dirty="0" smtClean="0"/>
            </a:br>
            <a:r>
              <a:rPr lang="pt-BR" sz="3900" dirty="0" smtClean="0"/>
              <a:t>Pois em verdade lhes digo que muitos profetas e justos desejaram ver o que vocês estão vendo, mas não viram; e quiseram ouvir o que vocês estão ouvindo, mas não ouviram.</a:t>
            </a:r>
            <a:endParaRPr lang="pt-BR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Mateus 13.18-23</a:t>
            </a:r>
            <a:br>
              <a:rPr lang="pt-BR" dirty="0" smtClean="0"/>
            </a:br>
            <a:r>
              <a:rPr lang="pt-BR" dirty="0" smtClean="0"/>
              <a:t>— Ouçam, portanto, o que significa a parábola do semeador.</a:t>
            </a:r>
            <a:br>
              <a:rPr lang="pt-BR" dirty="0" smtClean="0"/>
            </a:br>
            <a:r>
              <a:rPr lang="pt-BR" dirty="0" smtClean="0"/>
              <a:t>A todos os que ouvem a palavra do Reino e não a compreendem, vem o Maligno e arrebata o que lhes foi semeado no coração. Este é o que foi semeado à beira do caminho.</a:t>
            </a:r>
          </a:p>
          <a:p>
            <a:r>
              <a:rPr lang="pt-BR" dirty="0" smtClean="0"/>
              <a:t>O que foi semeado em solo rochoso, esse é o que ouve a palavra e logo a recebe com alegria.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35030</TotalTime>
  <Words>554</Words>
  <Application>Microsoft Office PowerPoint</Application>
  <PresentationFormat>Apresentação na tela (4:3)</PresentationFormat>
  <Paragraphs>57</Paragraphs>
  <Slides>24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2645</cp:revision>
  <dcterms:created xsi:type="dcterms:W3CDTF">2012-01-16T14:03:42Z</dcterms:created>
  <dcterms:modified xsi:type="dcterms:W3CDTF">2023-02-10T16:27:23Z</dcterms:modified>
</cp:coreProperties>
</file>