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27"/>
  </p:notesMasterIdLst>
  <p:sldIdLst>
    <p:sldId id="1106" r:id="rId2"/>
    <p:sldId id="1098" r:id="rId3"/>
    <p:sldId id="1110" r:id="rId4"/>
    <p:sldId id="1123" r:id="rId5"/>
    <p:sldId id="1124" r:id="rId6"/>
    <p:sldId id="1107" r:id="rId7"/>
    <p:sldId id="1112" r:id="rId8"/>
    <p:sldId id="1125" r:id="rId9"/>
    <p:sldId id="1126" r:id="rId10"/>
    <p:sldId id="1129" r:id="rId11"/>
    <p:sldId id="1127" r:id="rId12"/>
    <p:sldId id="1128" r:id="rId13"/>
    <p:sldId id="1130" r:id="rId14"/>
    <p:sldId id="1131" r:id="rId15"/>
    <p:sldId id="1132" r:id="rId16"/>
    <p:sldId id="1134" r:id="rId17"/>
    <p:sldId id="1133" r:id="rId18"/>
    <p:sldId id="1135" r:id="rId19"/>
    <p:sldId id="1136" r:id="rId20"/>
    <p:sldId id="1137" r:id="rId21"/>
    <p:sldId id="1138" r:id="rId22"/>
    <p:sldId id="1139" r:id="rId23"/>
    <p:sldId id="1140" r:id="rId24"/>
    <p:sldId id="1141" r:id="rId25"/>
    <p:sldId id="1142" r:id="rId2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76E31"/>
    <a:srgbClr val="000000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515" autoAdjust="0"/>
  </p:normalViewPr>
  <p:slideViewPr>
    <p:cSldViewPr>
      <p:cViewPr>
        <p:scale>
          <a:sx n="50" d="100"/>
          <a:sy n="50" d="100"/>
        </p:scale>
        <p:origin x="-2386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1ª  parte</a:t>
            </a:r>
          </a:p>
          <a:p>
            <a:pPr algn="ctr"/>
            <a:r>
              <a:rPr lang="pt-BR" sz="3200" dirty="0" smtClean="0"/>
              <a:t>1-8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2928926" y="21429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Jesus é Senhor do Sábado</a:t>
            </a:r>
            <a:endParaRPr lang="pt-BR" sz="3200" dirty="0"/>
          </a:p>
        </p:txBody>
      </p:sp>
      <p:sp>
        <p:nvSpPr>
          <p:cNvPr id="14" name="Retângulo 13"/>
          <p:cNvSpPr/>
          <p:nvPr/>
        </p:nvSpPr>
        <p:spPr>
          <a:xfrm>
            <a:off x="428596" y="128586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2ª parte</a:t>
            </a:r>
          </a:p>
          <a:p>
            <a:pPr algn="ctr"/>
            <a:r>
              <a:rPr lang="pt-BR" sz="3200" dirty="0" smtClean="0"/>
              <a:t>9-21</a:t>
            </a:r>
            <a:endParaRPr lang="pt-BR" sz="3200" dirty="0"/>
          </a:p>
        </p:txBody>
      </p:sp>
      <p:sp>
        <p:nvSpPr>
          <p:cNvPr id="15" name="Retângulo 14"/>
          <p:cNvSpPr/>
          <p:nvPr/>
        </p:nvSpPr>
        <p:spPr>
          <a:xfrm>
            <a:off x="428596" y="235743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3ª  parte</a:t>
            </a:r>
          </a:p>
          <a:p>
            <a:pPr algn="ctr"/>
            <a:r>
              <a:rPr lang="pt-BR" sz="3200" dirty="0" smtClean="0"/>
              <a:t>22-32</a:t>
            </a:r>
            <a:endParaRPr lang="pt-BR" sz="3200" dirty="0"/>
          </a:p>
        </p:txBody>
      </p:sp>
      <p:sp>
        <p:nvSpPr>
          <p:cNvPr id="16" name="Retângulo 15"/>
          <p:cNvSpPr/>
          <p:nvPr/>
        </p:nvSpPr>
        <p:spPr>
          <a:xfrm>
            <a:off x="428596" y="342900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4ª  parte</a:t>
            </a:r>
          </a:p>
          <a:p>
            <a:pPr algn="ctr"/>
            <a:r>
              <a:rPr lang="pt-BR" sz="3200" dirty="0" smtClean="0"/>
              <a:t>33-37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428596" y="450057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5ª parte</a:t>
            </a:r>
          </a:p>
          <a:p>
            <a:pPr algn="ctr"/>
            <a:r>
              <a:rPr lang="pt-BR" sz="3200" dirty="0" smtClean="0"/>
              <a:t>38-45</a:t>
            </a:r>
            <a:endParaRPr lang="pt-BR" sz="3200" dirty="0"/>
          </a:p>
        </p:txBody>
      </p:sp>
      <p:sp>
        <p:nvSpPr>
          <p:cNvPr id="18" name="Retângulo 17"/>
          <p:cNvSpPr/>
          <p:nvPr/>
        </p:nvSpPr>
        <p:spPr>
          <a:xfrm>
            <a:off x="428596" y="557214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6ª  parte</a:t>
            </a:r>
          </a:p>
          <a:p>
            <a:pPr algn="ctr"/>
            <a:r>
              <a:rPr lang="pt-BR" sz="3200" dirty="0" smtClean="0"/>
              <a:t>46-50</a:t>
            </a:r>
            <a:endParaRPr lang="pt-BR" sz="3200" dirty="0"/>
          </a:p>
        </p:txBody>
      </p:sp>
      <p:sp>
        <p:nvSpPr>
          <p:cNvPr id="19" name="Retângulo 18"/>
          <p:cNvSpPr/>
          <p:nvPr/>
        </p:nvSpPr>
        <p:spPr>
          <a:xfrm>
            <a:off x="2928926" y="128586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cura do homem que tinha</a:t>
            </a:r>
          </a:p>
          <a:p>
            <a:pPr algn="ctr"/>
            <a:r>
              <a:rPr lang="pt-BR" sz="3200" dirty="0" smtClean="0"/>
              <a:t>uma </a:t>
            </a:r>
            <a:r>
              <a:rPr lang="pt-BR" sz="3200" dirty="0" smtClean="0"/>
              <a:t>das mãos mirrada</a:t>
            </a:r>
            <a:endParaRPr lang="pt-BR" sz="3200" dirty="0"/>
          </a:p>
        </p:txBody>
      </p:sp>
      <p:sp>
        <p:nvSpPr>
          <p:cNvPr id="20" name="Retângulo 19"/>
          <p:cNvSpPr/>
          <p:nvPr/>
        </p:nvSpPr>
        <p:spPr>
          <a:xfrm>
            <a:off x="2928926" y="235743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blasfêmia dos fariseus</a:t>
            </a:r>
            <a:endParaRPr lang="pt-BR" sz="3200" dirty="0"/>
          </a:p>
        </p:txBody>
      </p:sp>
      <p:sp>
        <p:nvSpPr>
          <p:cNvPr id="21" name="Retângulo 20"/>
          <p:cNvSpPr/>
          <p:nvPr/>
        </p:nvSpPr>
        <p:spPr>
          <a:xfrm>
            <a:off x="2928926" y="342900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Árvores e seus frutos</a:t>
            </a:r>
            <a:endParaRPr lang="pt-BR" sz="3200" dirty="0"/>
          </a:p>
        </p:txBody>
      </p:sp>
      <p:sp>
        <p:nvSpPr>
          <p:cNvPr id="22" name="Retângulo 21"/>
          <p:cNvSpPr/>
          <p:nvPr/>
        </p:nvSpPr>
        <p:spPr>
          <a:xfrm>
            <a:off x="2928926" y="450057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 milagre de Jonas</a:t>
            </a:r>
            <a:endParaRPr lang="pt-BR" sz="3200" dirty="0"/>
          </a:p>
        </p:txBody>
      </p:sp>
      <p:sp>
        <p:nvSpPr>
          <p:cNvPr id="23" name="Retângulo 22"/>
          <p:cNvSpPr/>
          <p:nvPr/>
        </p:nvSpPr>
        <p:spPr>
          <a:xfrm>
            <a:off x="2928926" y="557214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família de Jesus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1ª  parte</a:t>
            </a:r>
          </a:p>
          <a:p>
            <a:pPr algn="ctr"/>
            <a:r>
              <a:rPr lang="pt-BR" sz="3200" dirty="0" smtClean="0"/>
              <a:t>1-8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2928926" y="21429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Jesus é Senhor do Sábado</a:t>
            </a:r>
            <a:endParaRPr lang="pt-BR" sz="3200" dirty="0"/>
          </a:p>
        </p:txBody>
      </p:sp>
      <p:sp>
        <p:nvSpPr>
          <p:cNvPr id="14" name="Retângulo 13"/>
          <p:cNvSpPr/>
          <p:nvPr/>
        </p:nvSpPr>
        <p:spPr>
          <a:xfrm>
            <a:off x="428596" y="128586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2ª parte</a:t>
            </a:r>
          </a:p>
          <a:p>
            <a:pPr algn="ctr"/>
            <a:r>
              <a:rPr lang="pt-BR" sz="3200" dirty="0" smtClean="0"/>
              <a:t>9-21</a:t>
            </a:r>
            <a:endParaRPr lang="pt-BR" sz="3200" dirty="0"/>
          </a:p>
        </p:txBody>
      </p:sp>
      <p:sp>
        <p:nvSpPr>
          <p:cNvPr id="15" name="Retângulo 14"/>
          <p:cNvSpPr/>
          <p:nvPr/>
        </p:nvSpPr>
        <p:spPr>
          <a:xfrm>
            <a:off x="428596" y="235743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3ª  parte</a:t>
            </a:r>
          </a:p>
          <a:p>
            <a:pPr algn="ctr"/>
            <a:r>
              <a:rPr lang="pt-BR" sz="3200" dirty="0" smtClean="0"/>
              <a:t>22-32</a:t>
            </a:r>
            <a:endParaRPr lang="pt-BR" sz="3200" dirty="0"/>
          </a:p>
        </p:txBody>
      </p:sp>
      <p:sp>
        <p:nvSpPr>
          <p:cNvPr id="16" name="Retângulo 15"/>
          <p:cNvSpPr/>
          <p:nvPr/>
        </p:nvSpPr>
        <p:spPr>
          <a:xfrm>
            <a:off x="428596" y="342900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4ª  parte</a:t>
            </a:r>
          </a:p>
          <a:p>
            <a:pPr algn="ctr"/>
            <a:r>
              <a:rPr lang="pt-BR" sz="3200" dirty="0" smtClean="0"/>
              <a:t>33-37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428596" y="450057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5ª parte</a:t>
            </a:r>
          </a:p>
          <a:p>
            <a:pPr algn="ctr"/>
            <a:r>
              <a:rPr lang="pt-BR" sz="3200" dirty="0" smtClean="0"/>
              <a:t>38-45</a:t>
            </a:r>
            <a:endParaRPr lang="pt-BR" sz="3200" dirty="0"/>
          </a:p>
        </p:txBody>
      </p:sp>
      <p:sp>
        <p:nvSpPr>
          <p:cNvPr id="18" name="Retângulo 17"/>
          <p:cNvSpPr/>
          <p:nvPr/>
        </p:nvSpPr>
        <p:spPr>
          <a:xfrm>
            <a:off x="428596" y="557214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6ª  parte</a:t>
            </a:r>
          </a:p>
          <a:p>
            <a:pPr algn="ctr"/>
            <a:r>
              <a:rPr lang="pt-BR" sz="3200" dirty="0" smtClean="0"/>
              <a:t>46-50</a:t>
            </a:r>
            <a:endParaRPr lang="pt-BR" sz="3200" dirty="0"/>
          </a:p>
        </p:txBody>
      </p:sp>
      <p:sp>
        <p:nvSpPr>
          <p:cNvPr id="19" name="Retângulo 18"/>
          <p:cNvSpPr/>
          <p:nvPr/>
        </p:nvSpPr>
        <p:spPr>
          <a:xfrm>
            <a:off x="2928926" y="128586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cura do homem que tinha</a:t>
            </a:r>
          </a:p>
          <a:p>
            <a:pPr algn="ctr"/>
            <a:r>
              <a:rPr lang="pt-BR" sz="3200" dirty="0" smtClean="0"/>
              <a:t>Uma das mãos mirrada</a:t>
            </a:r>
            <a:endParaRPr lang="pt-BR" sz="3200" dirty="0"/>
          </a:p>
        </p:txBody>
      </p:sp>
      <p:sp>
        <p:nvSpPr>
          <p:cNvPr id="20" name="Retângulo 19"/>
          <p:cNvSpPr/>
          <p:nvPr/>
        </p:nvSpPr>
        <p:spPr>
          <a:xfrm>
            <a:off x="2928926" y="235743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blasfêmia dos fariseus</a:t>
            </a:r>
            <a:endParaRPr lang="pt-BR" sz="3200" dirty="0"/>
          </a:p>
        </p:txBody>
      </p:sp>
      <p:sp>
        <p:nvSpPr>
          <p:cNvPr id="21" name="Retângulo 20"/>
          <p:cNvSpPr/>
          <p:nvPr/>
        </p:nvSpPr>
        <p:spPr>
          <a:xfrm>
            <a:off x="2928926" y="342900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Árvores e seus frutos</a:t>
            </a:r>
            <a:endParaRPr lang="pt-BR" sz="3200" dirty="0"/>
          </a:p>
        </p:txBody>
      </p:sp>
      <p:sp>
        <p:nvSpPr>
          <p:cNvPr id="22" name="Retângulo 21"/>
          <p:cNvSpPr/>
          <p:nvPr/>
        </p:nvSpPr>
        <p:spPr>
          <a:xfrm>
            <a:off x="2928926" y="450057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 milagre de Jonas</a:t>
            </a:r>
            <a:endParaRPr lang="pt-BR" sz="3200" dirty="0"/>
          </a:p>
        </p:txBody>
      </p:sp>
      <p:sp>
        <p:nvSpPr>
          <p:cNvPr id="23" name="Retângulo 22"/>
          <p:cNvSpPr/>
          <p:nvPr/>
        </p:nvSpPr>
        <p:spPr>
          <a:xfrm>
            <a:off x="2928926" y="557214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família de Jesus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14290"/>
            <a:ext cx="850112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</a:t>
            </a:r>
            <a:r>
              <a:rPr lang="pt-BR" sz="3600" dirty="0" smtClean="0">
                <a:cs typeface="Times New Roman" pitchFamily="18" charset="0"/>
              </a:rPr>
              <a:t>Mateus 22-32</a:t>
            </a:r>
          </a:p>
          <a:p>
            <a:r>
              <a:rPr lang="pt-BR" sz="3600" dirty="0" smtClean="0"/>
              <a:t>Então trouxeram a Jesus um </a:t>
            </a:r>
            <a:r>
              <a:rPr lang="pt-BR" sz="3600" dirty="0" err="1" smtClean="0"/>
              <a:t>endemoniado</a:t>
            </a:r>
            <a:r>
              <a:rPr lang="pt-BR" sz="3600" dirty="0" smtClean="0"/>
              <a:t>, cego e mudo. Jesus o curou, e o homem passou a falar e a ver.</a:t>
            </a:r>
            <a:br>
              <a:rPr lang="pt-BR" sz="3600" dirty="0" smtClean="0"/>
            </a:br>
            <a:r>
              <a:rPr lang="pt-BR" sz="3600" dirty="0" smtClean="0"/>
              <a:t>E toda a multidão se admirava e dizia: — Não seria este, por acaso, o Filho de Davi?</a:t>
            </a:r>
            <a:br>
              <a:rPr lang="pt-BR" sz="3600" dirty="0" smtClean="0"/>
            </a:br>
            <a:r>
              <a:rPr lang="pt-BR" sz="3600" dirty="0" smtClean="0"/>
              <a:t>Mas os fariseus, ouvindo isto, diziam: </a:t>
            </a:r>
          </a:p>
          <a:p>
            <a:r>
              <a:rPr lang="pt-BR" sz="3600" dirty="0" smtClean="0"/>
              <a:t>— Este não expulsa demônios senão pelo poder de Belzebu, o maioral dos demônios.</a:t>
            </a:r>
            <a:br>
              <a:rPr lang="pt-BR" sz="3600" dirty="0" smtClean="0"/>
            </a:br>
            <a:r>
              <a:rPr lang="pt-BR" sz="3600" dirty="0" smtClean="0"/>
              <a:t>Mas Jesus, sabendo o que eles pensavam, disse-lhes: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428604"/>
            <a:ext cx="892971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— Todo reino dividido contra si mesmo ficará deserto, e toda cidade ou casa dividida contra si mesma não subsistirá.</a:t>
            </a:r>
            <a:br>
              <a:rPr lang="pt-BR" dirty="0" smtClean="0"/>
            </a:br>
            <a:r>
              <a:rPr lang="pt-BR" dirty="0" smtClean="0"/>
              <a:t>Se Satanás expulsa Satanás, está dividido contra si mesmo; como, então, o seu reino subsistirá?</a:t>
            </a:r>
            <a:br>
              <a:rPr lang="pt-BR" dirty="0" smtClean="0"/>
            </a:br>
            <a:r>
              <a:rPr lang="pt-BR" dirty="0" smtClean="0"/>
              <a:t>E, se eu expulso os demônios por Belzebu, por quem os filhos de vocês os expulsam? Por isso, eles mesmos serão os juízes de vocês.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Se, porém, eu expulso os demônios pelo Espírito de Deus, certamente é chegado o Reino de Deus sobre vocês.</a:t>
            </a:r>
            <a:br>
              <a:rPr lang="pt-BR" dirty="0" smtClean="0"/>
            </a:br>
            <a:r>
              <a:rPr lang="pt-BR" dirty="0" smtClean="0"/>
              <a:t>Ou como pode alguém entrar na casa do valente e roubar-lhe os bens sem primeiro amarrá-lo? E só então saqueará a casa dele.</a:t>
            </a:r>
            <a:br>
              <a:rPr lang="pt-BR" dirty="0" smtClean="0"/>
            </a:br>
            <a:r>
              <a:rPr lang="pt-BR" dirty="0" smtClean="0"/>
              <a:t>— Quem não é por mim é contra mim; e quem comigo não ajunta espalha.</a:t>
            </a:r>
            <a:br>
              <a:rPr lang="pt-BR" dirty="0" smtClean="0"/>
            </a:br>
            <a:r>
              <a:rPr lang="pt-BR" dirty="0" smtClean="0"/>
              <a:t>Por isso, digo a vocês que todo pecado e blasfêmia serão perdoados aos homens; 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42968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mas a blasfêmia contra o Espírito não será perdoada.</a:t>
            </a:r>
            <a:br>
              <a:rPr lang="pt-BR" dirty="0" smtClean="0"/>
            </a:br>
            <a:r>
              <a:rPr lang="pt-BR" dirty="0" smtClean="0"/>
              <a:t>Se alguém disser alguma palavra contra o Filho do Homem, isso lhe será perdoado; mas, se alguém falar contra o Espírito Santo, isso não lhe será perdoado, nem neste mundo nem no porvir.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1ª  parte</a:t>
            </a:r>
          </a:p>
          <a:p>
            <a:pPr algn="ctr"/>
            <a:r>
              <a:rPr lang="pt-BR" sz="3200" dirty="0" smtClean="0"/>
              <a:t>1-8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2928926" y="21429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Jesus é Senhor do Sábado</a:t>
            </a:r>
            <a:endParaRPr lang="pt-BR" sz="3200" dirty="0"/>
          </a:p>
        </p:txBody>
      </p:sp>
      <p:sp>
        <p:nvSpPr>
          <p:cNvPr id="14" name="Retângulo 13"/>
          <p:cNvSpPr/>
          <p:nvPr/>
        </p:nvSpPr>
        <p:spPr>
          <a:xfrm>
            <a:off x="428596" y="128586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2ª parte</a:t>
            </a:r>
          </a:p>
          <a:p>
            <a:pPr algn="ctr"/>
            <a:r>
              <a:rPr lang="pt-BR" sz="3200" dirty="0" smtClean="0"/>
              <a:t>9-21</a:t>
            </a:r>
            <a:endParaRPr lang="pt-BR" sz="3200" dirty="0"/>
          </a:p>
        </p:txBody>
      </p:sp>
      <p:sp>
        <p:nvSpPr>
          <p:cNvPr id="15" name="Retângulo 14"/>
          <p:cNvSpPr/>
          <p:nvPr/>
        </p:nvSpPr>
        <p:spPr>
          <a:xfrm>
            <a:off x="428596" y="235743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3ª  parte</a:t>
            </a:r>
          </a:p>
          <a:p>
            <a:pPr algn="ctr"/>
            <a:r>
              <a:rPr lang="pt-BR" sz="3200" dirty="0" smtClean="0"/>
              <a:t>22-32</a:t>
            </a:r>
            <a:endParaRPr lang="pt-BR" sz="3200" dirty="0"/>
          </a:p>
        </p:txBody>
      </p:sp>
      <p:sp>
        <p:nvSpPr>
          <p:cNvPr id="16" name="Retângulo 15"/>
          <p:cNvSpPr/>
          <p:nvPr/>
        </p:nvSpPr>
        <p:spPr>
          <a:xfrm>
            <a:off x="428596" y="342900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4ª  parte</a:t>
            </a:r>
          </a:p>
          <a:p>
            <a:pPr algn="ctr"/>
            <a:r>
              <a:rPr lang="pt-BR" sz="3200" dirty="0" smtClean="0"/>
              <a:t>33-37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428596" y="450057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5ª parte</a:t>
            </a:r>
          </a:p>
          <a:p>
            <a:pPr algn="ctr"/>
            <a:r>
              <a:rPr lang="pt-BR" sz="3200" dirty="0" smtClean="0"/>
              <a:t>38-45</a:t>
            </a:r>
            <a:endParaRPr lang="pt-BR" sz="3200" dirty="0"/>
          </a:p>
        </p:txBody>
      </p:sp>
      <p:sp>
        <p:nvSpPr>
          <p:cNvPr id="18" name="Retângulo 17"/>
          <p:cNvSpPr/>
          <p:nvPr/>
        </p:nvSpPr>
        <p:spPr>
          <a:xfrm>
            <a:off x="428596" y="557214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6ª  parte</a:t>
            </a:r>
          </a:p>
          <a:p>
            <a:pPr algn="ctr"/>
            <a:r>
              <a:rPr lang="pt-BR" sz="3200" dirty="0" smtClean="0"/>
              <a:t>46-50</a:t>
            </a:r>
            <a:endParaRPr lang="pt-BR" sz="3200" dirty="0"/>
          </a:p>
        </p:txBody>
      </p:sp>
      <p:sp>
        <p:nvSpPr>
          <p:cNvPr id="19" name="Retângulo 18"/>
          <p:cNvSpPr/>
          <p:nvPr/>
        </p:nvSpPr>
        <p:spPr>
          <a:xfrm>
            <a:off x="2928926" y="128586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cura do homem que tinha</a:t>
            </a:r>
          </a:p>
          <a:p>
            <a:pPr algn="ctr"/>
            <a:r>
              <a:rPr lang="pt-BR" sz="3200" dirty="0" smtClean="0"/>
              <a:t>Uma das mãos mirrada</a:t>
            </a:r>
            <a:endParaRPr lang="pt-BR" sz="3200" dirty="0"/>
          </a:p>
        </p:txBody>
      </p:sp>
      <p:sp>
        <p:nvSpPr>
          <p:cNvPr id="20" name="Retângulo 19"/>
          <p:cNvSpPr/>
          <p:nvPr/>
        </p:nvSpPr>
        <p:spPr>
          <a:xfrm>
            <a:off x="2928926" y="235743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blasfêmia dos fariseus</a:t>
            </a:r>
            <a:endParaRPr lang="pt-BR" sz="3200" dirty="0"/>
          </a:p>
        </p:txBody>
      </p:sp>
      <p:sp>
        <p:nvSpPr>
          <p:cNvPr id="21" name="Retângulo 20"/>
          <p:cNvSpPr/>
          <p:nvPr/>
        </p:nvSpPr>
        <p:spPr>
          <a:xfrm>
            <a:off x="2928926" y="342900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Árvores e seus frutos</a:t>
            </a:r>
            <a:endParaRPr lang="pt-BR" sz="3200" dirty="0"/>
          </a:p>
        </p:txBody>
      </p:sp>
      <p:sp>
        <p:nvSpPr>
          <p:cNvPr id="22" name="Retângulo 21"/>
          <p:cNvSpPr/>
          <p:nvPr/>
        </p:nvSpPr>
        <p:spPr>
          <a:xfrm>
            <a:off x="2928926" y="450057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 milagre de Jonas</a:t>
            </a:r>
            <a:endParaRPr lang="pt-BR" sz="3200" dirty="0"/>
          </a:p>
        </p:txBody>
      </p:sp>
      <p:sp>
        <p:nvSpPr>
          <p:cNvPr id="23" name="Retângulo 22"/>
          <p:cNvSpPr/>
          <p:nvPr/>
        </p:nvSpPr>
        <p:spPr>
          <a:xfrm>
            <a:off x="2928926" y="557214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família de Jesus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14290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</a:t>
            </a:r>
            <a:r>
              <a:rPr lang="pt-BR" sz="3600" dirty="0" smtClean="0">
                <a:cs typeface="Times New Roman" pitchFamily="18" charset="0"/>
              </a:rPr>
              <a:t>Mateus 12.33-37</a:t>
            </a:r>
          </a:p>
          <a:p>
            <a:r>
              <a:rPr lang="pt-BR" sz="3600" dirty="0" smtClean="0"/>
              <a:t>— Tornem a árvore boa e o seu fruto será bom, ou tornem a árvore má e o seu fruto será mau; porque pelo fruto se conhece a árvore.</a:t>
            </a:r>
            <a:br>
              <a:rPr lang="pt-BR" sz="3600" dirty="0" smtClean="0"/>
            </a:br>
            <a:r>
              <a:rPr lang="pt-BR" sz="3600" dirty="0" smtClean="0"/>
              <a:t>Raça de víboras! Como vocês podem falar coisas boas, sendo maus? Porque a boca fala do que está cheio o coração.</a:t>
            </a:r>
            <a:br>
              <a:rPr lang="pt-BR" sz="3600" dirty="0" smtClean="0"/>
            </a:br>
            <a:r>
              <a:rPr lang="pt-BR" sz="3600" dirty="0" smtClean="0"/>
              <a:t>A pessoa boa tira do tesouro bom coisas boas; mas a pessoa má do mau tesouro tira coisas más.</a:t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4296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— Digo a vocês que, no Dia do Juízo, as pessoas darão conta de toda palavra inútil que proferirem; porque, pelas suas palavras, você será justificado e, pelas suas palavras, você será condenado.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1ª  parte</a:t>
            </a:r>
          </a:p>
          <a:p>
            <a:pPr algn="ctr"/>
            <a:r>
              <a:rPr lang="pt-BR" sz="3200" dirty="0" smtClean="0"/>
              <a:t>1-8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2928926" y="21429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Jesus é Senhor do Sábado</a:t>
            </a:r>
            <a:endParaRPr lang="pt-BR" sz="3200" dirty="0"/>
          </a:p>
        </p:txBody>
      </p:sp>
      <p:sp>
        <p:nvSpPr>
          <p:cNvPr id="14" name="Retângulo 13"/>
          <p:cNvSpPr/>
          <p:nvPr/>
        </p:nvSpPr>
        <p:spPr>
          <a:xfrm>
            <a:off x="428596" y="128586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2ª parte</a:t>
            </a:r>
          </a:p>
          <a:p>
            <a:pPr algn="ctr"/>
            <a:r>
              <a:rPr lang="pt-BR" sz="3200" dirty="0" smtClean="0"/>
              <a:t>9-21</a:t>
            </a:r>
            <a:endParaRPr lang="pt-BR" sz="3200" dirty="0"/>
          </a:p>
        </p:txBody>
      </p:sp>
      <p:sp>
        <p:nvSpPr>
          <p:cNvPr id="15" name="Retângulo 14"/>
          <p:cNvSpPr/>
          <p:nvPr/>
        </p:nvSpPr>
        <p:spPr>
          <a:xfrm>
            <a:off x="428596" y="235743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3ª  parte</a:t>
            </a:r>
          </a:p>
          <a:p>
            <a:pPr algn="ctr"/>
            <a:r>
              <a:rPr lang="pt-BR" sz="3200" dirty="0" smtClean="0"/>
              <a:t>22-32</a:t>
            </a:r>
            <a:endParaRPr lang="pt-BR" sz="3200" dirty="0"/>
          </a:p>
        </p:txBody>
      </p:sp>
      <p:sp>
        <p:nvSpPr>
          <p:cNvPr id="16" name="Retângulo 15"/>
          <p:cNvSpPr/>
          <p:nvPr/>
        </p:nvSpPr>
        <p:spPr>
          <a:xfrm>
            <a:off x="428596" y="342900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4ª  parte</a:t>
            </a:r>
          </a:p>
          <a:p>
            <a:pPr algn="ctr"/>
            <a:r>
              <a:rPr lang="pt-BR" sz="3200" dirty="0" smtClean="0"/>
              <a:t>33-37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428596" y="450057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5ª parte</a:t>
            </a:r>
          </a:p>
          <a:p>
            <a:pPr algn="ctr"/>
            <a:r>
              <a:rPr lang="pt-BR" sz="3200" dirty="0" smtClean="0"/>
              <a:t>38-45</a:t>
            </a:r>
            <a:endParaRPr lang="pt-BR" sz="3200" dirty="0"/>
          </a:p>
        </p:txBody>
      </p:sp>
      <p:sp>
        <p:nvSpPr>
          <p:cNvPr id="18" name="Retângulo 17"/>
          <p:cNvSpPr/>
          <p:nvPr/>
        </p:nvSpPr>
        <p:spPr>
          <a:xfrm>
            <a:off x="428596" y="557214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6ª  parte</a:t>
            </a:r>
          </a:p>
          <a:p>
            <a:pPr algn="ctr"/>
            <a:r>
              <a:rPr lang="pt-BR" sz="3200" dirty="0" smtClean="0"/>
              <a:t>46-50</a:t>
            </a:r>
            <a:endParaRPr lang="pt-BR" sz="3200" dirty="0"/>
          </a:p>
        </p:txBody>
      </p:sp>
      <p:sp>
        <p:nvSpPr>
          <p:cNvPr id="19" name="Retângulo 18"/>
          <p:cNvSpPr/>
          <p:nvPr/>
        </p:nvSpPr>
        <p:spPr>
          <a:xfrm>
            <a:off x="2928926" y="128586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cura do homem que tinha</a:t>
            </a:r>
          </a:p>
          <a:p>
            <a:pPr algn="ctr"/>
            <a:r>
              <a:rPr lang="pt-BR" sz="3200" dirty="0" smtClean="0"/>
              <a:t>Uma das mãos mirrada</a:t>
            </a:r>
            <a:endParaRPr lang="pt-BR" sz="3200" dirty="0"/>
          </a:p>
        </p:txBody>
      </p:sp>
      <p:sp>
        <p:nvSpPr>
          <p:cNvPr id="20" name="Retângulo 19"/>
          <p:cNvSpPr/>
          <p:nvPr/>
        </p:nvSpPr>
        <p:spPr>
          <a:xfrm>
            <a:off x="2928926" y="235743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blasfêmia dos fariseus</a:t>
            </a:r>
            <a:endParaRPr lang="pt-BR" sz="3200" dirty="0"/>
          </a:p>
        </p:txBody>
      </p:sp>
      <p:sp>
        <p:nvSpPr>
          <p:cNvPr id="21" name="Retângulo 20"/>
          <p:cNvSpPr/>
          <p:nvPr/>
        </p:nvSpPr>
        <p:spPr>
          <a:xfrm>
            <a:off x="2928926" y="342900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Árvores e seus frutos</a:t>
            </a:r>
            <a:endParaRPr lang="pt-BR" sz="3200" dirty="0"/>
          </a:p>
        </p:txBody>
      </p:sp>
      <p:sp>
        <p:nvSpPr>
          <p:cNvPr id="22" name="Retângulo 21"/>
          <p:cNvSpPr/>
          <p:nvPr/>
        </p:nvSpPr>
        <p:spPr>
          <a:xfrm>
            <a:off x="2928926" y="450057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 milagre de Jonas</a:t>
            </a:r>
            <a:endParaRPr lang="pt-BR" sz="3200" dirty="0"/>
          </a:p>
        </p:txBody>
      </p:sp>
      <p:sp>
        <p:nvSpPr>
          <p:cNvPr id="23" name="Retângulo 22"/>
          <p:cNvSpPr/>
          <p:nvPr/>
        </p:nvSpPr>
        <p:spPr>
          <a:xfrm>
            <a:off x="2928926" y="557214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família de Jesus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14290"/>
            <a:ext cx="850112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</a:t>
            </a:r>
            <a:r>
              <a:rPr lang="pt-BR" sz="3600" dirty="0" smtClean="0">
                <a:cs typeface="Times New Roman" pitchFamily="18" charset="0"/>
              </a:rPr>
              <a:t>Mateus 12.38-45</a:t>
            </a:r>
          </a:p>
          <a:p>
            <a:r>
              <a:rPr lang="pt-BR" sz="3600" dirty="0" smtClean="0"/>
              <a:t>Então alguns escribas e fariseus disseram a Jesus: — Mestre, queremos ver algum sinal feito pelo senhor.</a:t>
            </a:r>
            <a:br>
              <a:rPr lang="pt-BR" sz="3600" dirty="0" smtClean="0"/>
            </a:br>
            <a:r>
              <a:rPr lang="pt-BR" sz="3600" dirty="0" smtClean="0"/>
              <a:t>Mas ele respondeu: — Uma geração perversa e adúltera pede um sinal, mas nenhum sinal lhe será dado, senão o do profeta Jonas.</a:t>
            </a:r>
            <a:br>
              <a:rPr lang="pt-BR" sz="3600" dirty="0" smtClean="0"/>
            </a:br>
            <a:r>
              <a:rPr lang="pt-BR" sz="3600" dirty="0" smtClean="0"/>
              <a:t>Porque assim como Jonas esteve três dias e três noites no ventre do grande peixe, assim o Filho do Homem estará três dias e três noites no coração da terra.</a:t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0112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  </a:t>
            </a:r>
            <a:r>
              <a:rPr lang="pt-BR" sz="3600" dirty="0" smtClean="0">
                <a:cs typeface="Times New Roman" pitchFamily="18" charset="0"/>
              </a:rPr>
              <a:t>Mateus 12.1-8</a:t>
            </a:r>
          </a:p>
          <a:p>
            <a:r>
              <a:rPr lang="pt-BR" sz="3600" dirty="0" smtClean="0"/>
              <a:t>Por aquele tempo, num sábado, Jesus passou pelas searas. Estando os seus discípulos com fome, começaram a colher espigas e a comer.</a:t>
            </a:r>
            <a:br>
              <a:rPr lang="pt-BR" sz="3600" dirty="0" smtClean="0"/>
            </a:br>
            <a:r>
              <a:rPr lang="pt-BR" sz="3600" dirty="0" smtClean="0"/>
              <a:t>Os fariseus, vendo isso, disseram a Jesus: </a:t>
            </a:r>
          </a:p>
          <a:p>
            <a:r>
              <a:rPr lang="pt-BR" sz="3600" dirty="0" smtClean="0"/>
              <a:t>— Olhe! Os seus discípulos estão fazendo o que não é lícito fazer num sábado.</a:t>
            </a:r>
            <a:br>
              <a:rPr lang="pt-BR" sz="3600" dirty="0" smtClean="0"/>
            </a:br>
            <a:r>
              <a:rPr lang="pt-BR" sz="3600" dirty="0" smtClean="0"/>
              <a:t>Mas Jesus lhes disse: — Vocês não leram o que Davi fez quando ele e os seus companheiros tiveram fome?</a:t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42968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 smtClean="0"/>
              <a:t>Ninivitas</a:t>
            </a:r>
            <a:r>
              <a:rPr lang="pt-BR" dirty="0" smtClean="0"/>
              <a:t> se levantarão, no Juízo, com esta geração e a condenarão, porque se arrependeram com a pregação de Jonas.E aqui está quem é maior do que Jonas.</a:t>
            </a:r>
            <a:br>
              <a:rPr lang="pt-BR" dirty="0" smtClean="0"/>
            </a:br>
            <a:r>
              <a:rPr lang="pt-BR" dirty="0" smtClean="0"/>
              <a:t>A rainha do Sul se levantará, no Juízo, com esta geração e a condenará, porque veio dos confins da terra para ouvir a sabedoria de Salomão. E aqui está quem é maior do que Salomão.</a:t>
            </a:r>
            <a:br>
              <a:rPr lang="pt-BR" dirty="0" smtClean="0"/>
            </a:br>
            <a:r>
              <a:rPr lang="pt-BR" dirty="0" smtClean="0"/>
              <a:t>—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4296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— Quando o espírito imundo sai de uma pessoa, anda por lugares áridos procurando repouso, porém não encontra.</a:t>
            </a:r>
            <a:br>
              <a:rPr lang="pt-BR" dirty="0" smtClean="0"/>
            </a:br>
            <a:r>
              <a:rPr lang="pt-BR" dirty="0" smtClean="0"/>
              <a:t>Por isso, diz: "Voltarei para a minha casa, de onde saí." E, voltando, ele a encontra vazia, varrida e arrumada.</a:t>
            </a:r>
            <a:br>
              <a:rPr lang="pt-BR" dirty="0" smtClean="0"/>
            </a:br>
            <a:r>
              <a:rPr lang="pt-BR" dirty="0" smtClean="0"/>
              <a:t>Então vai e leva consigo outros sete espíritos, piores do que ele, e, entrando, habitam ali.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 o último estado daquela pessoa se torna pior do que o primeiro. Assim também acontecerá a esta geração perversa.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1ª  parte</a:t>
            </a:r>
          </a:p>
          <a:p>
            <a:pPr algn="ctr"/>
            <a:r>
              <a:rPr lang="pt-BR" sz="3200" dirty="0" smtClean="0"/>
              <a:t>1-8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2928926" y="21429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Jesus é Senhor do Sábado</a:t>
            </a:r>
            <a:endParaRPr lang="pt-BR" sz="3200" dirty="0"/>
          </a:p>
        </p:txBody>
      </p:sp>
      <p:sp>
        <p:nvSpPr>
          <p:cNvPr id="14" name="Retângulo 13"/>
          <p:cNvSpPr/>
          <p:nvPr/>
        </p:nvSpPr>
        <p:spPr>
          <a:xfrm>
            <a:off x="428596" y="128586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2ª parte</a:t>
            </a:r>
          </a:p>
          <a:p>
            <a:pPr algn="ctr"/>
            <a:r>
              <a:rPr lang="pt-BR" sz="3200" dirty="0" smtClean="0"/>
              <a:t>9-21</a:t>
            </a:r>
            <a:endParaRPr lang="pt-BR" sz="3200" dirty="0"/>
          </a:p>
        </p:txBody>
      </p:sp>
      <p:sp>
        <p:nvSpPr>
          <p:cNvPr id="15" name="Retângulo 14"/>
          <p:cNvSpPr/>
          <p:nvPr/>
        </p:nvSpPr>
        <p:spPr>
          <a:xfrm>
            <a:off x="428596" y="235743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3ª  parte</a:t>
            </a:r>
          </a:p>
          <a:p>
            <a:pPr algn="ctr"/>
            <a:r>
              <a:rPr lang="pt-BR" sz="3200" dirty="0" smtClean="0"/>
              <a:t>22-32</a:t>
            </a:r>
            <a:endParaRPr lang="pt-BR" sz="3200" dirty="0"/>
          </a:p>
        </p:txBody>
      </p:sp>
      <p:sp>
        <p:nvSpPr>
          <p:cNvPr id="16" name="Retângulo 15"/>
          <p:cNvSpPr/>
          <p:nvPr/>
        </p:nvSpPr>
        <p:spPr>
          <a:xfrm>
            <a:off x="428596" y="342900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4ª  parte</a:t>
            </a:r>
          </a:p>
          <a:p>
            <a:pPr algn="ctr"/>
            <a:r>
              <a:rPr lang="pt-BR" sz="3200" dirty="0" smtClean="0"/>
              <a:t>33-37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428596" y="450057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5ª parte</a:t>
            </a:r>
          </a:p>
          <a:p>
            <a:pPr algn="ctr"/>
            <a:r>
              <a:rPr lang="pt-BR" sz="3200" dirty="0" smtClean="0"/>
              <a:t>38-45</a:t>
            </a:r>
            <a:endParaRPr lang="pt-BR" sz="3200" dirty="0"/>
          </a:p>
        </p:txBody>
      </p:sp>
      <p:sp>
        <p:nvSpPr>
          <p:cNvPr id="18" name="Retângulo 17"/>
          <p:cNvSpPr/>
          <p:nvPr/>
        </p:nvSpPr>
        <p:spPr>
          <a:xfrm>
            <a:off x="428596" y="557214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6ª  parte</a:t>
            </a:r>
          </a:p>
          <a:p>
            <a:pPr algn="ctr"/>
            <a:r>
              <a:rPr lang="pt-BR" sz="3200" dirty="0" smtClean="0"/>
              <a:t>46-50</a:t>
            </a:r>
            <a:endParaRPr lang="pt-BR" sz="3200" dirty="0"/>
          </a:p>
        </p:txBody>
      </p:sp>
      <p:sp>
        <p:nvSpPr>
          <p:cNvPr id="19" name="Retângulo 18"/>
          <p:cNvSpPr/>
          <p:nvPr/>
        </p:nvSpPr>
        <p:spPr>
          <a:xfrm>
            <a:off x="2928926" y="128586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cura do homem que tinha</a:t>
            </a:r>
          </a:p>
          <a:p>
            <a:pPr algn="ctr"/>
            <a:r>
              <a:rPr lang="pt-BR" sz="3200" dirty="0" smtClean="0"/>
              <a:t>Uma das mãos mirrada</a:t>
            </a:r>
            <a:endParaRPr lang="pt-BR" sz="3200" dirty="0"/>
          </a:p>
        </p:txBody>
      </p:sp>
      <p:sp>
        <p:nvSpPr>
          <p:cNvPr id="20" name="Retângulo 19"/>
          <p:cNvSpPr/>
          <p:nvPr/>
        </p:nvSpPr>
        <p:spPr>
          <a:xfrm>
            <a:off x="2928926" y="235743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blasfêmia dos fariseus</a:t>
            </a:r>
            <a:endParaRPr lang="pt-BR" sz="3200" dirty="0"/>
          </a:p>
        </p:txBody>
      </p:sp>
      <p:sp>
        <p:nvSpPr>
          <p:cNvPr id="21" name="Retângulo 20"/>
          <p:cNvSpPr/>
          <p:nvPr/>
        </p:nvSpPr>
        <p:spPr>
          <a:xfrm>
            <a:off x="2928926" y="342900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Árvores e seus frutos</a:t>
            </a:r>
            <a:endParaRPr lang="pt-BR" sz="3200" dirty="0"/>
          </a:p>
        </p:txBody>
      </p:sp>
      <p:sp>
        <p:nvSpPr>
          <p:cNvPr id="22" name="Retângulo 21"/>
          <p:cNvSpPr/>
          <p:nvPr/>
        </p:nvSpPr>
        <p:spPr>
          <a:xfrm>
            <a:off x="2928926" y="450057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 milagre de Jonas</a:t>
            </a:r>
            <a:endParaRPr lang="pt-BR" sz="3200" dirty="0"/>
          </a:p>
        </p:txBody>
      </p:sp>
      <p:sp>
        <p:nvSpPr>
          <p:cNvPr id="23" name="Retângulo 22"/>
          <p:cNvSpPr/>
          <p:nvPr/>
        </p:nvSpPr>
        <p:spPr>
          <a:xfrm>
            <a:off x="2928926" y="557214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família de Jesus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</a:t>
            </a:r>
            <a:r>
              <a:rPr lang="pt-BR" sz="3600" dirty="0" smtClean="0">
                <a:cs typeface="Times New Roman" pitchFamily="18" charset="0"/>
              </a:rPr>
              <a:t>Mateus 12.46-50</a:t>
            </a:r>
          </a:p>
          <a:p>
            <a:r>
              <a:rPr lang="pt-BR" sz="3600" dirty="0" smtClean="0"/>
              <a:t>Enquanto Jesus ainda falava ao povo, eis que a mãe e os irmãos dele estavam do lado de fora, procurando falar com ele.</a:t>
            </a:r>
            <a:br>
              <a:rPr lang="pt-BR" sz="3600" dirty="0" smtClean="0"/>
            </a:br>
            <a:r>
              <a:rPr lang="pt-BR" sz="3600" dirty="0" smtClean="0"/>
              <a:t>E alguém lhe disse: — A sua mãe e os seus irmãos estão lá fora e querem falar com o senhor.</a:t>
            </a:r>
            <a:br>
              <a:rPr lang="pt-BR" sz="3600" dirty="0" smtClean="0"/>
            </a:br>
            <a:r>
              <a:rPr lang="pt-BR" sz="3600" dirty="0" smtClean="0"/>
              <a:t>Porém Jesus respondeu ao que lhe trouxe o aviso: — Quem é a minha mãe e quem são os meus irmãos?</a:t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E, estendendo a mão para os discípulos, disse: — Eis minha mãe e meus irmãos.</a:t>
            </a:r>
            <a:br>
              <a:rPr lang="pt-BR" dirty="0" smtClean="0"/>
            </a:br>
            <a:r>
              <a:rPr lang="pt-BR" dirty="0" smtClean="0"/>
              <a:t>Portanto, aquele que fizer a vontade de meu Pai celeste, esse é meu irmão, minha irmã e minha mãe.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285728"/>
            <a:ext cx="8929718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Como entrou na Casa de Deus, e comeram os pães da proposição, os quais não era lícito comer, nem a ele nem aos que estavam com ele, mas exclusivamente aos sacerdotes?</a:t>
            </a:r>
            <a:br>
              <a:rPr lang="pt-BR" dirty="0" smtClean="0"/>
            </a:br>
            <a:r>
              <a:rPr lang="pt-BR" dirty="0" smtClean="0"/>
              <a:t>Ou vocês não leram na Lei que, aos sábados, os sacerdotes no templo profanam o sábado e ficam sem culpa?</a:t>
            </a:r>
            <a:br>
              <a:rPr lang="pt-BR" dirty="0" smtClean="0"/>
            </a:br>
            <a:r>
              <a:rPr lang="pt-BR" dirty="0" smtClean="0"/>
              <a:t>Pois eu lhes digo que aqui está quem é maior do que o templo.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0"/>
            <a:ext cx="8072494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Mas, se vocês soubessem o que significa: "Quero misericórdia, e não sacrifício", não teriam condenado inocentes.</a:t>
            </a:r>
            <a:br>
              <a:rPr lang="pt-BR" dirty="0" smtClean="0"/>
            </a:br>
            <a:r>
              <a:rPr lang="pt-BR" dirty="0" smtClean="0"/>
              <a:t>Porque o Filho do Homem é senhor do sábado.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1ª  parte</a:t>
            </a:r>
          </a:p>
          <a:p>
            <a:pPr algn="ctr"/>
            <a:r>
              <a:rPr lang="pt-BR" sz="3200" dirty="0" smtClean="0"/>
              <a:t>1-8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2928926" y="21429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Jesus é Senhor do Sábado</a:t>
            </a:r>
            <a:endParaRPr lang="pt-BR" sz="3200" dirty="0"/>
          </a:p>
        </p:txBody>
      </p:sp>
      <p:sp>
        <p:nvSpPr>
          <p:cNvPr id="14" name="Retângulo 13"/>
          <p:cNvSpPr/>
          <p:nvPr/>
        </p:nvSpPr>
        <p:spPr>
          <a:xfrm>
            <a:off x="428596" y="128586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2ª parte</a:t>
            </a:r>
          </a:p>
          <a:p>
            <a:pPr algn="ctr"/>
            <a:r>
              <a:rPr lang="pt-BR" sz="3200" dirty="0" smtClean="0"/>
              <a:t>9-21</a:t>
            </a:r>
            <a:endParaRPr lang="pt-BR" sz="3200" dirty="0"/>
          </a:p>
        </p:txBody>
      </p:sp>
      <p:sp>
        <p:nvSpPr>
          <p:cNvPr id="15" name="Retângulo 14"/>
          <p:cNvSpPr/>
          <p:nvPr/>
        </p:nvSpPr>
        <p:spPr>
          <a:xfrm>
            <a:off x="428596" y="235743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3ª  parte</a:t>
            </a:r>
          </a:p>
          <a:p>
            <a:pPr algn="ctr"/>
            <a:r>
              <a:rPr lang="pt-BR" sz="3200" dirty="0" smtClean="0"/>
              <a:t>22-32</a:t>
            </a:r>
            <a:endParaRPr lang="pt-BR" sz="3200" dirty="0"/>
          </a:p>
        </p:txBody>
      </p:sp>
      <p:sp>
        <p:nvSpPr>
          <p:cNvPr id="16" name="Retângulo 15"/>
          <p:cNvSpPr/>
          <p:nvPr/>
        </p:nvSpPr>
        <p:spPr>
          <a:xfrm>
            <a:off x="428596" y="342900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4ª  parte</a:t>
            </a:r>
          </a:p>
          <a:p>
            <a:pPr algn="ctr"/>
            <a:r>
              <a:rPr lang="pt-BR" sz="3200" dirty="0" smtClean="0"/>
              <a:t>33-37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428596" y="450057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5ª parte</a:t>
            </a:r>
          </a:p>
          <a:p>
            <a:pPr algn="ctr"/>
            <a:r>
              <a:rPr lang="pt-BR" sz="3200" dirty="0" smtClean="0"/>
              <a:t>38-45</a:t>
            </a:r>
            <a:endParaRPr lang="pt-BR" sz="3200" dirty="0"/>
          </a:p>
        </p:txBody>
      </p:sp>
      <p:sp>
        <p:nvSpPr>
          <p:cNvPr id="18" name="Retângulo 17"/>
          <p:cNvSpPr/>
          <p:nvPr/>
        </p:nvSpPr>
        <p:spPr>
          <a:xfrm>
            <a:off x="428596" y="557214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6ª  parte</a:t>
            </a:r>
          </a:p>
          <a:p>
            <a:pPr algn="ctr"/>
            <a:r>
              <a:rPr lang="pt-BR" sz="3200" dirty="0" smtClean="0"/>
              <a:t>46-50</a:t>
            </a:r>
            <a:endParaRPr lang="pt-BR" sz="3200" dirty="0"/>
          </a:p>
        </p:txBody>
      </p:sp>
      <p:sp>
        <p:nvSpPr>
          <p:cNvPr id="19" name="Retângulo 18"/>
          <p:cNvSpPr/>
          <p:nvPr/>
        </p:nvSpPr>
        <p:spPr>
          <a:xfrm>
            <a:off x="2928926" y="128586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cura do homem que tinha</a:t>
            </a:r>
          </a:p>
          <a:p>
            <a:pPr algn="ctr"/>
            <a:r>
              <a:rPr lang="pt-BR" sz="3200" dirty="0" smtClean="0"/>
              <a:t>Uma das mãos mirrada</a:t>
            </a:r>
            <a:endParaRPr lang="pt-BR" sz="3200" dirty="0"/>
          </a:p>
        </p:txBody>
      </p:sp>
      <p:sp>
        <p:nvSpPr>
          <p:cNvPr id="20" name="Retângulo 19"/>
          <p:cNvSpPr/>
          <p:nvPr/>
        </p:nvSpPr>
        <p:spPr>
          <a:xfrm>
            <a:off x="2928926" y="235743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blasfêmia dos fariseus</a:t>
            </a:r>
            <a:endParaRPr lang="pt-BR" sz="3200" dirty="0"/>
          </a:p>
        </p:txBody>
      </p:sp>
      <p:sp>
        <p:nvSpPr>
          <p:cNvPr id="21" name="Retângulo 20"/>
          <p:cNvSpPr/>
          <p:nvPr/>
        </p:nvSpPr>
        <p:spPr>
          <a:xfrm>
            <a:off x="2928926" y="342900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Árvores e seus frutos</a:t>
            </a:r>
            <a:endParaRPr lang="pt-BR" sz="3200" dirty="0"/>
          </a:p>
        </p:txBody>
      </p:sp>
      <p:sp>
        <p:nvSpPr>
          <p:cNvPr id="22" name="Retângulo 21"/>
          <p:cNvSpPr/>
          <p:nvPr/>
        </p:nvSpPr>
        <p:spPr>
          <a:xfrm>
            <a:off x="2928926" y="450057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 milagre de Jonas</a:t>
            </a:r>
            <a:endParaRPr lang="pt-BR" sz="3200" dirty="0"/>
          </a:p>
        </p:txBody>
      </p:sp>
      <p:sp>
        <p:nvSpPr>
          <p:cNvPr id="23" name="Retângulo 22"/>
          <p:cNvSpPr/>
          <p:nvPr/>
        </p:nvSpPr>
        <p:spPr>
          <a:xfrm>
            <a:off x="2928926" y="557214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família de Jesus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</a:t>
            </a:r>
            <a:r>
              <a:rPr lang="pt-BR" sz="3600" dirty="0" smtClean="0">
                <a:cs typeface="Times New Roman" pitchFamily="18" charset="0"/>
              </a:rPr>
              <a:t>Mateus 12.9-21</a:t>
            </a:r>
          </a:p>
          <a:p>
            <a:r>
              <a:rPr lang="pt-BR" sz="3600" dirty="0" smtClean="0"/>
              <a:t>Tendo Jesus saído dali, entrou na sinagoga deles.</a:t>
            </a:r>
            <a:br>
              <a:rPr lang="pt-BR" sz="3600" dirty="0" smtClean="0"/>
            </a:br>
            <a:r>
              <a:rPr lang="pt-BR" sz="3600" dirty="0" smtClean="0"/>
              <a:t>Achava-se ali um homem que tinha uma das mãos ressequida. Então, a fim de o acusar, perguntaram a Jesus: — É lícito curar no sábado?</a:t>
            </a:r>
            <a:br>
              <a:rPr lang="pt-BR" sz="3600" dirty="0" smtClean="0"/>
            </a:br>
            <a:r>
              <a:rPr lang="pt-BR" sz="3600" dirty="0" smtClean="0"/>
              <a:t>Ao que lhes respondeu: — Quem de vocês será o homem que, tendo uma ovelha, e, num sábado, esta cair numa cova, não fará todo o esforço para tirá-la dali?</a:t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285728"/>
            <a:ext cx="892971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Ora, quanto mais vale um homem do que uma ovelha! Logo, é lícito nos sábados fazer o bem.</a:t>
            </a:r>
            <a:br>
              <a:rPr lang="pt-BR" dirty="0" smtClean="0"/>
            </a:br>
            <a:r>
              <a:rPr lang="pt-BR" dirty="0" smtClean="0"/>
              <a:t>Então Jesus disse ao homem: — Estenda a mão. O homem estendeu a mão, e ela foi restaurada e ficou sã como a outra.</a:t>
            </a:r>
            <a:br>
              <a:rPr lang="pt-BR" dirty="0" smtClean="0"/>
            </a:br>
            <a:r>
              <a:rPr lang="pt-BR" dirty="0" smtClean="0"/>
              <a:t>Mas os fariseus, saindo dali, conspiravam contra ele, procurando ver como o matariam.</a:t>
            </a:r>
            <a:br>
              <a:rPr lang="pt-BR" dirty="0" smtClean="0"/>
            </a:br>
            <a:r>
              <a:rPr lang="pt-BR" dirty="0" smtClean="0"/>
              <a:t>Mas Jesus, sabendo disto, afastou-se dali. 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Muitos o seguiram, e a todos ele curou,</a:t>
            </a:r>
            <a:br>
              <a:rPr lang="pt-BR" dirty="0" smtClean="0"/>
            </a:br>
            <a:r>
              <a:rPr lang="pt-BR" dirty="0" smtClean="0"/>
              <a:t>advertindo-lhes, porém, que não o expusessem à publicidade.</a:t>
            </a:r>
            <a:br>
              <a:rPr lang="pt-BR" dirty="0" smtClean="0"/>
            </a:br>
            <a:r>
              <a:rPr lang="pt-BR" dirty="0" smtClean="0"/>
              <a:t>Isso aconteceu para se cumprir o que foi dito por meio do profeta Isaías:</a:t>
            </a:r>
            <a:br>
              <a:rPr lang="pt-BR" dirty="0" smtClean="0"/>
            </a:br>
            <a:r>
              <a:rPr lang="pt-BR" dirty="0" smtClean="0"/>
              <a:t>"Eis aqui o meu servo, que escolhi, o meu amado, em quem a minha alma se agrada. Farei repousar sobre ele o meu Espírito, e ele anunciará juízo aos gentios.</a:t>
            </a:r>
            <a:br>
              <a:rPr lang="pt-BR" dirty="0" smtClean="0"/>
            </a:br>
            <a:r>
              <a:rPr lang="pt-BR" dirty="0" smtClean="0"/>
              <a:t>Não entrará em discussões, nem gritará, nem fará ouvir nas praças a sua voz.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Não esmagará a cana quebrada, nem apagará o pavio que fumega, até que faça vencedor o juízo.</a:t>
            </a:r>
            <a:br>
              <a:rPr lang="pt-BR" dirty="0" smtClean="0"/>
            </a:br>
            <a:r>
              <a:rPr lang="pt-BR" dirty="0" smtClean="0"/>
              <a:t>E no seu nome os gentios colocarão a sua esperança.“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34754</TotalTime>
  <Words>730</Words>
  <Application>Microsoft Office PowerPoint</Application>
  <PresentationFormat>Apresentação na tela (4:3)</PresentationFormat>
  <Paragraphs>142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2619</cp:revision>
  <dcterms:created xsi:type="dcterms:W3CDTF">2012-01-16T14:03:42Z</dcterms:created>
  <dcterms:modified xsi:type="dcterms:W3CDTF">2023-01-25T01:48:54Z</dcterms:modified>
</cp:coreProperties>
</file>