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20"/>
  </p:notesMasterIdLst>
  <p:sldIdLst>
    <p:sldId id="948" r:id="rId2"/>
    <p:sldId id="949" r:id="rId3"/>
    <p:sldId id="962" r:id="rId4"/>
    <p:sldId id="963" r:id="rId5"/>
    <p:sldId id="964" r:id="rId6"/>
    <p:sldId id="972" r:id="rId7"/>
    <p:sldId id="967" r:id="rId8"/>
    <p:sldId id="968" r:id="rId9"/>
    <p:sldId id="969" r:id="rId10"/>
    <p:sldId id="974" r:id="rId11"/>
    <p:sldId id="973" r:id="rId12"/>
    <p:sldId id="965" r:id="rId13"/>
    <p:sldId id="976" r:id="rId14"/>
    <p:sldId id="977" r:id="rId15"/>
    <p:sldId id="975" r:id="rId16"/>
    <p:sldId id="978" r:id="rId17"/>
    <p:sldId id="979" r:id="rId18"/>
    <p:sldId id="980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720202"/>
    <a:srgbClr val="C0E399"/>
    <a:srgbClr val="F76E31"/>
    <a:srgbClr val="A10B4B"/>
    <a:srgbClr val="FFCC00"/>
    <a:srgbClr val="F68B16"/>
    <a:srgbClr val="008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714884"/>
            <a:ext cx="7429552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429132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00034" y="5143512"/>
            <a:ext cx="1317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A.D.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143768" y="5150006"/>
            <a:ext cx="1277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d.C.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00430" y="2357430"/>
            <a:ext cx="17812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NT</a:t>
            </a:r>
          </a:p>
          <a:p>
            <a:r>
              <a:rPr lang="pt-BR" dirty="0" smtClean="0">
                <a:latin typeface="Arial Black" pitchFamily="34" charset="0"/>
              </a:rPr>
              <a:t>Séc. I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7" name="Chave direita 6"/>
          <p:cNvSpPr/>
          <p:nvPr/>
        </p:nvSpPr>
        <p:spPr>
          <a:xfrm rot="16200000">
            <a:off x="3964777" y="1107265"/>
            <a:ext cx="642942" cy="585791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1.997 </a:t>
            </a:r>
            <a:r>
              <a:rPr lang="pt-BR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lecionários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em pergaminho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IV a XV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webma\Downloads\LECIONARIO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7358114" cy="3929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 VERSÕES DA BÍBLIA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webma\Downloads\versõe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84478"/>
            <a:ext cx="8072494" cy="4973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- 10.000 manuscritos 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versão latina 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II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XV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webma\Downloads\latin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52724"/>
            <a:ext cx="8358245" cy="3676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de 350 manuscritos 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versão siríaca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IV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XV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C:\Users\webma\Downloads\siríaca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757242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Manuscritos 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versão copta</a:t>
            </a:r>
            <a:endParaRPr lang="pt-BR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XV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webma\Downloads\copta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05063"/>
            <a:ext cx="8501122" cy="4024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- 2.000 manuscritos 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versão armênia </a:t>
            </a:r>
            <a:endParaRPr lang="pt-BR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XV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webma\Downloads\armênia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71744"/>
            <a:ext cx="771530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- 1.000 manuscritos 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versão etíope </a:t>
            </a:r>
            <a:endParaRPr lang="pt-BR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XIII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XV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webma\Downloads\etiope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28900"/>
            <a:ext cx="8072494" cy="3657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Citações dos pais da igreja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XV</a:t>
            </a:r>
          </a:p>
          <a:p>
            <a:pPr algn="ctr"/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webma\Downloads\pai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395" y="2000240"/>
            <a:ext cx="7740819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642910" y="642918"/>
            <a:ext cx="785818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Arial" pitchFamily="34" charset="0"/>
                <a:cs typeface="Arial" pitchFamily="34" charset="0"/>
              </a:rPr>
              <a:t>Manuscritos do NT</a:t>
            </a:r>
            <a:endParaRPr lang="pt-B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142844" y="3571876"/>
            <a:ext cx="2857520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Alexandrino</a:t>
            </a:r>
          </a:p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Fins do séc. I e começo o II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3143240" y="3571876"/>
            <a:ext cx="2857520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Oriental</a:t>
            </a:r>
          </a:p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Fins do </a:t>
            </a:r>
          </a:p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séc. II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6143636" y="3571876"/>
            <a:ext cx="2857520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Ocidental</a:t>
            </a:r>
          </a:p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Fins do séc. II e começo do III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ta para baixo 9"/>
          <p:cNvSpPr/>
          <p:nvPr/>
        </p:nvSpPr>
        <p:spPr>
          <a:xfrm flipH="1">
            <a:off x="1357290" y="2214554"/>
            <a:ext cx="57150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 flipH="1">
            <a:off x="4286248" y="2214554"/>
            <a:ext cx="57150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 flipH="1">
            <a:off x="7143768" y="2214554"/>
            <a:ext cx="57150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714884"/>
            <a:ext cx="7858180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429132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 rot="2947041">
            <a:off x="7482059" y="5415172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90 d.C.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643306" y="2857496"/>
            <a:ext cx="2183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      NT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7" name="Chave direita 6"/>
          <p:cNvSpPr/>
          <p:nvPr/>
        </p:nvSpPr>
        <p:spPr>
          <a:xfrm rot="16200000">
            <a:off x="5322099" y="2107397"/>
            <a:ext cx="428628" cy="407196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 rot="3055924">
            <a:off x="3333987" y="5354360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51 d.C.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500298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429520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3357554" y="4572008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 rot="3055924">
            <a:off x="2433794" y="5301466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33 d.C.</a:t>
            </a:r>
            <a:endParaRPr lang="pt-BR" sz="3200" dirty="0">
              <a:latin typeface="Arial Black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 rot="5400000">
            <a:off x="2358216" y="3929066"/>
            <a:ext cx="714380" cy="1588"/>
          </a:xfrm>
          <a:prstGeom prst="line">
            <a:avLst/>
          </a:prstGeom>
          <a:ln w="762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0800000">
            <a:off x="2428862" y="3786190"/>
            <a:ext cx="571503" cy="1588"/>
          </a:xfrm>
          <a:prstGeom prst="line">
            <a:avLst/>
          </a:prstGeom>
          <a:ln w="762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 rot="3055924">
            <a:off x="1000093" y="5376327"/>
            <a:ext cx="161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A.D.</a:t>
            </a:r>
            <a:endParaRPr lang="pt-BR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814390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42925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600076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57226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/>
          <p:cNvSpPr/>
          <p:nvPr/>
        </p:nvSpPr>
        <p:spPr>
          <a:xfrm>
            <a:off x="707233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75723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 rot="4685948">
            <a:off x="529643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 rot="4685948">
            <a:off x="586794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 rot="4685948">
            <a:off x="643944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 rot="4685948">
            <a:off x="6937416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68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CaixaDeTexto 79"/>
          <p:cNvSpPr txBox="1"/>
          <p:nvPr/>
        </p:nvSpPr>
        <p:spPr>
          <a:xfrm rot="4685948">
            <a:off x="7439579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70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CaixaDeTexto 80"/>
          <p:cNvSpPr txBox="1"/>
          <p:nvPr/>
        </p:nvSpPr>
        <p:spPr>
          <a:xfrm rot="4685948">
            <a:off x="801108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90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5400000">
            <a:off x="3270549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Marcos/Judas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 rot="5400000">
            <a:off x="3865208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Tito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CaixaDeTexto 83"/>
          <p:cNvSpPr txBox="1"/>
          <p:nvPr/>
        </p:nvSpPr>
        <p:spPr>
          <a:xfrm rot="5400000">
            <a:off x="4484995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Timóteo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CaixaDeTexto 84"/>
          <p:cNvSpPr txBox="1"/>
          <p:nvPr/>
        </p:nvSpPr>
        <p:spPr>
          <a:xfrm rot="5400000">
            <a:off x="4985061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CaixaDeTexto 85"/>
          <p:cNvSpPr txBox="1"/>
          <p:nvPr/>
        </p:nvSpPr>
        <p:spPr>
          <a:xfrm rot="5400000">
            <a:off x="5436844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Hebreus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CaixaDeTexto 86"/>
          <p:cNvSpPr txBox="1"/>
          <p:nvPr/>
        </p:nvSpPr>
        <p:spPr>
          <a:xfrm rot="5400000">
            <a:off x="6079785" y="4900716"/>
            <a:ext cx="4651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 João/1,2,3 João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Apocalipse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714884"/>
            <a:ext cx="7858180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429132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 rot="2947041">
            <a:off x="7382962" y="5415172"/>
            <a:ext cx="193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Séc. XV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5720" y="3071810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       </a:t>
            </a:r>
            <a:r>
              <a:rPr lang="pt-BR" sz="3200" dirty="0" smtClean="0">
                <a:latin typeface="Arial Black" pitchFamily="34" charset="0"/>
              </a:rPr>
              <a:t>NT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7" name="Chave direita 6"/>
          <p:cNvSpPr/>
          <p:nvPr/>
        </p:nvSpPr>
        <p:spPr>
          <a:xfrm rot="16200000">
            <a:off x="1714480" y="3429000"/>
            <a:ext cx="571504" cy="114300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500298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429520" y="4572008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 rot="3055924">
            <a:off x="2456966" y="5242209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Séc. I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 rot="3055924">
            <a:off x="1000093" y="5376327"/>
            <a:ext cx="161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A.D.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15" name="Chave direita 14"/>
          <p:cNvSpPr/>
          <p:nvPr/>
        </p:nvSpPr>
        <p:spPr>
          <a:xfrm rot="16200000">
            <a:off x="5107785" y="1821645"/>
            <a:ext cx="428628" cy="450059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2214546" y="3071810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     </a:t>
            </a:r>
            <a:r>
              <a:rPr lang="pt-BR" sz="3200" dirty="0" smtClean="0">
                <a:latin typeface="Arial Black" pitchFamily="34" charset="0"/>
              </a:rPr>
              <a:t>Cópias (+ de 5.000) 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2928926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 rot="3055924">
            <a:off x="2948320" y="5251418"/>
            <a:ext cx="162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Séc. II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85786" y="414338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 Black" pitchFamily="34" charset="0"/>
              </a:rPr>
              <a:t>        51 - 90</a:t>
            </a:r>
            <a:endParaRPr lang="pt-BR" sz="2000" dirty="0">
              <a:latin typeface="Arial Black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071934" y="414338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 Black" pitchFamily="34" charset="0"/>
              </a:rPr>
              <a:t>       101 - 1500</a:t>
            </a:r>
            <a:endParaRPr lang="pt-BR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40" y="357166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+ 5.000 manuscritos gregos</a:t>
            </a: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II a XV</a:t>
            </a:r>
            <a:endParaRPr lang="pt-BR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webma\Downloads\MN NT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326" y="1770899"/>
            <a:ext cx="8424862" cy="4444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Antonio 2018\Documents\TV\You Tube\Tabela de da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76 papiros </a:t>
            </a: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II a VII</a:t>
            </a:r>
            <a:endParaRPr lang="pt-BR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webma\Downloads\PAPIRO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8047701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252 manuscritos </a:t>
            </a:r>
            <a:r>
              <a:rPr lang="pt-BR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unciais</a:t>
            </a:r>
            <a:endParaRPr lang="pt-BR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IV a IX</a:t>
            </a:r>
            <a:endParaRPr lang="pt-BR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webma\Downloads\UNCIAI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86058"/>
            <a:ext cx="742955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0004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2.646 manuscritos minúsculos</a:t>
            </a:r>
          </a:p>
          <a:p>
            <a:pPr algn="ctr"/>
            <a:r>
              <a:rPr lang="pt-BR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IX a XV</a:t>
            </a:r>
            <a:endParaRPr lang="pt-BR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webma\Downloads\MINUSCULO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8215370" cy="400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31650</TotalTime>
  <Words>229</Words>
  <Application>Microsoft Office PowerPoint</Application>
  <PresentationFormat>Apresentação na tela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Patrimônio Líquido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2438</cp:revision>
  <dcterms:created xsi:type="dcterms:W3CDTF">2012-01-16T14:03:42Z</dcterms:created>
  <dcterms:modified xsi:type="dcterms:W3CDTF">2022-10-06T01:03:54Z</dcterms:modified>
</cp:coreProperties>
</file>