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5"/>
  </p:notesMasterIdLst>
  <p:sldIdLst>
    <p:sldId id="256" r:id="rId2"/>
    <p:sldId id="277" r:id="rId3"/>
    <p:sldId id="511" r:id="rId4"/>
    <p:sldId id="513" r:id="rId5"/>
    <p:sldId id="512" r:id="rId6"/>
    <p:sldId id="514" r:id="rId7"/>
    <p:sldId id="515" r:id="rId8"/>
    <p:sldId id="377" r:id="rId9"/>
    <p:sldId id="516" r:id="rId10"/>
    <p:sldId id="517" r:id="rId11"/>
    <p:sldId id="518" r:id="rId12"/>
    <p:sldId id="420" r:id="rId13"/>
    <p:sldId id="428" r:id="rId14"/>
    <p:sldId id="519" r:id="rId15"/>
    <p:sldId id="520" r:id="rId16"/>
    <p:sldId id="421" r:id="rId17"/>
    <p:sldId id="521" r:id="rId18"/>
    <p:sldId id="522" r:id="rId19"/>
    <p:sldId id="523" r:id="rId20"/>
    <p:sldId id="524" r:id="rId21"/>
    <p:sldId id="525" r:id="rId22"/>
    <p:sldId id="527" r:id="rId23"/>
    <p:sldId id="526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3" r:id="rId49"/>
    <p:sldId id="552" r:id="rId50"/>
    <p:sldId id="554" r:id="rId51"/>
    <p:sldId id="422" r:id="rId52"/>
    <p:sldId id="555" r:id="rId53"/>
    <p:sldId id="556" r:id="rId54"/>
  </p:sldIdLst>
  <p:sldSz cx="9144000" cy="5143500" type="screen16x9"/>
  <p:notesSz cx="6858000" cy="9144000"/>
  <p:embeddedFontLst>
    <p:embeddedFont>
      <p:font typeface="Albert Sans SemiBold" charset="0"/>
      <p:regular r:id="rId56"/>
      <p:bold r:id="rId57"/>
      <p:italic r:id="rId58"/>
      <p:boldItalic r:id="rId59"/>
    </p:embeddedFont>
    <p:embeddedFont>
      <p:font typeface="SimSun" pitchFamily="2" charset="-122"/>
      <p:regular r:id="rId60"/>
    </p:embeddedFont>
    <p:embeddedFont>
      <p:font typeface="Kaisei HarunoUmi" charset="-128"/>
      <p:regular r:id="rId61"/>
      <p:bold r:id="rId62"/>
    </p:embeddedFont>
    <p:embeddedFont>
      <p:font typeface="Urbanist" charset="0"/>
      <p:regular r:id="rId63"/>
      <p:bold r:id="rId64"/>
      <p:italic r:id="rId65"/>
      <p:boldItalic r:id="rId66"/>
    </p:embeddedFont>
    <p:embeddedFont>
      <p:font typeface="Bebas Neue" charset="0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396700" y="1400500"/>
            <a:ext cx="4350600" cy="14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Kaisei HarunoUmi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396700" y="2815100"/>
            <a:ext cx="435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89" name="Google Shape;89;p9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9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9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3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4/Salt_Lake_Temple_spir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2/O_livro_de_mormon.j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71604" y="2285998"/>
            <a:ext cx="5429288" cy="1785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COMPARADASOCIDENTAIS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357172"/>
            <a:ext cx="8286808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>
              <a:tabLst>
                <a:tab pos="36513" algn="r"/>
                <a:tab pos="127000" algn="l"/>
                <a:tab pos="3257550" algn="r"/>
                <a:tab pos="3309938" algn="l"/>
                <a:tab pos="3759200" algn="l"/>
                <a:tab pos="4208463" algn="l"/>
                <a:tab pos="4657725" algn="l"/>
                <a:tab pos="5108575" algn="l"/>
                <a:tab pos="7048500" algn="l"/>
              </a:tabLst>
            </a:pPr>
            <a:r>
              <a:rPr lang="pt-BR" sz="3600" dirty="0" smtClean="0"/>
              <a:t>3ª versão:</a:t>
            </a:r>
          </a:p>
          <a:p>
            <a:pPr indent="358775">
              <a:tabLst>
                <a:tab pos="36513" algn="r"/>
                <a:tab pos="127000" algn="l"/>
                <a:tab pos="3257550" algn="r"/>
                <a:tab pos="3309938" algn="l"/>
                <a:tab pos="3759200" algn="l"/>
                <a:tab pos="4208463" algn="l"/>
                <a:tab pos="4657725" algn="l"/>
                <a:tab pos="5108575" algn="l"/>
                <a:tab pos="7048500" algn="l"/>
              </a:tabLst>
            </a:pPr>
            <a:endParaRPr lang="pt-BR" sz="3600" dirty="0" smtClean="0"/>
          </a:p>
          <a:p>
            <a:pPr indent="358775" algn="l">
              <a:tabLst>
                <a:tab pos="36513" algn="r"/>
                <a:tab pos="127000" algn="l"/>
                <a:tab pos="3257550" algn="r"/>
                <a:tab pos="3309938" algn="l"/>
                <a:tab pos="3759200" algn="l"/>
                <a:tab pos="4208463" algn="l"/>
                <a:tab pos="4657725" algn="l"/>
                <a:tab pos="5108575" algn="l"/>
                <a:tab pos="7048500" algn="l"/>
              </a:tabLst>
            </a:pPr>
            <a:r>
              <a:rPr lang="pt-BR" sz="3600" dirty="0" smtClean="0"/>
              <a:t>Você supõe que Deus em pessoa chamou Joseph Smith Jr., nosso profeta? Deus o chamou, mas não veio pessoalmente. Ele enviou o apóstolo Pedro.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642910" y="642924"/>
            <a:ext cx="7929618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dirty="0" smtClean="0"/>
              <a:t>   O “Livro de Mórmon” declara que três apóstolos de Jesus ainda estavam vivos na terra quando se deu a primeira visão. Essa declaração do “Livro de Mórmon” é repetida no livro “Doutrina e Convênios”, seção 7, dois livros padrão usados pelos mórmons. </a:t>
            </a:r>
          </a:p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pt-BR" sz="3600" dirty="0" smtClean="0">
                <a:ea typeface="Batang" pitchFamily="18" charset="-127"/>
              </a:rPr>
              <a:t>                       </a:t>
            </a:r>
            <a:r>
              <a:rPr lang="pt-BR" sz="3600" dirty="0" smtClean="0">
                <a:latin typeface="+mn-lt"/>
                <a:ea typeface="Batang" pitchFamily="18" charset="-127"/>
              </a:rPr>
              <a:t>1 Timóteo 4.1</a:t>
            </a:r>
            <a:endParaRPr lang="pt-BR" sz="3600" dirty="0" smtClean="0">
              <a:latin typeface="+mn-lt"/>
            </a:endParaRPr>
          </a:p>
          <a:p>
            <a:pPr algn="l" eaLnBrk="0" hangingPunct="0"/>
            <a:r>
              <a:rPr lang="pt-BR" sz="3600" dirty="0" smtClean="0">
                <a:latin typeface="+mn-lt"/>
                <a:ea typeface="Batang" pitchFamily="18" charset="-127"/>
              </a:rPr>
              <a:t>   Ora, o Espírito afirma expressamente que, nos últimos tempos, alguns apostatarão da fé, por obedecerem a espíritos enganadores e a ensinos de demônios,  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pt-BR" sz="3600" dirty="0" smtClean="0">
                <a:ea typeface="Batang" pitchFamily="18" charset="-127"/>
              </a:rPr>
              <a:t>                       </a:t>
            </a:r>
            <a:r>
              <a:rPr lang="pt-BR" sz="3600" dirty="0" smtClean="0">
                <a:latin typeface="+mn-lt"/>
                <a:ea typeface="Batang" pitchFamily="18" charset="-127"/>
              </a:rPr>
              <a:t>Mateus 16.18b</a:t>
            </a:r>
          </a:p>
          <a:p>
            <a:pPr algn="l" eaLnBrk="0" hangingPunct="0"/>
            <a:endParaRPr lang="pt-BR" sz="3600" dirty="0" smtClean="0">
              <a:latin typeface="+mn-lt"/>
            </a:endParaRPr>
          </a:p>
          <a:p>
            <a:pPr algn="l" eaLnBrk="0" hangingPunct="0"/>
            <a:r>
              <a:rPr lang="pt-BR" sz="3600" dirty="0" smtClean="0">
                <a:latin typeface="+mn-lt"/>
                <a:ea typeface="Batang" pitchFamily="18" charset="-127"/>
              </a:rPr>
              <a:t>   ... e as portas do inferno não  prevalecerão contra ela. 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64292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pt-BR" sz="3600" dirty="0" smtClean="0">
                <a:ea typeface="Batang" pitchFamily="18" charset="-127"/>
              </a:rPr>
              <a:t>                       </a:t>
            </a:r>
            <a:r>
              <a:rPr lang="pt-BR" sz="3600" dirty="0" smtClean="0">
                <a:latin typeface="+mn-lt"/>
                <a:ea typeface="Batang" pitchFamily="18" charset="-127"/>
              </a:rPr>
              <a:t>Mateus 28.20</a:t>
            </a:r>
          </a:p>
          <a:p>
            <a:pPr algn="l" eaLnBrk="0" hangingPunct="0"/>
            <a:endParaRPr lang="pt-BR" sz="3600" dirty="0" smtClean="0">
              <a:latin typeface="+mn-lt"/>
            </a:endParaRPr>
          </a:p>
          <a:p>
            <a:pPr algn="l" eaLnBrk="0" hangingPunct="0"/>
            <a:r>
              <a:rPr lang="pt-BR" sz="3600" dirty="0" smtClean="0">
                <a:latin typeface="+mn-lt"/>
                <a:ea typeface="Batang" pitchFamily="18" charset="-127"/>
              </a:rPr>
              <a:t>   ensinando-os a guardar todas as coisas que tenho ordenado a vocês. </a:t>
            </a:r>
          </a:p>
          <a:p>
            <a:pPr algn="l" eaLnBrk="0" hangingPunct="0"/>
            <a:r>
              <a:rPr lang="pt-BR" sz="3600" dirty="0" smtClean="0">
                <a:latin typeface="+mn-lt"/>
                <a:ea typeface="Batang" pitchFamily="18" charset="-127"/>
              </a:rPr>
              <a:t>   E eis que estou com vocês todos os dias até o fim dos tempos. 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178593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3600" b="1" dirty="0" smtClean="0"/>
              <a:t>Joseph Smith. </a:t>
            </a:r>
            <a:br>
              <a:rPr lang="pt-BR" sz="3600" b="1" dirty="0" smtClean="0"/>
            </a:br>
            <a:r>
              <a:rPr lang="pt-BR" sz="3600" b="1" dirty="0" smtClean="0"/>
              <a:t>Profeta Falso </a:t>
            </a:r>
            <a:br>
              <a:rPr lang="pt-BR" sz="3600" b="1" dirty="0" smtClean="0"/>
            </a:br>
            <a:r>
              <a:rPr lang="pt-BR" sz="3600" b="1" dirty="0" smtClean="0"/>
              <a:t>ou Verdadeiro?</a:t>
            </a:r>
            <a:endParaRPr lang="pt-BR" sz="36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dirty="0" smtClean="0">
                <a:latin typeface="+mn-lt"/>
              </a:rPr>
              <a:t>Joseph Smith escreveu três volumes para acompanhar     a Bíblia lado a lado: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dirty="0" smtClean="0">
                <a:latin typeface="+mn-lt"/>
              </a:rPr>
              <a:t>(1) “</a:t>
            </a:r>
            <a:r>
              <a:rPr lang="pt-BR" sz="2400" b="1" dirty="0" smtClean="0">
                <a:latin typeface="+mn-lt"/>
              </a:rPr>
              <a:t>Livro de Mórmon</a:t>
            </a:r>
            <a:r>
              <a:rPr lang="pt-BR" sz="2400" dirty="0" smtClean="0">
                <a:latin typeface="+mn-lt"/>
              </a:rPr>
              <a:t>”, traduzido das placas de ouro dadas a ele pelo anjo Moroni contendo um relato dos primeiros habitantes do continente americano;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dirty="0" smtClean="0">
                <a:latin typeface="+mn-lt"/>
              </a:rPr>
              <a:t>(2) “</a:t>
            </a:r>
            <a:r>
              <a:rPr lang="pt-BR" sz="2400" b="1" dirty="0" smtClean="0">
                <a:latin typeface="+mn-lt"/>
              </a:rPr>
              <a:t>Doutrina e Convênios</a:t>
            </a:r>
            <a:r>
              <a:rPr lang="pt-BR" sz="2400" dirty="0" smtClean="0">
                <a:latin typeface="+mn-lt"/>
              </a:rPr>
              <a:t>”, que contém as revelações do Senhor aos seus Profetas em conexão com a restauração do Evangelho e a organização da Igreja em sua plenitude nesta </a:t>
            </a:r>
            <a:r>
              <a:rPr lang="pt-BR" sz="2400" dirty="0" err="1" smtClean="0">
                <a:latin typeface="+mn-lt"/>
              </a:rPr>
              <a:t>Dispensação</a:t>
            </a:r>
            <a:r>
              <a:rPr lang="pt-BR" sz="2400" dirty="0" smtClean="0">
                <a:latin typeface="+mn-lt"/>
              </a:rPr>
              <a:t> da Plenitude dos Tempos;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dirty="0" smtClean="0">
                <a:latin typeface="+mn-lt"/>
              </a:rPr>
              <a:t>(3) “</a:t>
            </a:r>
            <a:r>
              <a:rPr lang="pt-BR" sz="2400" b="1" dirty="0" smtClean="0">
                <a:latin typeface="+mn-lt"/>
              </a:rPr>
              <a:t>A Pérola de Grande Valor</a:t>
            </a:r>
            <a:r>
              <a:rPr lang="pt-BR" sz="2400" dirty="0" smtClean="0">
                <a:latin typeface="+mn-lt"/>
              </a:rPr>
              <a:t>”, que contém os livros de Abraão e Moisés e o seu livro biográfico.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NÃO HÁ SALVAÇÃO SEM ACEITAÇÃO </a:t>
            </a:r>
          </a:p>
          <a:p>
            <a:pPr indent="358775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DE JOSEPH SMITH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Se Joseph Smith foi realmente um profeta, e se disse a verdade ao afirmar que esteve na presença de anjos enviados pelo Senhor, e obteve as chaves da autoridade e o mandamento de novamente organizar a Igreja de Jesus Cristo na Terra, então este conhecimento é de vital importância para o mundo inteiro. Nenhum homem pode rejeitar este testemunho sem incorrer nas mais terríveis </a:t>
            </a:r>
            <a:r>
              <a:rPr lang="pt-BR" sz="2300" dirty="0" err="1" smtClean="0">
                <a:latin typeface="+mn-lt"/>
              </a:rPr>
              <a:t>consequências</a:t>
            </a:r>
            <a:r>
              <a:rPr lang="pt-BR" sz="2300" dirty="0" smtClean="0">
                <a:latin typeface="+mn-lt"/>
              </a:rPr>
              <a:t>, pois não poderá entrar no reino de Deus. Portanto, é dever de todo homem investigar, para que possa avaliar a questão cuidadosamente e conhecer a verdade </a:t>
            </a:r>
          </a:p>
          <a:p>
            <a:pPr algn="l" eaLnBrk="0" hangingPunct="0"/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r>
              <a:rPr lang="pt-BR" sz="2300" b="1" dirty="0" smtClean="0">
                <a:latin typeface="+mn-lt"/>
              </a:rPr>
              <a:t>Julguemos o profeta Joseph Smith por suas profecias:</a:t>
            </a:r>
          </a:p>
          <a:p>
            <a:pPr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2300" b="1" dirty="0" smtClean="0">
              <a:latin typeface="+mn-lt"/>
            </a:endParaRP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1 - Envolvimento da Inglaterra na guerra civil norte-americana.</a:t>
            </a: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2300" dirty="0" smtClean="0">
              <a:latin typeface="+mn-lt"/>
            </a:endParaRP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2 - A construção da cidade de Nova Jerusalém, que deveria ser feita pela geração de Joseph Smith Jr., assim como o Templo. </a:t>
            </a: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2300" dirty="0" smtClean="0">
              <a:latin typeface="+mn-lt"/>
            </a:endParaRP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r>
              <a:rPr lang="pt-BR" sz="2300" dirty="0" smtClean="0">
                <a:latin typeface="+mn-lt"/>
              </a:rPr>
              <a:t>3 - A Data da Segunda Vinda de Jesus. </a:t>
            </a:r>
          </a:p>
          <a:p>
            <a:pPr algn="l"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2300" dirty="0" smtClean="0">
              <a:latin typeface="+mn-lt"/>
            </a:endParaRPr>
          </a:p>
          <a:p>
            <a:pPr algn="l"/>
            <a:r>
              <a:rPr lang="pt-BR" sz="2300" dirty="0" smtClean="0">
                <a:latin typeface="+mn-lt"/>
              </a:rPr>
              <a:t>4 - Os Inimigos de Joseph Smith Jr. seriam destruídos ao procurar matá-lo. </a:t>
            </a:r>
          </a:p>
          <a:p>
            <a:pPr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2000" dirty="0" smtClean="0">
              <a:latin typeface="+mn-lt"/>
            </a:endParaRPr>
          </a:p>
          <a:p>
            <a:pPr>
              <a:tabLst>
                <a:tab pos="1588" algn="l"/>
                <a:tab pos="73025" algn="l"/>
                <a:tab pos="325438" algn="l"/>
                <a:tab pos="396875" algn="r"/>
                <a:tab pos="485775" algn="l"/>
                <a:tab pos="812800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283200" algn="l"/>
                <a:tab pos="5467350" algn="l"/>
                <a:tab pos="7407275" algn="l"/>
              </a:tabLst>
            </a:pPr>
            <a:endParaRPr lang="pt-BR" sz="3600" dirty="0" smtClean="0">
              <a:latin typeface="+mn-lt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214692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tabLst>
                <a:tab pos="3200400" algn="l"/>
              </a:tabLst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  <a:t>MORMONISMO 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</a:br>
            <a:r>
              <a:rPr lang="pt-BR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Igreja de Jesus Cristo </a:t>
            </a:r>
            <a:br>
              <a:rPr lang="pt-BR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</a:br>
            <a:r>
              <a:rPr lang="pt-BR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dos Santos </a:t>
            </a:r>
            <a:br>
              <a:rPr lang="pt-BR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</a:br>
            <a:r>
              <a:rPr lang="pt-BR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dos Últimos Dias Igreja SUD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/>
                <a:cs typeface="Times New Roman" pitchFamily="18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10" descr="Ficheiro:Salt Lake Temple spi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285998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5400" b="1" dirty="0" smtClean="0"/>
              <a:t>Quantos </a:t>
            </a:r>
            <a:br>
              <a:rPr lang="pt-BR" sz="5400" b="1" dirty="0" smtClean="0"/>
            </a:br>
            <a:r>
              <a:rPr lang="pt-BR" sz="5400" b="1" dirty="0" smtClean="0"/>
              <a:t>deuses existem?</a:t>
            </a: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200" b="1" dirty="0" smtClean="0">
                <a:latin typeface="+mn-lt"/>
              </a:rPr>
              <a:t>A Pluralidade dos Deuses</a:t>
            </a:r>
          </a:p>
          <a:p>
            <a:pPr indent="179388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200" dirty="0" smtClean="0">
                <a:latin typeface="+mn-lt"/>
              </a:rPr>
              <a:t>Pregarei sobre a pluralidade dos deuses. Escolhi este texto precisamente com este objetivo. Desejo esclarecer que em todas as congregações que falei sobre a deidade, sempre tratei da pluralidade dos deuses. Os </a:t>
            </a:r>
            <a:r>
              <a:rPr lang="pt-BR" sz="2200" dirty="0" err="1" smtClean="0">
                <a:latin typeface="+mn-lt"/>
              </a:rPr>
              <a:t>élderes</a:t>
            </a:r>
            <a:r>
              <a:rPr lang="pt-BR" sz="2200" dirty="0" smtClean="0">
                <a:latin typeface="+mn-lt"/>
              </a:rPr>
              <a:t> o pregam há 15 anos.</a:t>
            </a:r>
          </a:p>
          <a:p>
            <a:pPr indent="179388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200" dirty="0" smtClean="0">
                <a:latin typeface="+mn-lt"/>
              </a:rPr>
              <a:t>Eu sempre declarei que Deus é um personagem distinto, que Jesus Cristo é um personagem separado e distinto de Deus, o Pai, e que o Espírito Santo é outro personagem distinto, e é Espírito; são três personagens distintas e três deuses. Se esta proposição concorda com o Novo Testamento, olhai! Vede! Temos três deuses e são uma pluralidade; e quem pode contradizer isso?</a:t>
            </a:r>
            <a:endParaRPr lang="pt-BR" sz="22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pt-BR" sz="3600" dirty="0" smtClean="0">
                <a:latin typeface="+mn-lt"/>
                <a:ea typeface="Batang" pitchFamily="18" charset="-127"/>
              </a:rPr>
              <a:t>                       </a:t>
            </a:r>
            <a:r>
              <a:rPr lang="pt-BR" sz="3600" dirty="0" smtClean="0">
                <a:latin typeface="+mn-lt"/>
              </a:rPr>
              <a:t>Isaías 43.10 </a:t>
            </a:r>
          </a:p>
          <a:p>
            <a:pPr algn="l" eaLnBrk="0" hangingPunct="0"/>
            <a:r>
              <a:rPr lang="pt-BR" sz="3600" dirty="0" smtClean="0">
                <a:latin typeface="+mn-lt"/>
              </a:rPr>
              <a:t>   Vós sois as minhas testemunhas, diz o Senhor, e meu servo, a quem escolhi; para que o saibais, e me creiais, e entendais que eu sou o mesmo, e que antes de mim deus nenhum se formou, e depois de mim nenhum haverá.</a:t>
            </a:r>
            <a:endParaRPr lang="pt-BR" sz="36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285998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5400" b="1" dirty="0" smtClean="0"/>
              <a:t>Um dia seremos deuses?</a:t>
            </a: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600" b="1" dirty="0" smtClean="0">
                <a:latin typeface="+mn-lt"/>
              </a:rPr>
              <a:t>            Deus – um Ser Progressivo</a:t>
            </a: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600" dirty="0" smtClean="0">
                <a:latin typeface="+mn-lt"/>
              </a:rPr>
              <a:t>Cremos num Deus que é progressivo, cuja majestade é a inteligência, cuja perfeição consiste em progresso eterno, um Ser que chegou a esta condição exaltada por um caminho que a seus filhos é permitido seguir, e de cuja glória antes participaram como herdeiros. Não obstante a oposição das seitas, apesar de ser acusada diretamente de blasfêmia, a Igreja proclama esta verdade eterna: Como o homem é, Deus foi; Como Deus é, o homem poderá vir a ser</a:t>
            </a:r>
            <a:endParaRPr lang="pt-BR" sz="26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71406" y="285734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500" dirty="0" smtClean="0">
                <a:latin typeface="+mn-lt"/>
              </a:rPr>
              <a:t>Isaías 44.6-8 </a:t>
            </a:r>
          </a:p>
          <a:p>
            <a:pPr indent="179388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500" dirty="0" smtClean="0">
                <a:latin typeface="+mn-lt"/>
              </a:rPr>
              <a:t>Assim diz o Senhor, Rei de Israel o seu Redentor, o Senhor dos Exércitos: Eu sou o primeiro, e eu sou o último, e fora de mim não há Deus. E quem proclamará como eu, e anunciará isto, e porá em ordem perante mim, desde que ordenei um povo eterno? E anuncie-lhes as coisas vindouras, e as que ainda hão de vir. Não vos assombreis, nem temais; porventura desde então não vo-lo fiz ouvir, e não vo-lo anunciei? Porque vós sois as minhas testemunhas. Porventura há outro Deus fora de mim? Não, não há outra rocha que eu conheça</a:t>
            </a:r>
            <a:endParaRPr lang="pt-BR" sz="25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2285998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5400" b="1" dirty="0" smtClean="0"/>
              <a:t>Quantas mulheres</a:t>
            </a:r>
            <a:br>
              <a:rPr lang="pt-BR" sz="5400" b="1" dirty="0" smtClean="0"/>
            </a:br>
            <a:r>
              <a:rPr lang="pt-BR" sz="5400" b="1" dirty="0" smtClean="0"/>
              <a:t>ele teve? </a:t>
            </a: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357172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 – Fannie Alger – p. 458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 – Lucinda Pendleton Morgan Harris – p. 459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3 – </a:t>
            </a:r>
            <a:r>
              <a:rPr lang="en-US" sz="2800" dirty="0" err="1" smtClean="0"/>
              <a:t>Prescindia</a:t>
            </a:r>
            <a:r>
              <a:rPr lang="en-US" sz="2800" dirty="0" smtClean="0"/>
              <a:t> Huntington Buell – p. 460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4 – Nancy </a:t>
            </a:r>
            <a:r>
              <a:rPr lang="en-US" sz="2800" dirty="0" err="1" smtClean="0"/>
              <a:t>Marinda</a:t>
            </a:r>
            <a:r>
              <a:rPr lang="en-US" sz="2800" dirty="0" smtClean="0"/>
              <a:t> Johnson Hyde – p. 462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5 – Clarissa Reed Hancock – p. 464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6 – Louisa </a:t>
            </a:r>
            <a:r>
              <a:rPr lang="en-US" sz="2800" dirty="0" err="1" smtClean="0"/>
              <a:t>Beaman</a:t>
            </a:r>
            <a:r>
              <a:rPr lang="en-US" sz="2800" dirty="0" smtClean="0"/>
              <a:t> – p. 464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7 – </a:t>
            </a:r>
            <a:r>
              <a:rPr lang="en-US" sz="2800" dirty="0" err="1" smtClean="0"/>
              <a:t>Zina</a:t>
            </a:r>
            <a:r>
              <a:rPr lang="en-US" sz="2800" dirty="0" smtClean="0"/>
              <a:t> </a:t>
            </a:r>
            <a:r>
              <a:rPr lang="en-US" sz="2800" dirty="0" err="1" smtClean="0"/>
              <a:t>Diantha</a:t>
            </a:r>
            <a:r>
              <a:rPr lang="en-US" sz="2800" dirty="0" smtClean="0"/>
              <a:t> Huntington Jacobs – p. 465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8 – Mary Elizabeth Rollins </a:t>
            </a:r>
            <a:r>
              <a:rPr lang="en-US" sz="2800" dirty="0" err="1" smtClean="0"/>
              <a:t>Lightner</a:t>
            </a:r>
            <a:r>
              <a:rPr lang="en-US" sz="2800" dirty="0" smtClean="0"/>
              <a:t> – p. 466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9 – Patty Bartlett Sessions – p. 468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10 – </a:t>
            </a:r>
            <a:r>
              <a:rPr lang="en-US" sz="2800" dirty="0" err="1" smtClean="0"/>
              <a:t>Delcena</a:t>
            </a:r>
            <a:r>
              <a:rPr lang="en-US" sz="2800" dirty="0" smtClean="0"/>
              <a:t> Johnson Sherman – p. 468</a:t>
            </a:r>
            <a:endParaRPr lang="pt-BR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Betel\Grafico Morm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005"/>
            <a:ext cx="8072494" cy="421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357172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11 – Mrs. </a:t>
            </a:r>
            <a:r>
              <a:rPr lang="en-US" sz="2800" dirty="0" err="1" smtClean="0"/>
              <a:t>Durfee</a:t>
            </a:r>
            <a:r>
              <a:rPr lang="en-US" sz="2800" dirty="0" smtClean="0"/>
              <a:t> – p. 469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12 – </a:t>
            </a:r>
            <a:r>
              <a:rPr lang="en-US" sz="2800" dirty="0" err="1" smtClean="0"/>
              <a:t>Salli</a:t>
            </a:r>
            <a:r>
              <a:rPr lang="en-US" sz="2800" dirty="0" smtClean="0"/>
              <a:t> Ann Fuller Gulley – p. 469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/>
              <a:t>13 – Senhora A **** B**** – p. 469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/>
              <a:t>14 – Senhorita B **** – p. 469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15 – Eliza </a:t>
            </a:r>
            <a:r>
              <a:rPr lang="en-US" sz="2800" dirty="0" err="1" smtClean="0"/>
              <a:t>Roxey</a:t>
            </a:r>
            <a:r>
              <a:rPr lang="en-US" sz="2800" dirty="0" smtClean="0"/>
              <a:t> Snow – p. 469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16 – Sarah Ann Whitney – p. 471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17 – Sarah M. Kinsley Cleveland – p. 472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18 – Elvira A. Cowles – p. 473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19 – Martha </a:t>
            </a:r>
            <a:r>
              <a:rPr lang="en-US" sz="2800" dirty="0" err="1" smtClean="0"/>
              <a:t>Mcbride</a:t>
            </a:r>
            <a:r>
              <a:rPr lang="en-US" sz="2800" dirty="0" smtClean="0"/>
              <a:t> – p. 473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20 – Ruth D. </a:t>
            </a:r>
            <a:r>
              <a:rPr lang="en-US" sz="2800" dirty="0" err="1" smtClean="0"/>
              <a:t>Vose</a:t>
            </a:r>
            <a:r>
              <a:rPr lang="en-US" sz="2800" dirty="0" smtClean="0"/>
              <a:t> Sayers – p. 473</a:t>
            </a:r>
            <a:endParaRPr lang="pt-B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357172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21 – Desdemona Wadsworth </a:t>
            </a:r>
            <a:r>
              <a:rPr lang="en-US" sz="2800" dirty="0" err="1" smtClean="0"/>
              <a:t>Fullmer</a:t>
            </a:r>
            <a:r>
              <a:rPr lang="en-US" sz="2800" dirty="0" smtClean="0"/>
              <a:t> – p. 474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22 – Emily Dow Partridge – p. 474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23 – Eliza M. </a:t>
            </a:r>
            <a:r>
              <a:rPr lang="en-US" sz="2800" dirty="0" err="1" smtClean="0"/>
              <a:t>Parttridge</a:t>
            </a:r>
            <a:r>
              <a:rPr lang="en-US" sz="2800" dirty="0" smtClean="0"/>
              <a:t> – p. 474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sz="2800" dirty="0" smtClean="0"/>
              <a:t>24 – </a:t>
            </a:r>
            <a:r>
              <a:rPr lang="en-US" sz="2800" dirty="0" err="1" smtClean="0"/>
              <a:t>Almera</a:t>
            </a:r>
            <a:r>
              <a:rPr lang="en-US" sz="2800" dirty="0" smtClean="0"/>
              <a:t> Woodward Johnson – p. 476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        25 – Lucy Walker – p. 477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        26 – Helen Mar Kimball – p. 479</a:t>
            </a:r>
            <a:endParaRPr lang="pt-BR" sz="2800" dirty="0" smtClean="0"/>
          </a:p>
          <a:p>
            <a:pPr algn="l">
              <a:tabLst>
                <a:tab pos="3886200" algn="l"/>
              </a:tabLst>
            </a:pPr>
            <a:r>
              <a:rPr lang="pt-BR" sz="2800" dirty="0" smtClean="0"/>
              <a:t>        27 – Maria Lawrence – p. 480</a:t>
            </a:r>
          </a:p>
          <a:p>
            <a:pPr algn="l">
              <a:tabLst>
                <a:tab pos="3886200" algn="l"/>
              </a:tabLst>
            </a:pPr>
            <a:r>
              <a:rPr lang="pt-BR" sz="2800" dirty="0" smtClean="0"/>
              <a:t>        28 – Sara Lawrence – p. 480</a:t>
            </a:r>
            <a:endParaRPr lang="en-US" sz="2800" dirty="0" smtClean="0"/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        29 – Flora Ann Woodworth – p. 481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        30 – Rhoda Richards – p. 481</a:t>
            </a:r>
          </a:p>
          <a:p>
            <a:pPr indent="358775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142976" y="357172"/>
            <a:ext cx="7715304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886200" algn="l"/>
              </a:tabLst>
            </a:pPr>
            <a:r>
              <a:rPr lang="en-US" sz="2800" dirty="0" smtClean="0"/>
              <a:t>31 – Hanna Ells – p. 482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32 – Melissa Lot – p. 482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33 – Fanny </a:t>
            </a:r>
            <a:r>
              <a:rPr lang="en-US" sz="2800" dirty="0" err="1" smtClean="0"/>
              <a:t>Youg</a:t>
            </a:r>
            <a:r>
              <a:rPr lang="en-US" sz="2800" dirty="0" smtClean="0"/>
              <a:t> Murray – p. 483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34 – Olive Grey Frost – p. 484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35 –Mary Ann Frost – p. 484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36 – Olive Andrews – p. 485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37 – Mrs. Edwards Blossom – p. 485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38 – Elizabeth Davis – p. 485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39 – Mary Huston – p. 486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40 – Vienna Jacques – p. 486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142976" y="357172"/>
            <a:ext cx="7715304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3886200" algn="l"/>
              </a:tabLst>
            </a:pPr>
            <a:r>
              <a:rPr lang="en-US" sz="2800" dirty="0" smtClean="0"/>
              <a:t>41 – </a:t>
            </a:r>
            <a:r>
              <a:rPr lang="en-US" sz="2800" dirty="0" err="1" smtClean="0"/>
              <a:t>Cordelia</a:t>
            </a:r>
            <a:r>
              <a:rPr lang="en-US" sz="2800" dirty="0" smtClean="0"/>
              <a:t> </a:t>
            </a:r>
            <a:r>
              <a:rPr lang="en-US" sz="2800" dirty="0" err="1" smtClean="0"/>
              <a:t>Calista</a:t>
            </a:r>
            <a:r>
              <a:rPr lang="en-US" sz="2800" dirty="0" smtClean="0"/>
              <a:t> Morley – p. 486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42 – Sarah Schott – p. 486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43 – Sylvia Sessions – p. 486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44 – Nancy Maria Smith – p. 487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45 – Jane </a:t>
            </a:r>
            <a:r>
              <a:rPr lang="en-US" sz="2800" dirty="0" err="1" smtClean="0"/>
              <a:t>Tibbets</a:t>
            </a:r>
            <a:r>
              <a:rPr lang="en-US" sz="2800" dirty="0" smtClean="0"/>
              <a:t> – p. 487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46 – </a:t>
            </a:r>
            <a:r>
              <a:rPr lang="en-US" sz="2800" dirty="0" err="1" smtClean="0"/>
              <a:t>Phebe</a:t>
            </a:r>
            <a:r>
              <a:rPr lang="en-US" sz="2800" dirty="0" smtClean="0"/>
              <a:t> </a:t>
            </a:r>
            <a:r>
              <a:rPr lang="en-US" sz="2800" dirty="0" err="1" smtClean="0"/>
              <a:t>Watrows</a:t>
            </a:r>
            <a:r>
              <a:rPr lang="en-US" sz="2800" dirty="0" smtClean="0"/>
              <a:t> – p. 487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47 – Nancy Mariah Winchester – p. 488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48 – Sophia </a:t>
            </a:r>
            <a:r>
              <a:rPr lang="en-US" sz="2800" dirty="0" err="1" smtClean="0"/>
              <a:t>Woddman</a:t>
            </a:r>
            <a:r>
              <a:rPr lang="en-US" sz="2800" dirty="0" smtClean="0"/>
              <a:t> – p. 488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smtClean="0"/>
              <a:t>(“No Man Knows My History</a:t>
            </a:r>
            <a:r>
              <a:rPr lang="en-US" sz="2800" i="1" dirty="0" smtClean="0"/>
              <a:t>”, </a:t>
            </a:r>
            <a:r>
              <a:rPr lang="en-US" sz="2800" dirty="0" err="1" smtClean="0"/>
              <a:t>edição</a:t>
            </a:r>
            <a:r>
              <a:rPr lang="en-US" sz="2800" dirty="0" smtClean="0"/>
              <a:t> 1963, </a:t>
            </a:r>
          </a:p>
          <a:p>
            <a:pPr algn="l">
              <a:tabLst>
                <a:tab pos="3886200" algn="l"/>
              </a:tabLst>
            </a:pPr>
            <a:r>
              <a:rPr lang="en-US" sz="2800" dirty="0" err="1" smtClean="0"/>
              <a:t>Faw</a:t>
            </a:r>
            <a:r>
              <a:rPr lang="en-US" sz="2800" dirty="0" smtClean="0"/>
              <a:t> M. </a:t>
            </a:r>
            <a:r>
              <a:rPr lang="en-US" sz="2800" dirty="0" err="1" smtClean="0"/>
              <a:t>Brodie</a:t>
            </a:r>
            <a:r>
              <a:rPr lang="en-US" sz="2800" dirty="0" smtClean="0"/>
              <a:t>, </a:t>
            </a:r>
            <a:r>
              <a:rPr lang="en-US" sz="2800" dirty="0" err="1" smtClean="0"/>
              <a:t>editado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Faw</a:t>
            </a:r>
            <a:r>
              <a:rPr lang="en-US" sz="2800" dirty="0" smtClean="0"/>
              <a:t> M. </a:t>
            </a:r>
            <a:r>
              <a:rPr lang="en-US" sz="2800" dirty="0" err="1" smtClean="0"/>
              <a:t>Brodie</a:t>
            </a:r>
            <a:r>
              <a:rPr lang="en-US" sz="2800" dirty="0" smtClean="0"/>
              <a:t>).</a:t>
            </a:r>
            <a:endParaRPr lang="pt-BR" sz="2800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143372" y="321469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pt-BR" sz="5400" b="1" dirty="0" smtClean="0"/>
              <a:t>Jesus é irmão de Lúcifer?</a:t>
            </a: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500048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600" b="1" dirty="0" smtClean="0">
                <a:latin typeface="+mn-lt"/>
              </a:rPr>
              <a:t>   </a:t>
            </a:r>
            <a:r>
              <a:rPr lang="pt-BR" sz="3600" dirty="0" smtClean="0">
                <a:latin typeface="+mn-lt"/>
              </a:rPr>
              <a:t>A posição de Cristo como Salvador do mundo é rejeitada por um dos outros filhos de Deus. Ele era chamado Lúcifer... este espírito irmão de Jesus tentou inutilmente tornar-se o Salvador da humanidade </a:t>
            </a:r>
          </a:p>
          <a:p>
            <a:pPr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600" dirty="0" smtClean="0">
                <a:latin typeface="+mn-lt"/>
              </a:rPr>
              <a:t>   </a:t>
            </a:r>
            <a:r>
              <a:rPr lang="pt-BR" sz="2000" dirty="0" smtClean="0">
                <a:latin typeface="+mn-lt"/>
              </a:rPr>
              <a:t>(“</a:t>
            </a:r>
            <a:r>
              <a:rPr lang="pt-BR" sz="2000" dirty="0" err="1" smtClean="0">
                <a:latin typeface="+mn-lt"/>
              </a:rPr>
              <a:t>The</a:t>
            </a:r>
            <a:r>
              <a:rPr lang="pt-BR" sz="2000" dirty="0" smtClean="0">
                <a:latin typeface="+mn-lt"/>
              </a:rPr>
              <a:t> Gospel </a:t>
            </a:r>
            <a:r>
              <a:rPr lang="pt-BR" sz="2000" dirty="0" err="1" smtClean="0">
                <a:latin typeface="+mn-lt"/>
              </a:rPr>
              <a:t>Throught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the</a:t>
            </a:r>
            <a:r>
              <a:rPr lang="pt-BR" sz="2000" dirty="0" smtClean="0">
                <a:latin typeface="+mn-lt"/>
              </a:rPr>
              <a:t> Ages”, edição 1945 – p. 15).</a:t>
            </a:r>
            <a:endParaRPr lang="pt-BR" sz="2000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143372" y="3500444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5400" b="1" dirty="0" smtClean="0"/>
              <a:t>Como Jesus foi gerado?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357172"/>
            <a:ext cx="878684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200" dirty="0" smtClean="0">
                <a:latin typeface="+mn-lt"/>
              </a:rPr>
              <a:t>Quando a Virgem Maria concebeu o menino Jesus, o Pai o tinha gerado à sua própria semelhança. </a:t>
            </a:r>
            <a:r>
              <a:rPr lang="en-US" sz="2200" dirty="0" smtClean="0">
                <a:latin typeface="+mn-lt"/>
              </a:rPr>
              <a:t>Jesus </a:t>
            </a:r>
            <a:r>
              <a:rPr lang="en-US" sz="2200" dirty="0" err="1" smtClean="0">
                <a:latin typeface="+mn-lt"/>
              </a:rPr>
              <a:t>não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foi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gerado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pelo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Espírito</a:t>
            </a:r>
            <a:r>
              <a:rPr lang="en-US" sz="2200" dirty="0" smtClean="0">
                <a:latin typeface="+mn-lt"/>
              </a:rPr>
              <a:t> Santo </a:t>
            </a:r>
            <a:r>
              <a:rPr lang="en-US" dirty="0" smtClean="0">
                <a:latin typeface="+mn-lt"/>
              </a:rPr>
              <a:t>(“Journal of Discourses” Vol. 1, </a:t>
            </a:r>
            <a:r>
              <a:rPr lang="en-US" dirty="0" err="1" smtClean="0">
                <a:latin typeface="+mn-lt"/>
              </a:rPr>
              <a:t>april</a:t>
            </a:r>
            <a:r>
              <a:rPr lang="en-US" dirty="0" smtClean="0">
                <a:latin typeface="+mn-lt"/>
              </a:rPr>
              <a:t> 9, 1852 – p. 50, Brigham Young – “Were does it say that?”, </a:t>
            </a:r>
            <a:r>
              <a:rPr lang="en-US" dirty="0" err="1" smtClean="0">
                <a:latin typeface="+mn-lt"/>
              </a:rPr>
              <a:t>edição</a:t>
            </a:r>
            <a:r>
              <a:rPr lang="en-US" dirty="0" smtClean="0">
                <a:latin typeface="+mn-lt"/>
              </a:rPr>
              <a:t> 1982, Bob White).</a:t>
            </a:r>
            <a:endParaRPr lang="pt-BR" dirty="0" smtClean="0">
              <a:latin typeface="+mn-lt"/>
            </a:endParaRP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endParaRPr lang="pt-BR" sz="1800" dirty="0" smtClean="0">
              <a:latin typeface="+mn-lt"/>
            </a:endParaRP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200" dirty="0" smtClean="0">
                <a:latin typeface="+mn-lt"/>
              </a:rPr>
              <a:t>O nascimento do Salvador foi tão natural quanto o dos nossos filhos, foi o resultado de uma ação natural. Ele participou da carne e sangue – e foi gerado por seu Pai, assim como nós somos gerados pelos nossos pais </a:t>
            </a:r>
            <a:r>
              <a:rPr lang="pt-BR" dirty="0" smtClean="0">
                <a:latin typeface="+mn-lt"/>
              </a:rPr>
              <a:t>(“</a:t>
            </a:r>
            <a:r>
              <a:rPr lang="pt-BR" dirty="0" err="1" smtClean="0">
                <a:latin typeface="+mn-lt"/>
              </a:rPr>
              <a:t>Journal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of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Discourses</a:t>
            </a:r>
            <a:r>
              <a:rPr lang="pt-BR" dirty="0" smtClean="0">
                <a:latin typeface="+mn-lt"/>
              </a:rPr>
              <a:t>”, Vol. 8, edição 1860 – p. 115, </a:t>
            </a:r>
            <a:r>
              <a:rPr lang="pt-BR" dirty="0" err="1" smtClean="0">
                <a:latin typeface="+mn-lt"/>
              </a:rPr>
              <a:t>Brigham</a:t>
            </a:r>
            <a:r>
              <a:rPr lang="pt-BR" dirty="0" smtClean="0">
                <a:latin typeface="+mn-lt"/>
              </a:rPr>
              <a:t> Young – “</a:t>
            </a:r>
            <a:r>
              <a:rPr lang="pt-BR" dirty="0" err="1" smtClean="0">
                <a:latin typeface="+mn-lt"/>
              </a:rPr>
              <a:t>Were</a:t>
            </a:r>
            <a:r>
              <a:rPr lang="pt-BR" dirty="0" smtClean="0">
                <a:latin typeface="+mn-lt"/>
              </a:rPr>
              <a:t> does it </a:t>
            </a:r>
            <a:r>
              <a:rPr lang="pt-BR" dirty="0" err="1" smtClean="0">
                <a:latin typeface="+mn-lt"/>
              </a:rPr>
              <a:t>sap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that</a:t>
            </a:r>
            <a:r>
              <a:rPr lang="pt-BR" dirty="0" smtClean="0">
                <a:latin typeface="+mn-lt"/>
              </a:rPr>
              <a:t>?”, edição 1982, p. 4-4, </a:t>
            </a: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endParaRPr lang="pt-BR" sz="1800" dirty="0" smtClean="0">
              <a:latin typeface="+mn-lt"/>
            </a:endParaRP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200" dirty="0" smtClean="0">
                <a:latin typeface="+mn-lt"/>
              </a:rPr>
              <a:t>Cristo foi gerado pelo Pai Imortal do mesmo modo que os homens mortais são gerados por seus pais </a:t>
            </a:r>
            <a:r>
              <a:rPr lang="pt-BR" dirty="0" smtClean="0">
                <a:latin typeface="+mn-lt"/>
              </a:rPr>
              <a:t>(“</a:t>
            </a:r>
            <a:r>
              <a:rPr lang="pt-BR" dirty="0" err="1" smtClean="0">
                <a:latin typeface="+mn-lt"/>
              </a:rPr>
              <a:t>Mormon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Doctrine</a:t>
            </a:r>
            <a:r>
              <a:rPr lang="pt-BR" dirty="0" smtClean="0">
                <a:latin typeface="+mn-lt"/>
              </a:rPr>
              <a:t>”, edição 1979 – p. 547. Editora </a:t>
            </a:r>
            <a:r>
              <a:rPr lang="pt-BR" dirty="0" err="1" smtClean="0">
                <a:latin typeface="+mn-lt"/>
              </a:rPr>
              <a:t>Bookcraft</a:t>
            </a:r>
            <a:r>
              <a:rPr lang="pt-BR" dirty="0" smtClean="0">
                <a:latin typeface="+mn-lt"/>
              </a:rPr>
              <a:t>, Bruce R. </a:t>
            </a:r>
            <a:r>
              <a:rPr lang="pt-BR" dirty="0" err="1" smtClean="0">
                <a:latin typeface="+mn-lt"/>
              </a:rPr>
              <a:t>McConkie</a:t>
            </a:r>
            <a:r>
              <a:rPr lang="pt-BR" dirty="0" smtClean="0">
                <a:latin typeface="+mn-lt"/>
              </a:rPr>
              <a:t>).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571486"/>
            <a:ext cx="878684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1. Um Jesus, irmão de Lúcifer;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2. Um Jesus, que não é Salvador suficiente;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3. Um Jesus que não pode ser adorado e a                     quem não se deve orar;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4. Um Jesus polígamo, que morreu na cruz por esta prática e ensino;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5. Um Jesus, de nascimento natural entre Deus e a Virgem Maria;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6. Um Jesus que oferece expiação incompleta.</a:t>
            </a:r>
            <a:endParaRPr lang="pt-BR" sz="2800" dirty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214810" y="4286262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4400" b="1" dirty="0" smtClean="0"/>
              <a:t>Pecados expiados </a:t>
            </a:r>
            <a:br>
              <a:rPr lang="pt-BR" sz="4400" b="1" dirty="0" smtClean="0"/>
            </a:br>
            <a:r>
              <a:rPr lang="pt-BR" sz="4400" b="1" dirty="0" smtClean="0"/>
              <a:t>com o próprio sangue?</a:t>
            </a:r>
            <a:br>
              <a:rPr lang="pt-BR" sz="4400" b="1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ntonio 2018\Betel\Gráfico Mórmo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8"/>
            <a:ext cx="807249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428610"/>
            <a:ext cx="878684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400" dirty="0" smtClean="0">
                <a:latin typeface="+mn-lt"/>
              </a:rPr>
              <a:t>    </a:t>
            </a:r>
            <a:r>
              <a:rPr lang="pt-BR" sz="2700" dirty="0" smtClean="0">
                <a:latin typeface="+mn-lt"/>
              </a:rPr>
              <a:t>Joseph Smith ensina que existem certos pecados tão nefandos que o homem pode cometer, que colocarão o transgressor além do poder da expiação de Cristo. Se forem cometidas tais ofensas, aí o sangue de Cristo não o limpará de seus pecados, mesmo que se arrependa. Por isso, sua única esperança é ter o próprio sangue em expiação, à medida do possível, em favor próprio. Isto é doutrina </a:t>
            </a:r>
            <a:r>
              <a:rPr lang="pt-BR" sz="2700" dirty="0" err="1" smtClean="0">
                <a:latin typeface="+mn-lt"/>
              </a:rPr>
              <a:t>escriturística</a:t>
            </a:r>
            <a:r>
              <a:rPr lang="pt-BR" sz="2700" dirty="0" smtClean="0">
                <a:latin typeface="+mn-lt"/>
              </a:rPr>
              <a:t> e ensinada em todas as obras padrão da Igreja </a:t>
            </a:r>
          </a:p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1800" dirty="0" smtClean="0">
                <a:latin typeface="+mn-lt"/>
              </a:rPr>
              <a:t>     </a:t>
            </a:r>
            <a:r>
              <a:rPr lang="pt-BR" dirty="0" smtClean="0">
                <a:latin typeface="+mn-lt"/>
              </a:rPr>
              <a:t>(“Doutrinas da Salvação” Vol. 1, edição 1994 – p. 146, Joseph Fielding Smith).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500048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200" dirty="0" smtClean="0">
                <a:latin typeface="+mn-lt"/>
              </a:rPr>
              <a:t>1 João 1.7,9 </a:t>
            </a:r>
          </a:p>
          <a:p>
            <a:pPr indent="179388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3200" dirty="0" smtClean="0">
                <a:latin typeface="+mn-lt"/>
              </a:rPr>
              <a:t>Mas se andarmos na luz, como ele na luz está, temos comunhão uns com os outros, e o sangue de Jesus Cristo, seu Filho, nos purifica de todo o pecado. Se confessarmos os nossos pecados, ele é fiel e justo para nos perdoar os pecados, e nos purificar de toda a injustiça </a:t>
            </a: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endParaRPr lang="pt-BR" sz="3200" dirty="0" smtClean="0">
              <a:latin typeface="+mn-lt"/>
            </a:endParaRP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3200" dirty="0" smtClean="0">
                <a:latin typeface="+mn-lt"/>
              </a:rPr>
              <a:t>           </a:t>
            </a:r>
            <a:endParaRPr lang="pt-BR" sz="3200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571868" y="4357700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4400" b="1" dirty="0" smtClean="0"/>
              <a:t>Doutrina do </a:t>
            </a:r>
            <a:br>
              <a:rPr lang="pt-BR" sz="4400" b="1" dirty="0" smtClean="0"/>
            </a:br>
            <a:r>
              <a:rPr lang="pt-BR" sz="4400" b="1" dirty="0" smtClean="0"/>
              <a:t> Deus-Adão</a:t>
            </a:r>
            <a:r>
              <a:rPr lang="pt-BR" sz="4400" dirty="0" smtClean="0"/>
              <a:t> </a:t>
            </a:r>
            <a:br>
              <a:rPr lang="pt-BR" sz="4400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500048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600" b="1" dirty="0" smtClean="0"/>
              <a:t>1. Deus é o pai dos espíritos;</a:t>
            </a:r>
          </a:p>
          <a:p>
            <a:pPr indent="358775" algn="l">
              <a:buFontTx/>
              <a:buAutoNum type="arabicPeriod"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600" b="1" dirty="0" smtClean="0"/>
              <a:t>2. Deus é o pai de Jesus Cristo segundo a carne;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600" b="1" dirty="0" smtClean="0"/>
              <a:t>3. Deus uma vez foi homem como nós;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600" b="1" dirty="0" smtClean="0"/>
              <a:t>4. Deus é o nosso Pai Celestial;</a:t>
            </a:r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endParaRPr lang="pt-BR" sz="2600" b="1" dirty="0" smtClean="0"/>
          </a:p>
          <a:p>
            <a:pPr indent="358775" algn="l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600" b="1" dirty="0" smtClean="0"/>
              <a:t>5. Deus não é o único ser com quem temos de tratar, existem outros deuses no universo.</a:t>
            </a: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endParaRPr lang="pt-BR" sz="3200" dirty="0" smtClean="0">
              <a:latin typeface="+mn-lt"/>
            </a:endParaRP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3200" dirty="0" smtClean="0">
                <a:latin typeface="+mn-lt"/>
              </a:rPr>
              <a:t>           </a:t>
            </a:r>
            <a:endParaRPr lang="pt-BR" sz="3200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571486"/>
            <a:ext cx="878684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800" dirty="0" smtClean="0">
                <a:latin typeface="+mn-lt"/>
              </a:rPr>
              <a:t>Quanta descrença existe nas mentes dos Santos dos Últimos Dias em relação a uma doutrina particular que eu revelei a eles, e que Deus revelou a mim, isto é, que Adão é o nosso Pai e Deus, eu não sei, eu não indago a eles, eu não me importo com isto. Nosso Pai Adão ajudou a fazer esta terra, a qual foi criada especificamente para ele, e, depois que foi feita, ele e seus companheiros vieram aqui.</a:t>
            </a:r>
            <a:endParaRPr lang="pt-BR" sz="2800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0" y="357172"/>
            <a:ext cx="878684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2600" dirty="0" smtClean="0">
                <a:latin typeface="+mn-lt"/>
              </a:rPr>
              <a:t>Ele trouxe uma de suas esposas com ele, e ela chamava-se Eva, porque era a primeira mulher sobre a terra. Nosso Pai Adão é o homem que está em pé na porta, e segura as chaves da vida eterna e da salvação para todos os seus filhos que vieram e que hão de vir sobre a terra... Pois, alguém diz: Por que Adão foi chamado Adão? Ele foi o primeiro homem na terra, e o seu </a:t>
            </a:r>
            <a:r>
              <a:rPr lang="pt-BR" sz="2600" dirty="0" err="1" smtClean="0">
                <a:latin typeface="+mn-lt"/>
              </a:rPr>
              <a:t>alicerçador</a:t>
            </a:r>
            <a:r>
              <a:rPr lang="pt-BR" sz="2600" dirty="0" smtClean="0">
                <a:latin typeface="+mn-lt"/>
              </a:rPr>
              <a:t> e criador. Ele, com ajuda de seus irmãos, trouxe a existência. Então ele disse: Quero que meus filhos que estão no mundo dos espíritos venham e vivam aqui.</a:t>
            </a:r>
            <a:endParaRPr lang="pt-BR" sz="2600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357172"/>
            <a:ext cx="857256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800" dirty="0" smtClean="0">
                <a:latin typeface="+mn-lt"/>
              </a:rPr>
              <a:t>   Eu uma vez morei em uma terra parecida com esta, em um estado mortal, eu fui fiel, eu recebi minha coroa e exaltação. Eu tenho o privilégio de estender a minha obra, e o seu crescimento não terá fim. Eu quero que os meus filhos nascidos de mim no mundo dos espíritos venham aqui e tomem </a:t>
            </a:r>
            <a:r>
              <a:rPr lang="pt-BR" sz="2800" dirty="0" err="1" smtClean="0">
                <a:latin typeface="+mn-lt"/>
              </a:rPr>
              <a:t>tabernáculos</a:t>
            </a:r>
            <a:r>
              <a:rPr lang="pt-BR" sz="2800" dirty="0" smtClean="0">
                <a:latin typeface="+mn-lt"/>
              </a:rPr>
              <a:t> de carne, para que seus espíritos possam ter uma casa, um </a:t>
            </a:r>
            <a:r>
              <a:rPr lang="pt-BR" sz="2800" dirty="0" err="1" smtClean="0">
                <a:latin typeface="+mn-lt"/>
              </a:rPr>
              <a:t>tabernáculo</a:t>
            </a:r>
            <a:r>
              <a:rPr lang="pt-BR" sz="2800" dirty="0" smtClean="0">
                <a:latin typeface="+mn-lt"/>
              </a:rPr>
              <a:t>, uma morada... </a:t>
            </a:r>
          </a:p>
          <a:p>
            <a:pPr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dirty="0" smtClean="0">
                <a:latin typeface="+mn-lt"/>
              </a:rPr>
              <a:t>     (The Desert News – 18 de </a:t>
            </a:r>
            <a:r>
              <a:rPr lang="en-US" dirty="0" err="1" smtClean="0">
                <a:latin typeface="+mn-lt"/>
              </a:rPr>
              <a:t>junho</a:t>
            </a:r>
            <a:r>
              <a:rPr lang="en-US" dirty="0" smtClean="0">
                <a:latin typeface="+mn-lt"/>
              </a:rPr>
              <a:t> de 1873 (</a:t>
            </a:r>
            <a:r>
              <a:rPr lang="en-US" dirty="0" err="1" smtClean="0">
                <a:latin typeface="+mn-lt"/>
              </a:rPr>
              <a:t>sermão</a:t>
            </a:r>
            <a:r>
              <a:rPr lang="en-US" dirty="0" smtClean="0">
                <a:latin typeface="+mn-lt"/>
              </a:rPr>
              <a:t> – parte dele), </a:t>
            </a:r>
          </a:p>
          <a:p>
            <a:pPr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en-US" dirty="0" smtClean="0">
                <a:latin typeface="+mn-lt"/>
              </a:rPr>
              <a:t>     “On the </a:t>
            </a:r>
            <a:r>
              <a:rPr lang="en-US" dirty="0" err="1" smtClean="0">
                <a:latin typeface="+mn-lt"/>
              </a:rPr>
              <a:t>Frontliness</a:t>
            </a:r>
            <a:r>
              <a:rPr lang="en-US" dirty="0" smtClean="0">
                <a:latin typeface="+mn-lt"/>
              </a:rPr>
              <a:t> Witnessing to Mormons”, p. 71).   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500562" y="1357304"/>
            <a:ext cx="3643338" cy="1294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Resposta Apologética</a:t>
            </a:r>
            <a:endParaRPr lang="pt-BR" sz="44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mar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1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500048"/>
            <a:ext cx="8715436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600" dirty="0" smtClean="0">
                <a:latin typeface="+mn-lt"/>
              </a:rPr>
              <a:t>Atos 17:26</a:t>
            </a:r>
          </a:p>
          <a:p>
            <a:pPr algn="l"/>
            <a:r>
              <a:rPr lang="pt-BR" sz="3600" dirty="0" smtClean="0">
                <a:latin typeface="+mn-lt"/>
              </a:rPr>
              <a:t>    E de um só sangue fez toda a geração dos homens, para habitar sobre toda a face da terra, determinando os tempos já dantes ordenados, e os limites da sua habitação;</a:t>
            </a: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endParaRPr lang="pt-BR" sz="3600" dirty="0" smtClean="0">
              <a:latin typeface="+mn-lt"/>
            </a:endParaRPr>
          </a:p>
          <a:p>
            <a:pPr algn="just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3600" dirty="0" smtClean="0">
                <a:latin typeface="+mn-lt"/>
              </a:rPr>
              <a:t>           </a:t>
            </a:r>
            <a:endParaRPr lang="pt-BR" sz="3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Betel\Gráfico Mórm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1821"/>
            <a:ext cx="7929618" cy="431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5143500"/>
            <a:ext cx="450059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5400" b="1" dirty="0" smtClean="0"/>
              <a:t>Obras </a:t>
            </a:r>
            <a:br>
              <a:rPr lang="pt-BR" sz="5400" b="1" dirty="0" smtClean="0"/>
            </a:br>
            <a:r>
              <a:rPr lang="pt-BR" sz="5400" b="1" dirty="0" smtClean="0"/>
              <a:t>Padrão</a:t>
            </a:r>
            <a:r>
              <a:rPr lang="pt-BR" sz="5400" dirty="0" smtClean="0"/>
              <a:t> 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2000246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4000" b="1" dirty="0" smtClean="0"/>
              <a:t>O LIVRO</a:t>
            </a:r>
            <a:br>
              <a:rPr lang="pt-BR" sz="4000" b="1" dirty="0" smtClean="0"/>
            </a:br>
            <a:r>
              <a:rPr lang="pt-BR" sz="4000" b="1" dirty="0" smtClean="0"/>
              <a:t>DE </a:t>
            </a:r>
            <a:br>
              <a:rPr lang="pt-BR" sz="4000" b="1" dirty="0" smtClean="0"/>
            </a:br>
            <a:r>
              <a:rPr lang="pt-BR" sz="4000" b="1" dirty="0" smtClean="0"/>
              <a:t>MÓRMON</a:t>
            </a:r>
            <a:endParaRPr lang="pt-BR" sz="4000" b="1" dirty="0"/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Ficheiro:O livro de mormo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264318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4000" b="1" dirty="0" smtClean="0"/>
              <a:t> </a:t>
            </a:r>
            <a:r>
              <a:rPr lang="pt-BR" sz="4000" b="1" dirty="0" smtClean="0">
                <a:latin typeface="+mn-lt"/>
              </a:rPr>
              <a:t>PÉROLA 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DE 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GRANDE 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VALOR</a:t>
            </a:r>
            <a:endParaRPr lang="pt-BR" sz="4000" b="1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7" descr="cobr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2214560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  <a:t/>
            </a:r>
            <a:br>
              <a:rPr lang="pt-BR" sz="2800" b="1" dirty="0" smtClean="0">
                <a:latin typeface="+mn-lt"/>
                <a:ea typeface="Batang" pitchFamily="18" charset="-127"/>
                <a:cs typeface="Times New Roman" pitchFamily="18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4000" b="1" dirty="0" smtClean="0"/>
              <a:t> </a:t>
            </a:r>
            <a:r>
              <a:rPr lang="pt-BR" sz="4000" b="1" dirty="0" smtClean="0">
                <a:latin typeface="+mn-lt"/>
              </a:rPr>
              <a:t>DOUTRINA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E 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CONVÊNIOS</a:t>
            </a:r>
            <a:endParaRPr lang="pt-BR" sz="4000" b="1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Doutrinas e 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Betel\Linha Mó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10"/>
            <a:ext cx="800105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71475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smtClean="0"/>
              <a:t>Como e quando ocorreu? 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321471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14299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71406" y="357172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100" b="1" dirty="0" smtClean="0"/>
              <a:t>Primeira visão – 1820 - </a:t>
            </a:r>
            <a:r>
              <a:rPr lang="pt-BR" sz="2100" dirty="0" smtClean="0"/>
              <a:t>1ª versão</a:t>
            </a:r>
            <a:r>
              <a:rPr lang="pt-BR" sz="2100" b="1" dirty="0" smtClean="0"/>
              <a:t>:</a:t>
            </a:r>
          </a:p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100" dirty="0" smtClean="0"/>
              <a:t>      Foi ao bosque orar e viu dois personagens que se apresentavam diante dele e um se dirigiu ao outro dizendo: Este é o meu Filho amado. Ao dirigir-se a um deles para saber qual de todas as igrejas era a verdadeira, conta ele que: Foi-me respondido que não me unisse a qualquer delas, pois estavam todas erradas; e o Personagem que se dirigia a mim disse que todos os seus credos eram abominação à sua vista; que aqueles religiosos eram todos corruptos; que eles se aproximam de mim com os lábios, mas seu coração está longe de mim; ensinam com doutrina os mandamentos de homens, tendo aparência de religiosidade, mas negam Seu poder. Novamente me proibiu de unir-me a qualquer delas </a:t>
            </a:r>
          </a:p>
          <a:p>
            <a:pPr algn="just"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lang="pt-BR" sz="2100" dirty="0" smtClean="0"/>
              <a:t>      </a:t>
            </a: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285734"/>
            <a:ext cx="8501122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179388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3200" dirty="0" smtClean="0"/>
              <a:t>2ª versão:</a:t>
            </a:r>
          </a:p>
          <a:p>
            <a:pPr indent="179388" algn="l">
              <a:tabLst>
                <a:tab pos="431800" algn="l"/>
                <a:tab pos="755650" algn="r"/>
                <a:tab pos="844550" algn="l"/>
                <a:tab pos="3976688" algn="r"/>
                <a:tab pos="4029075" algn="l"/>
                <a:tab pos="4478338" algn="l"/>
                <a:tab pos="4927600" algn="l"/>
                <a:tab pos="5376863" algn="l"/>
                <a:tab pos="5826125" algn="l"/>
                <a:tab pos="7767638" algn="l"/>
              </a:tabLst>
            </a:pPr>
            <a:r>
              <a:rPr lang="pt-BR" sz="3200" dirty="0" smtClean="0"/>
              <a:t>O Senhor não desceu com armas do céu com poder e grande glória... Mas Ele enviou o seu anjo à mesma pessoa obscura, Joseph Smith Jr., que mais tarde tornou-se profeta, vidente e revelador e lhe informou que não devia juntar-se a nenhuma seita religiosa dos seus dias, pois todas estavam erradas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2410</Words>
  <PresentationFormat>Apresentação na tela (16:9)</PresentationFormat>
  <Paragraphs>152</Paragraphs>
  <Slides>53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2" baseType="lpstr">
      <vt:lpstr>Arial</vt:lpstr>
      <vt:lpstr>Albert Sans SemiBold</vt:lpstr>
      <vt:lpstr>Batang</vt:lpstr>
      <vt:lpstr>Times New Roman</vt:lpstr>
      <vt:lpstr>SimSun</vt:lpstr>
      <vt:lpstr>Kaisei HarunoUmi</vt:lpstr>
      <vt:lpstr>Urbanist</vt:lpstr>
      <vt:lpstr>Bebas Neue</vt:lpstr>
      <vt:lpstr>Physics for Middle School by Slidesgo</vt:lpstr>
      <vt:lpstr>RELIGIÕES COMPARADASOCIDENTAIS</vt:lpstr>
      <vt:lpstr>MORMONISMO  Igreja de Jesus Cristo  dos Santos  dos Últimos Dias Igreja SUD   </vt:lpstr>
      <vt:lpstr>Slide 3</vt:lpstr>
      <vt:lpstr>Slide 4</vt:lpstr>
      <vt:lpstr>Slide 5</vt:lpstr>
      <vt:lpstr>Slide 6</vt:lpstr>
      <vt:lpstr>Como e quando ocorreu?   </vt:lpstr>
      <vt:lpstr>Slide 8</vt:lpstr>
      <vt:lpstr>Slide 9</vt:lpstr>
      <vt:lpstr>Slide 10</vt:lpstr>
      <vt:lpstr>Slide 11</vt:lpstr>
      <vt:lpstr>Resposta Apologética</vt:lpstr>
      <vt:lpstr>Slide 13</vt:lpstr>
      <vt:lpstr>Slide 14</vt:lpstr>
      <vt:lpstr>Slide 15</vt:lpstr>
      <vt:lpstr>   Joseph Smith.  Profeta Falso  ou Verdadeiro?</vt:lpstr>
      <vt:lpstr>Slide 17</vt:lpstr>
      <vt:lpstr>Slide 18</vt:lpstr>
      <vt:lpstr>Slide 19</vt:lpstr>
      <vt:lpstr>   Quantos  deuses existem?</vt:lpstr>
      <vt:lpstr>Slide 21</vt:lpstr>
      <vt:lpstr>Resposta Apologética</vt:lpstr>
      <vt:lpstr>Slide 23</vt:lpstr>
      <vt:lpstr>   Um dia seremos deuses?</vt:lpstr>
      <vt:lpstr>Slide 25</vt:lpstr>
      <vt:lpstr>Resposta Apologética</vt:lpstr>
      <vt:lpstr>Slide 27</vt:lpstr>
      <vt:lpstr>   Quantas mulheres ele teve? </vt:lpstr>
      <vt:lpstr>Slide 29</vt:lpstr>
      <vt:lpstr>Slide 30</vt:lpstr>
      <vt:lpstr>Slide 31</vt:lpstr>
      <vt:lpstr>Slide 32</vt:lpstr>
      <vt:lpstr>Slide 33</vt:lpstr>
      <vt:lpstr>   Jesus é irmão de Lúcifer? </vt:lpstr>
      <vt:lpstr>Slide 35</vt:lpstr>
      <vt:lpstr>  Como Jesus foi gerado?  </vt:lpstr>
      <vt:lpstr>Slide 37</vt:lpstr>
      <vt:lpstr>Slide 38</vt:lpstr>
      <vt:lpstr>  Pecados expiados  com o próprio sangue?  </vt:lpstr>
      <vt:lpstr>Slide 40</vt:lpstr>
      <vt:lpstr>Resposta Apologética</vt:lpstr>
      <vt:lpstr>Slide 42</vt:lpstr>
      <vt:lpstr>  Doutrina do   Deus-Adão    </vt:lpstr>
      <vt:lpstr>Slide 44</vt:lpstr>
      <vt:lpstr>Slide 45</vt:lpstr>
      <vt:lpstr>Slide 46</vt:lpstr>
      <vt:lpstr>Slide 47</vt:lpstr>
      <vt:lpstr>Resposta Apologética</vt:lpstr>
      <vt:lpstr>Slide 49</vt:lpstr>
      <vt:lpstr>     Obras  Padrão     </vt:lpstr>
      <vt:lpstr>   O LIVRO DE  MÓRMON</vt:lpstr>
      <vt:lpstr>    PÉROLA  DE  GRANDE  VALOR</vt:lpstr>
      <vt:lpstr>    DOUTRINA E  CONVÊNIOS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73</cp:revision>
  <dcterms:modified xsi:type="dcterms:W3CDTF">2023-10-22T14:50:11Z</dcterms:modified>
</cp:coreProperties>
</file>