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72"/>
  </p:notesMasterIdLst>
  <p:sldIdLst>
    <p:sldId id="256" r:id="rId2"/>
    <p:sldId id="479" r:id="rId3"/>
    <p:sldId id="277" r:id="rId4"/>
    <p:sldId id="420" r:id="rId5"/>
    <p:sldId id="452" r:id="rId6"/>
    <p:sldId id="480" r:id="rId7"/>
    <p:sldId id="484" r:id="rId8"/>
    <p:sldId id="489" r:id="rId9"/>
    <p:sldId id="490" r:id="rId10"/>
    <p:sldId id="491" r:id="rId11"/>
    <p:sldId id="492" r:id="rId12"/>
    <p:sldId id="493" r:id="rId13"/>
    <p:sldId id="494" r:id="rId14"/>
    <p:sldId id="399" r:id="rId15"/>
    <p:sldId id="495" r:id="rId16"/>
    <p:sldId id="496" r:id="rId17"/>
    <p:sldId id="497" r:id="rId18"/>
    <p:sldId id="438" r:id="rId19"/>
    <p:sldId id="433" r:id="rId20"/>
    <p:sldId id="434" r:id="rId21"/>
    <p:sldId id="435" r:id="rId22"/>
    <p:sldId id="498" r:id="rId23"/>
    <p:sldId id="499" r:id="rId24"/>
    <p:sldId id="500" r:id="rId25"/>
    <p:sldId id="439" r:id="rId26"/>
    <p:sldId id="501" r:id="rId27"/>
    <p:sldId id="502" r:id="rId28"/>
    <p:sldId id="503" r:id="rId29"/>
    <p:sldId id="504" r:id="rId30"/>
    <p:sldId id="505" r:id="rId31"/>
    <p:sldId id="506" r:id="rId32"/>
    <p:sldId id="507" r:id="rId33"/>
    <p:sldId id="508" r:id="rId34"/>
    <p:sldId id="509" r:id="rId35"/>
    <p:sldId id="511" r:id="rId36"/>
    <p:sldId id="513" r:id="rId37"/>
    <p:sldId id="514" r:id="rId38"/>
    <p:sldId id="515" r:id="rId39"/>
    <p:sldId id="516" r:id="rId40"/>
    <p:sldId id="517" r:id="rId41"/>
    <p:sldId id="518" r:id="rId42"/>
    <p:sldId id="512" r:id="rId43"/>
    <p:sldId id="519" r:id="rId44"/>
    <p:sldId id="520" r:id="rId45"/>
    <p:sldId id="521" r:id="rId46"/>
    <p:sldId id="522" r:id="rId47"/>
    <p:sldId id="523" r:id="rId48"/>
    <p:sldId id="524" r:id="rId49"/>
    <p:sldId id="525" r:id="rId50"/>
    <p:sldId id="526" r:id="rId51"/>
    <p:sldId id="527" r:id="rId52"/>
    <p:sldId id="528" r:id="rId53"/>
    <p:sldId id="532" r:id="rId54"/>
    <p:sldId id="534" r:id="rId55"/>
    <p:sldId id="533" r:id="rId56"/>
    <p:sldId id="530" r:id="rId57"/>
    <p:sldId id="510" r:id="rId58"/>
    <p:sldId id="529" r:id="rId59"/>
    <p:sldId id="535" r:id="rId60"/>
    <p:sldId id="536" r:id="rId61"/>
    <p:sldId id="537" r:id="rId62"/>
    <p:sldId id="538" r:id="rId63"/>
    <p:sldId id="539" r:id="rId64"/>
    <p:sldId id="540" r:id="rId65"/>
    <p:sldId id="541" r:id="rId66"/>
    <p:sldId id="542" r:id="rId67"/>
    <p:sldId id="543" r:id="rId68"/>
    <p:sldId id="544" r:id="rId69"/>
    <p:sldId id="545" r:id="rId70"/>
    <p:sldId id="546" r:id="rId71"/>
  </p:sldIdLst>
  <p:sldSz cx="9144000" cy="5143500" type="screen16x9"/>
  <p:notesSz cx="6858000" cy="9144000"/>
  <p:embeddedFontLst>
    <p:embeddedFont>
      <p:font typeface="Albert Sans SemiBold" charset="0"/>
      <p:regular r:id="rId73"/>
      <p:bold r:id="rId74"/>
      <p:italic r:id="rId75"/>
      <p:boldItalic r:id="rId76"/>
    </p:embeddedFont>
    <p:embeddedFont>
      <p:font typeface="Urbanist" charset="0"/>
      <p:regular r:id="rId77"/>
      <p:bold r:id="rId78"/>
      <p:italic r:id="rId79"/>
      <p:boldItalic r:id="rId80"/>
    </p:embeddedFont>
    <p:embeddedFont>
      <p:font typeface="Kaisei HarunoUmi" charset="-128"/>
      <p:regular r:id="rId81"/>
      <p:bold r:id="rId82"/>
    </p:embeddedFont>
    <p:embeddedFont>
      <p:font typeface="Bebas Neue" charset="0"/>
      <p:regular r:id="rId8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39EF25D4-509B-415A-9D3F-384B0B2A5197}">
  <a:tblStyle styleId="{39EF25D4-509B-415A-9D3F-384B0B2A51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40087C4-57CB-44AF-B699-77EBDA8A62A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4" autoAdjust="0"/>
    <p:restoredTop sz="82230" autoAdjust="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4.fntdata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0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openxmlformats.org/officeDocument/2006/relationships/font" Target="fonts/font8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83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font" Target="fonts/font9.fntdata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42"/>
  <c:chart>
    <c:view3D>
      <c:rotX val="30"/>
      <c:perspective val="30"/>
    </c:view3D>
    <c:plotArea>
      <c:layout/>
      <c:pie3DChart>
        <c:varyColors val="1"/>
      </c:pie3DChart>
    </c:plotArea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9144003" cy="51390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45350" y="1145850"/>
            <a:ext cx="5808000" cy="19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045350" y="3481646"/>
            <a:ext cx="58080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86239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5400000">
            <a:off x="2025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467479" y="417160"/>
            <a:ext cx="466500" cy="460200"/>
            <a:chOff x="447472" y="418975"/>
            <a:chExt cx="466500" cy="460200"/>
          </a:xfrm>
        </p:grpSpPr>
        <p:cxnSp>
          <p:nvCxnSpPr>
            <p:cNvPr id="17" name="Google Shape;17;p2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Google Shape;19;p2"/>
          <p:cNvGrpSpPr/>
          <p:nvPr/>
        </p:nvGrpSpPr>
        <p:grpSpPr>
          <a:xfrm rot="5400000">
            <a:off x="8219485" y="417160"/>
            <a:ext cx="466500" cy="460200"/>
            <a:chOff x="447472" y="418975"/>
            <a:chExt cx="466500" cy="460200"/>
          </a:xfrm>
        </p:grpSpPr>
        <p:cxnSp>
          <p:nvCxnSpPr>
            <p:cNvPr id="20" name="Google Shape;20;p2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 flipH="1">
            <a:off x="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2733175" y="1702600"/>
            <a:ext cx="527430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5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802275" y="2185125"/>
            <a:ext cx="1805100" cy="77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2733175" y="2681700"/>
            <a:ext cx="52743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sz="16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>
            <a:off x="437975" y="417160"/>
            <a:ext cx="466500" cy="460200"/>
            <a:chOff x="447472" y="418975"/>
            <a:chExt cx="466500" cy="460200"/>
          </a:xfrm>
        </p:grpSpPr>
        <p:cxnSp>
          <p:nvCxnSpPr>
            <p:cNvPr id="29" name="Google Shape;29;p3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title"/>
          </p:nvPr>
        </p:nvSpPr>
        <p:spPr>
          <a:xfrm>
            <a:off x="2396700" y="1400500"/>
            <a:ext cx="4350600" cy="14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Kaisei HarunoUmi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subTitle" idx="1"/>
          </p:nvPr>
        </p:nvSpPr>
        <p:spPr>
          <a:xfrm>
            <a:off x="2396700" y="2815100"/>
            <a:ext cx="4350600" cy="9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8" name="Google Shape;88;p9"/>
          <p:cNvGrpSpPr/>
          <p:nvPr/>
        </p:nvGrpSpPr>
        <p:grpSpPr>
          <a:xfrm>
            <a:off x="437975" y="417160"/>
            <a:ext cx="466500" cy="460200"/>
            <a:chOff x="447472" y="418975"/>
            <a:chExt cx="466500" cy="460200"/>
          </a:xfrm>
        </p:grpSpPr>
        <p:cxnSp>
          <p:nvCxnSpPr>
            <p:cNvPr id="89" name="Google Shape;89;p9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9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1" name="Google Shape;91;p9"/>
          <p:cNvSpPr/>
          <p:nvPr/>
        </p:nvSpPr>
        <p:spPr>
          <a:xfrm rot="5400000">
            <a:off x="86239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9"/>
          <p:cNvSpPr/>
          <p:nvPr/>
        </p:nvSpPr>
        <p:spPr>
          <a:xfrm rot="5400000">
            <a:off x="8623938" y="168550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bg>
      <p:bgPr>
        <a:solidFill>
          <a:schemeClr val="dk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5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7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title"/>
          </p:nvPr>
        </p:nvSpPr>
        <p:spPr>
          <a:xfrm>
            <a:off x="4786850" y="1341075"/>
            <a:ext cx="3003000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Kaisei HarunoUmi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1"/>
          </p:nvPr>
        </p:nvSpPr>
        <p:spPr>
          <a:xfrm>
            <a:off x="4787100" y="2421200"/>
            <a:ext cx="30030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9pPr>
          </a:lstStyle>
          <a:p>
            <a:endParaRPr/>
          </a:p>
        </p:txBody>
      </p:sp>
      <p:grpSp>
        <p:nvGrpSpPr>
          <p:cNvPr id="164" name="Google Shape;164;p17"/>
          <p:cNvGrpSpPr/>
          <p:nvPr/>
        </p:nvGrpSpPr>
        <p:grpSpPr>
          <a:xfrm rot="-5400000">
            <a:off x="445333" y="4287060"/>
            <a:ext cx="466500" cy="460200"/>
            <a:chOff x="447472" y="418975"/>
            <a:chExt cx="466500" cy="460200"/>
          </a:xfrm>
        </p:grpSpPr>
        <p:cxnSp>
          <p:nvCxnSpPr>
            <p:cNvPr id="165" name="Google Shape;165;p17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7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7" name="Google Shape;167;p17"/>
          <p:cNvGrpSpPr/>
          <p:nvPr/>
        </p:nvGrpSpPr>
        <p:grpSpPr>
          <a:xfrm rot="10800000">
            <a:off x="8227039" y="4287045"/>
            <a:ext cx="466500" cy="460200"/>
            <a:chOff x="447472" y="418975"/>
            <a:chExt cx="466500" cy="460200"/>
          </a:xfrm>
        </p:grpSpPr>
        <p:cxnSp>
          <p:nvCxnSpPr>
            <p:cNvPr id="168" name="Google Shape;168;p17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7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0" name="Google Shape;170;p17"/>
          <p:cNvSpPr/>
          <p:nvPr/>
        </p:nvSpPr>
        <p:spPr>
          <a:xfrm rot="5400000">
            <a:off x="222200" y="166094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7"/>
          <p:cNvSpPr/>
          <p:nvPr/>
        </p:nvSpPr>
        <p:spPr>
          <a:xfrm rot="5400000">
            <a:off x="8614119" y="175934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dk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5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7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7"/>
          <p:cNvSpPr/>
          <p:nvPr/>
        </p:nvSpPr>
        <p:spPr>
          <a:xfrm rot="5400000">
            <a:off x="86239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7"/>
          <p:cNvSpPr/>
          <p:nvPr/>
        </p:nvSpPr>
        <p:spPr>
          <a:xfrm rot="5400000">
            <a:off x="202538" y="168550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7"/>
          <p:cNvSpPr/>
          <p:nvPr/>
        </p:nvSpPr>
        <p:spPr>
          <a:xfrm rot="5400000">
            <a:off x="8623938" y="168550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7"/>
          <p:cNvSpPr/>
          <p:nvPr/>
        </p:nvSpPr>
        <p:spPr>
          <a:xfrm rot="5400000">
            <a:off x="2025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dk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8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 rot="10800000" flipH="1">
            <a:off x="-5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8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28"/>
          <p:cNvGrpSpPr/>
          <p:nvPr/>
        </p:nvGrpSpPr>
        <p:grpSpPr>
          <a:xfrm>
            <a:off x="460500" y="407327"/>
            <a:ext cx="466500" cy="460200"/>
            <a:chOff x="447472" y="418975"/>
            <a:chExt cx="466500" cy="460200"/>
          </a:xfrm>
        </p:grpSpPr>
        <p:cxnSp>
          <p:nvCxnSpPr>
            <p:cNvPr id="331" name="Google Shape;331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3" name="Google Shape;333;p28"/>
          <p:cNvGrpSpPr/>
          <p:nvPr/>
        </p:nvGrpSpPr>
        <p:grpSpPr>
          <a:xfrm rot="5400000">
            <a:off x="8220042" y="407327"/>
            <a:ext cx="466500" cy="460200"/>
            <a:chOff x="447472" y="418975"/>
            <a:chExt cx="466500" cy="460200"/>
          </a:xfrm>
        </p:grpSpPr>
        <p:cxnSp>
          <p:nvCxnSpPr>
            <p:cNvPr id="334" name="Google Shape;334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6" name="Google Shape;336;p28"/>
          <p:cNvGrpSpPr/>
          <p:nvPr/>
        </p:nvGrpSpPr>
        <p:grpSpPr>
          <a:xfrm rot="10800000">
            <a:off x="8216942" y="4277212"/>
            <a:ext cx="466500" cy="460200"/>
            <a:chOff x="447472" y="418975"/>
            <a:chExt cx="466500" cy="460200"/>
          </a:xfrm>
        </p:grpSpPr>
        <p:cxnSp>
          <p:nvCxnSpPr>
            <p:cNvPr id="337" name="Google Shape;337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9" name="Google Shape;339;p28"/>
          <p:cNvGrpSpPr/>
          <p:nvPr/>
        </p:nvGrpSpPr>
        <p:grpSpPr>
          <a:xfrm rot="-5400000">
            <a:off x="457400" y="4277212"/>
            <a:ext cx="466500" cy="460200"/>
            <a:chOff x="447472" y="418975"/>
            <a:chExt cx="466500" cy="460200"/>
          </a:xfrm>
        </p:grpSpPr>
        <p:cxnSp>
          <p:nvCxnSpPr>
            <p:cNvPr id="340" name="Google Shape;340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lbert Sans SemiBold"/>
              <a:buNone/>
              <a:defRPr sz="3300">
                <a:solidFill>
                  <a:schemeClr val="lt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●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○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■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●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○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■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●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○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Urbanist"/>
              <a:buChar char="■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63" r:id="rId4"/>
    <p:sldLayoutId id="2147483673" r:id="rId5"/>
    <p:sldLayoutId id="214748367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5"/>
          <p:cNvSpPr txBox="1">
            <a:spLocks noGrp="1"/>
          </p:cNvSpPr>
          <p:nvPr>
            <p:ph type="ctrTitle"/>
          </p:nvPr>
        </p:nvSpPr>
        <p:spPr>
          <a:xfrm>
            <a:off x="1500166" y="1571618"/>
            <a:ext cx="5808000" cy="19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RELIGIÕES COMPARADASORIENTAIS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9" name="Google Shape;359;p35"/>
          <p:cNvSpPr txBox="1">
            <a:spLocks noGrp="1"/>
          </p:cNvSpPr>
          <p:nvPr>
            <p:ph type="subTitle" idx="1"/>
          </p:nvPr>
        </p:nvSpPr>
        <p:spPr>
          <a:xfrm>
            <a:off x="1000100" y="3929072"/>
            <a:ext cx="7500990" cy="5715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b="1" dirty="0" smtClean="0"/>
              <a:t>Créditos: 2 Horas-aula: 36h/a (aulas presenciais + estudos supervisionados)</a:t>
            </a:r>
            <a:endParaRPr/>
          </a:p>
        </p:txBody>
      </p:sp>
      <p:cxnSp>
        <p:nvCxnSpPr>
          <p:cNvPr id="360" name="Google Shape;360;p35"/>
          <p:cNvCxnSpPr/>
          <p:nvPr/>
        </p:nvCxnSpPr>
        <p:spPr>
          <a:xfrm>
            <a:off x="1142976" y="3714758"/>
            <a:ext cx="522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5000" dirty="0" smtClean="0"/>
              <a:t>Religião monoteísta. </a:t>
            </a:r>
            <a:endParaRPr lang="pt-BR" sz="50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5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5000" dirty="0" smtClean="0"/>
              <a:t>Fundada  por um indivíduo específico. </a:t>
            </a:r>
            <a:endParaRPr lang="pt-BR" sz="50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6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5000" dirty="0" smtClean="0"/>
              <a:t>Crêem na existência de anjos, do céu e do inferno e numa ressurreição futura. </a:t>
            </a:r>
            <a:endParaRPr lang="pt-BR" sz="50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38008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7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143108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5000" dirty="0" smtClean="0"/>
              <a:t>Deus fez-se conhecer ao homem por meio de uma revelação. </a:t>
            </a:r>
            <a:endParaRPr lang="pt-BR" sz="50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8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142844" y="1214428"/>
            <a:ext cx="8715436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pt-BR" sz="5400" dirty="0" smtClean="0"/>
              <a:t>Diferenças em relação </a:t>
            </a:r>
          </a:p>
          <a:p>
            <a:r>
              <a:rPr lang="pt-BR" sz="5400" dirty="0" smtClean="0"/>
              <a:t>ao Cristianismo:</a:t>
            </a:r>
          </a:p>
          <a:p>
            <a:pPr algn="l"/>
            <a:endParaRPr lang="pt-BR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78661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5400" dirty="0" smtClean="0"/>
              <a:t>Em relação à </a:t>
            </a:r>
            <a:br>
              <a:rPr lang="pt-BR" sz="5400" dirty="0" smtClean="0"/>
            </a:br>
            <a:r>
              <a:rPr lang="pt-BR" sz="5400" dirty="0" smtClean="0"/>
              <a:t>pessoa de Jesus. </a:t>
            </a:r>
            <a:endParaRPr lang="pt-BR" sz="54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1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500858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5400" dirty="0" smtClean="0"/>
              <a:t>O caminho da salvação. </a:t>
            </a:r>
            <a:endParaRPr lang="pt-BR" sz="54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2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5400" dirty="0" smtClean="0"/>
              <a:t>A escritura ou escrituras de fé. </a:t>
            </a:r>
            <a:endParaRPr lang="pt-BR" sz="54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3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142844" y="428610"/>
            <a:ext cx="8715436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u="sng" dirty="0" smtClean="0"/>
              <a:t>1ª Conclusão:</a:t>
            </a:r>
          </a:p>
          <a:p>
            <a:endParaRPr lang="pt-BR" sz="4000" dirty="0" smtClean="0"/>
          </a:p>
          <a:p>
            <a:r>
              <a:rPr lang="pt-BR" sz="4000" dirty="0" smtClean="0"/>
              <a:t>Mesmo que ambos possam ser igualmente falsos, o Islamismo e o Cristianismo não podem ser verdadeiros ao mesmo tempo.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214810" y="2500312"/>
            <a:ext cx="4286312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defRPr/>
            </a:pPr>
            <a:r>
              <a:rPr lang="pt-BR" sz="5400" b="1" cap="small" dirty="0" smtClean="0"/>
              <a:t>A Vida </a:t>
            </a:r>
            <a:br>
              <a:rPr lang="pt-BR" sz="5400" b="1" cap="small" dirty="0" smtClean="0"/>
            </a:br>
            <a:r>
              <a:rPr lang="pt-BR" sz="5400" b="1" cap="small" dirty="0" smtClean="0"/>
              <a:t>de </a:t>
            </a:r>
            <a:br>
              <a:rPr lang="pt-BR" sz="5400" b="1" cap="small" dirty="0" smtClean="0"/>
            </a:br>
            <a:r>
              <a:rPr lang="pt-BR" sz="5400" b="1" cap="small" dirty="0" smtClean="0"/>
              <a:t>Maomé</a:t>
            </a:r>
            <a:endParaRPr lang="pt-BR" sz="5400" b="1" cap="small" dirty="0"/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071670" y="2428874"/>
            <a:ext cx="642942" cy="14287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webma\Downloads\maome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0"/>
            <a:ext cx="264320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00034" y="642924"/>
            <a:ext cx="8001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dirty="0" smtClean="0">
                <a:solidFill>
                  <a:schemeClr val="bg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Diz o artigo XVIII da Declaração Universal dos Direitos do Homem: “Todo homem tem direito à liberdade de pensamento, consciência e religião; este direito inclui a liberdade de mudar de religião ou crença e a liberdade de manifestar essa religião ou crença, pelo ensino, pela prática, pelo culto e pela observância, isolada ou coletivamente, em público ou em particular”.</a:t>
            </a:r>
            <a:endParaRPr lang="pt-BR" sz="3000" dirty="0">
              <a:solidFill>
                <a:schemeClr val="bg1"/>
              </a:solidFill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429124" y="3071816"/>
            <a:ext cx="4214874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3800" dirty="0" smtClean="0"/>
              <a:t>Nasceu </a:t>
            </a:r>
            <a:br>
              <a:rPr lang="pt-BR" sz="3800" dirty="0" smtClean="0"/>
            </a:br>
            <a:r>
              <a:rPr lang="pt-BR" sz="3800" dirty="0" smtClean="0"/>
              <a:t>+ - 570 anos A.D. </a:t>
            </a:r>
            <a:br>
              <a:rPr lang="pt-BR" sz="3800" dirty="0" smtClean="0"/>
            </a:br>
            <a:r>
              <a:rPr lang="pt-BR" sz="3800" dirty="0" smtClean="0"/>
              <a:t>Na cidade de </a:t>
            </a:r>
            <a:br>
              <a:rPr lang="pt-BR" sz="3800" dirty="0" smtClean="0"/>
            </a:br>
            <a:r>
              <a:rPr lang="pt-BR" sz="3800" dirty="0" smtClean="0"/>
              <a:t>Meca </a:t>
            </a:r>
            <a:br>
              <a:rPr lang="pt-BR" sz="3800" dirty="0" smtClean="0"/>
            </a:br>
            <a:r>
              <a:rPr lang="pt-BR" sz="3800" dirty="0" smtClean="0"/>
              <a:t>na Arábia. </a:t>
            </a:r>
            <a:endParaRPr lang="pt-BR" sz="3800" dirty="0"/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Conector de seta reta 9"/>
          <p:cNvCxnSpPr/>
          <p:nvPr/>
        </p:nvCxnSpPr>
        <p:spPr>
          <a:xfrm rot="10800000">
            <a:off x="1571604" y="2000246"/>
            <a:ext cx="1285884" cy="214314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Antonio 2018\Palestras em Rorâima\aráb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5" y="1142990"/>
            <a:ext cx="264320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357686" y="2786064"/>
            <a:ext cx="4286312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3200" dirty="0" smtClean="0"/>
              <a:t>Seu pai morreu antes que ele nascesse. </a:t>
            </a:r>
            <a:br>
              <a:rPr lang="pt-BR" sz="3200" dirty="0" smtClean="0"/>
            </a:br>
            <a:r>
              <a:rPr lang="pt-BR" sz="3200" dirty="0" smtClean="0"/>
              <a:t>Sua mãe morreu quando ele tinha somente seis anos de idade. </a:t>
            </a:r>
            <a:endParaRPr lang="pt-BR" sz="3200" dirty="0"/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2" descr="C:\Users\webma\Downloads\maome ensinan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0"/>
            <a:ext cx="264320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357686" y="3071816"/>
            <a:ext cx="4286312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3600" dirty="0" smtClean="0"/>
              <a:t>Primeiro foi o seu avô que cuidou dele. </a:t>
            </a:r>
            <a:br>
              <a:rPr lang="pt-BR" sz="3600" dirty="0" smtClean="0"/>
            </a:br>
            <a:r>
              <a:rPr lang="pt-BR" sz="3600" dirty="0" smtClean="0"/>
              <a:t>Depois da morte do avô, foi cuidado por um tio.</a:t>
            </a:r>
            <a:endParaRPr lang="pt-BR" sz="3600" dirty="0"/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46" name="Picture 2" descr="C:\Users\webma\Downloads\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0"/>
            <a:ext cx="264320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286248" y="1571618"/>
            <a:ext cx="4357718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4800" dirty="0" smtClean="0"/>
              <a:t>Morreu em 632 A.D.</a:t>
            </a:r>
            <a:endParaRPr lang="pt-BR" sz="4800" dirty="0"/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2" descr="C:\Users\webma\Downloads\maome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0"/>
            <a:ext cx="264320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357686" y="3071816"/>
            <a:ext cx="4357718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2800" dirty="0" smtClean="0"/>
              <a:t>A maior parte do povo da Arábia era pagã, e acreditava em muitos deuses e os adorava especialmente num templo que chamavam </a:t>
            </a:r>
            <a:r>
              <a:rPr lang="pt-BR" sz="2800" dirty="0" err="1" smtClean="0"/>
              <a:t>Kaaba</a:t>
            </a:r>
            <a:r>
              <a:rPr lang="pt-BR" sz="2800" dirty="0" smtClean="0"/>
              <a:t> (palavra árabe para cubo).</a:t>
            </a:r>
            <a:endParaRPr lang="pt-BR" sz="2800" dirty="0"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0" name="Picture 2" descr="C:\Users\webma\Downloads\kaa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0"/>
            <a:ext cx="264320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357158" y="428610"/>
            <a:ext cx="8215370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000" dirty="0" smtClean="0"/>
              <a:t>Casou-se com 25 anos.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000" dirty="0" smtClean="0"/>
              <a:t>O nome da sua esposa era </a:t>
            </a:r>
            <a:r>
              <a:rPr lang="pt-BR" sz="3000" dirty="0" err="1" smtClean="0"/>
              <a:t>Khadij</a:t>
            </a:r>
            <a:r>
              <a:rPr lang="pt-BR" sz="30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000" dirty="0" smtClean="0"/>
              <a:t> Era um homem quieto e de vida simples.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000" dirty="0" smtClean="0"/>
              <a:t>Ficou casado 25 anos e terminou com a morte da esposa.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000" dirty="0" smtClean="0"/>
              <a:t>Havia boa relação entre os dois.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000" dirty="0" smtClean="0"/>
              <a:t> Tiveram vários filhos.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000" dirty="0" smtClean="0"/>
              <a:t>Com + - 40 anos começou a ouvir vozes, ter visões e sonhos.</a:t>
            </a:r>
            <a:endParaRPr lang="pt-BR" sz="3000" dirty="0" smtClean="0">
              <a:ea typeface="Batang" pitchFamily="18" charset="-127"/>
              <a:cs typeface="Times New Roman" pitchFamily="18" charset="0"/>
            </a:endParaRPr>
          </a:p>
          <a:p>
            <a:pPr algn="l"/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357158" y="357172"/>
            <a:ext cx="8215370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pt-BR" sz="2800" dirty="0" err="1" smtClean="0"/>
              <a:t>Frequentemente</a:t>
            </a:r>
            <a:r>
              <a:rPr lang="pt-BR" sz="2800" dirty="0" smtClean="0"/>
              <a:t> saía da cidade e ia para uma caverna no monte de </a:t>
            </a:r>
            <a:r>
              <a:rPr lang="pt-BR" sz="2800" dirty="0" err="1" smtClean="0"/>
              <a:t>Hira</a:t>
            </a:r>
            <a:r>
              <a:rPr lang="pt-BR" sz="2800" dirty="0" smtClean="0"/>
              <a:t>, para lá meditar, às vezes, por vários dias. </a:t>
            </a:r>
          </a:p>
          <a:p>
            <a:pPr algn="l">
              <a:buFont typeface="Wingdings" pitchFamily="2" charset="2"/>
              <a:buChar char="Ø"/>
            </a:pPr>
            <a:r>
              <a:rPr lang="pt-BR" sz="2800" dirty="0" smtClean="0"/>
              <a:t>Lá na caverna recebeu a primeira revelação do que, mais tarde, se tornou o livro santo do Islã, o Alcorão. </a:t>
            </a:r>
          </a:p>
          <a:p>
            <a:pPr algn="l">
              <a:buFont typeface="Wingdings" pitchFamily="2" charset="2"/>
              <a:buChar char="Ø"/>
            </a:pPr>
            <a:r>
              <a:rPr lang="pt-BR" sz="2800" dirty="0" smtClean="0"/>
              <a:t>Maomé disse que recebeu as revelações do anjo Gabriel. </a:t>
            </a:r>
          </a:p>
          <a:p>
            <a:pPr algn="l">
              <a:buFont typeface="Wingdings" pitchFamily="2" charset="2"/>
              <a:buChar char="Ø"/>
            </a:pPr>
            <a:r>
              <a:rPr lang="pt-BR" sz="2800" dirty="0" smtClean="0"/>
              <a:t>Recebeu mensagens durante 22 ou 23 anos, até sua morte. </a:t>
            </a:r>
          </a:p>
          <a:p>
            <a:pPr algn="l"/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357158" y="357172"/>
            <a:ext cx="8215370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pt-BR" sz="3100" dirty="0" smtClean="0"/>
              <a:t>Primeiro as mensagens diziam que há só um Deus. </a:t>
            </a:r>
          </a:p>
          <a:p>
            <a:pPr algn="l">
              <a:buFont typeface="Wingdings" pitchFamily="2" charset="2"/>
              <a:buChar char="Ø"/>
            </a:pPr>
            <a:r>
              <a:rPr lang="pt-BR" sz="3100" dirty="0" smtClean="0"/>
              <a:t>Que é Alá e que todos os ídolos deveriam ser destruídos. </a:t>
            </a:r>
          </a:p>
          <a:p>
            <a:pPr algn="l">
              <a:buFont typeface="Wingdings" pitchFamily="2" charset="2"/>
              <a:buChar char="Ø"/>
            </a:pPr>
            <a:r>
              <a:rPr lang="pt-BR" sz="3100" dirty="0" smtClean="0"/>
              <a:t>Muito foi revelado acerca do julgamento vindouro. </a:t>
            </a:r>
          </a:p>
          <a:p>
            <a:pPr algn="l">
              <a:buFont typeface="Wingdings" pitchFamily="2" charset="2"/>
              <a:buChar char="Ø"/>
            </a:pPr>
            <a:r>
              <a:rPr lang="pt-BR" sz="3100" dirty="0" smtClean="0"/>
              <a:t>Sobre a necessidade de viver corretamente. </a:t>
            </a:r>
          </a:p>
          <a:p>
            <a:pPr algn="l">
              <a:buFont typeface="Wingdings" pitchFamily="2" charset="2"/>
              <a:buChar char="Ø"/>
            </a:pPr>
            <a:r>
              <a:rPr lang="pt-BR" sz="3100" dirty="0" smtClean="0"/>
              <a:t>Da vida eterna no paraíso ou no inferno.</a:t>
            </a:r>
          </a:p>
          <a:p>
            <a:pPr algn="l"/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357158" y="357172"/>
            <a:ext cx="8215370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pt-BR" sz="3200" dirty="0" smtClean="0"/>
              <a:t>   </a:t>
            </a:r>
            <a:r>
              <a:rPr lang="pt-BR" sz="3000" dirty="0" smtClean="0"/>
              <a:t>Os que fossem ao Céu receberiam todo o bem: comida maravilhosa, frutas, taças e jarras cheias de néctares e </a:t>
            </a:r>
            <a:r>
              <a:rPr lang="pt-BR" sz="3000" dirty="0" err="1" smtClean="0"/>
              <a:t>huris</a:t>
            </a:r>
            <a:r>
              <a:rPr lang="pt-BR" sz="3000" dirty="0" smtClean="0"/>
              <a:t> (virgens bonitas) de olhos grandes, semelhantes a pérolas em suas conchas. No inferno nada haveria para refrescar ou agradar, e os que fossem para lá beberiam água fervente e pus em cima de frutas amargas </a:t>
            </a:r>
          </a:p>
          <a:p>
            <a:pPr algn="l"/>
            <a:r>
              <a:rPr lang="pt-BR" sz="3000" dirty="0" smtClean="0"/>
              <a:t>    (Sura 56.1-56).</a:t>
            </a:r>
            <a:endParaRPr lang="pt-BR" sz="3000" dirty="0" smtClean="0">
              <a:ea typeface="Batang" pitchFamily="18" charset="-127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endParaRPr lang="pt-BR" sz="3100" dirty="0" smtClean="0"/>
          </a:p>
          <a:p>
            <a:pPr algn="l"/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357158" y="642924"/>
            <a:ext cx="8215370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pt-BR" sz="3200" dirty="0" smtClean="0"/>
              <a:t>   </a:t>
            </a:r>
            <a:r>
              <a:rPr lang="pt-BR" sz="3400" dirty="0" smtClean="0"/>
              <a:t>Quanto aos crentes que praticam o bem, introduzi-los-emos em jardins abaixo dos quais correm rios, onde morarão eternamente, onde terão esposas imaculadas, e os faremos desfrutar uma densa sombra </a:t>
            </a:r>
          </a:p>
          <a:p>
            <a:pPr algn="l"/>
            <a:r>
              <a:rPr lang="pt-BR" sz="3400" dirty="0" smtClean="0"/>
              <a:t>   (Sura 4.57).</a:t>
            </a:r>
            <a:endParaRPr lang="pt-BR" sz="3400" dirty="0" smtClean="0">
              <a:ea typeface="Batang" pitchFamily="18" charset="-127"/>
              <a:cs typeface="Times New Roman" pitchFamily="18" charset="0"/>
            </a:endParaRPr>
          </a:p>
          <a:p>
            <a:pPr algn="l"/>
            <a:endParaRPr lang="pt-BR" sz="3200" dirty="0" smtClean="0">
              <a:ea typeface="Batang" pitchFamily="18" charset="-127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endParaRPr lang="pt-BR" sz="3200" dirty="0" smtClean="0"/>
          </a:p>
          <a:p>
            <a:pPr algn="l"/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071934" y="2571750"/>
            <a:ext cx="4786346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pt-B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ISLAMISMO</a:t>
            </a:r>
            <a:br>
              <a:rPr lang="pt-B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sz="6000">
              <a:latin typeface="+mn-lt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C:\Users\webma\Downloads\islamism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0"/>
            <a:ext cx="264320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429124" y="3071816"/>
            <a:ext cx="4214874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000" dirty="0" smtClean="0"/>
              <a:t>Em 622 A.D., Maomé recebeu um convite para mudar-se </a:t>
            </a:r>
            <a:br>
              <a:rPr lang="pt-BR" sz="4000" dirty="0" smtClean="0"/>
            </a:br>
            <a:r>
              <a:rPr lang="pt-BR" sz="4000" dirty="0" smtClean="0"/>
              <a:t>para Medina.</a:t>
            </a:r>
            <a:endParaRPr lang="pt-BR" sz="4000" dirty="0"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Conector de seta reta 9"/>
          <p:cNvCxnSpPr/>
          <p:nvPr/>
        </p:nvCxnSpPr>
        <p:spPr>
          <a:xfrm rot="10800000">
            <a:off x="1571604" y="2000246"/>
            <a:ext cx="1285884" cy="214314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Antonio 2018\Palestras em Rorâima\aráb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5" y="1142990"/>
            <a:ext cx="264320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357686" y="2786064"/>
            <a:ext cx="4500594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3600" dirty="0" smtClean="0">
                <a:latin typeface="+mn-lt"/>
              </a:rPr>
              <a:t>Essa mudança para Medina foi chamada de </a:t>
            </a:r>
            <a:r>
              <a:rPr lang="pt-BR" sz="3600" dirty="0" err="1" smtClean="0">
                <a:latin typeface="+mn-lt"/>
              </a:rPr>
              <a:t>Hégira</a:t>
            </a:r>
            <a:r>
              <a:rPr lang="pt-BR" sz="3600" dirty="0" smtClean="0">
                <a:latin typeface="+mn-lt"/>
              </a:rPr>
              <a:t> e tornou-se o início do </a:t>
            </a:r>
            <a:br>
              <a:rPr lang="pt-BR" sz="3600" dirty="0" smtClean="0">
                <a:latin typeface="+mn-lt"/>
              </a:rPr>
            </a:br>
            <a:r>
              <a:rPr lang="pt-BR" sz="3600" dirty="0" smtClean="0">
                <a:latin typeface="+mn-lt"/>
              </a:rPr>
              <a:t>Calendário Islâmico</a:t>
            </a:r>
            <a:endParaRPr lang="pt-BR" sz="3600" dirty="0">
              <a:latin typeface="+mn-lt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Conector de seta reta 9"/>
          <p:cNvCxnSpPr/>
          <p:nvPr/>
        </p:nvCxnSpPr>
        <p:spPr>
          <a:xfrm rot="10800000">
            <a:off x="1571604" y="2000246"/>
            <a:ext cx="1285884" cy="214314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Users\webma\Downloads\calendári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0"/>
            <a:ext cx="264320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214810" y="1857370"/>
            <a:ext cx="4500594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6000" dirty="0" smtClean="0"/>
              <a:t>O </a:t>
            </a:r>
            <a:br>
              <a:rPr lang="pt-BR" sz="6000" dirty="0" smtClean="0"/>
            </a:br>
            <a:r>
              <a:rPr lang="pt-BR" sz="6000" dirty="0" smtClean="0"/>
              <a:t>Jihad</a:t>
            </a:r>
            <a:endParaRPr lang="pt-BR" sz="6000" dirty="0"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Conector de seta reta 9"/>
          <p:cNvCxnSpPr/>
          <p:nvPr/>
        </p:nvCxnSpPr>
        <p:spPr>
          <a:xfrm rot="10800000">
            <a:off x="1571604" y="2000246"/>
            <a:ext cx="1285884" cy="214314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C:\Users\webma\Downloads\al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0"/>
            <a:ext cx="266723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14282" y="214296"/>
            <a:ext cx="8429684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3200" dirty="0" smtClean="0"/>
              <a:t>   </a:t>
            </a:r>
            <a:r>
              <a:rPr lang="pt-BR" sz="2600" dirty="0" smtClean="0"/>
              <a:t>...matai os idólatras onde quer que os encontreis e capturai-os e cercai-os e usai da emboscada contra eles... Quando, no campo de batalha, enfrentardes os que descrêem, golpeai-os no pescoço. Combatei os que não crêem no último dia e não proíbem o que Deus e Seu Mensageiro proibiram...  Até que paguem, humilhados, o tributo (</a:t>
            </a:r>
            <a:r>
              <a:rPr lang="pt-BR" sz="2600" dirty="0" err="1" smtClean="0"/>
              <a:t>Jyza</a:t>
            </a:r>
            <a:r>
              <a:rPr lang="pt-BR" sz="2600" dirty="0" smtClean="0"/>
              <a:t>, uma taxa especial para os que não eram muçulmanos)... E combatei-os até que não haja mais idolatria e que a religião pertença exclusivamente a Deus... (Sura 9:5; 47:4; 9:29; 8:39)</a:t>
            </a:r>
            <a:endParaRPr lang="pt-BR" sz="2600" dirty="0" smtClean="0">
              <a:ea typeface="Batang" pitchFamily="18" charset="-127"/>
              <a:cs typeface="Times New Roman" pitchFamily="18" charset="0"/>
            </a:endParaRPr>
          </a:p>
          <a:p>
            <a:pPr algn="l"/>
            <a:endParaRPr lang="pt-BR" sz="3200" dirty="0" smtClean="0">
              <a:ea typeface="Batang" pitchFamily="18" charset="-127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endParaRPr lang="pt-BR" sz="3200" dirty="0" smtClean="0"/>
          </a:p>
          <a:p>
            <a:pPr algn="l"/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571472" y="714362"/>
            <a:ext cx="7858180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3200" dirty="0" smtClean="0"/>
              <a:t>   Baseado neste princípio, o Islã dividiu o mundo em duas partes: </a:t>
            </a:r>
          </a:p>
          <a:p>
            <a:pPr algn="just"/>
            <a:endParaRPr lang="pt-BR" sz="3200" dirty="0" smtClean="0"/>
          </a:p>
          <a:p>
            <a:pPr algn="just"/>
            <a:r>
              <a:rPr lang="pt-BR" sz="3200" dirty="0" smtClean="0"/>
              <a:t>&gt;</a:t>
            </a:r>
            <a:r>
              <a:rPr lang="pt-BR" sz="3200" dirty="0" err="1" smtClean="0"/>
              <a:t>Dhar-ul-Islam</a:t>
            </a:r>
            <a:r>
              <a:rPr lang="pt-BR" sz="3200" dirty="0" smtClean="0"/>
              <a:t> - território do Islã. </a:t>
            </a:r>
          </a:p>
          <a:p>
            <a:pPr algn="just"/>
            <a:endParaRPr lang="pt-BR" sz="3200" dirty="0" smtClean="0"/>
          </a:p>
          <a:p>
            <a:pPr algn="just"/>
            <a:r>
              <a:rPr lang="pt-BR" sz="3200" dirty="0" smtClean="0"/>
              <a:t>&gt; </a:t>
            </a:r>
            <a:r>
              <a:rPr lang="pt-BR" sz="3200" dirty="0" err="1" smtClean="0"/>
              <a:t>Dhar-ul-Harb</a:t>
            </a:r>
            <a:r>
              <a:rPr lang="pt-BR" sz="3200" dirty="0" smtClean="0"/>
              <a:t>, - território de guerra.</a:t>
            </a:r>
            <a:endParaRPr lang="pt-BR" sz="3200" dirty="0" smtClean="0">
              <a:ea typeface="Batang" pitchFamily="18" charset="-127"/>
              <a:cs typeface="Times New Roman" pitchFamily="18" charset="0"/>
            </a:endParaRPr>
          </a:p>
          <a:p>
            <a:pPr algn="l"/>
            <a:endParaRPr lang="pt-BR" sz="3200" dirty="0" smtClean="0">
              <a:ea typeface="Batang" pitchFamily="18" charset="-127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endParaRPr lang="pt-BR" sz="3200" dirty="0" smtClean="0"/>
          </a:p>
          <a:p>
            <a:pPr algn="l"/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214810" y="2714626"/>
            <a:ext cx="4500594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4800" dirty="0" smtClean="0"/>
              <a:t>Causas da expansão </a:t>
            </a:r>
            <a:br>
              <a:rPr lang="pt-BR" sz="4800" dirty="0" smtClean="0"/>
            </a:br>
            <a:r>
              <a:rPr lang="pt-BR" sz="4800" dirty="0" smtClean="0"/>
              <a:t>vitoriosa dos árabes</a:t>
            </a:r>
            <a:endParaRPr lang="pt-BR" sz="4800" dirty="0"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642910" y="857238"/>
            <a:ext cx="3786214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C:\Users\webma\Downloads\árab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90"/>
            <a:ext cx="322959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571736" y="1928808"/>
            <a:ext cx="7215238" cy="10585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7200" dirty="0" smtClean="0"/>
              <a:t>Causas </a:t>
            </a:r>
            <a:br>
              <a:rPr lang="pt-BR" sz="7200" dirty="0" smtClean="0"/>
            </a:br>
            <a:r>
              <a:rPr lang="pt-BR" sz="7200" dirty="0" smtClean="0"/>
              <a:t>religiosas</a:t>
            </a:r>
            <a:endParaRPr lang="pt-BR" sz="72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1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643174" y="2143122"/>
            <a:ext cx="678661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7200" dirty="0" smtClean="0"/>
              <a:t>Causas </a:t>
            </a:r>
            <a:br>
              <a:rPr lang="pt-BR" sz="7200" dirty="0" smtClean="0"/>
            </a:br>
            <a:r>
              <a:rPr lang="pt-BR" sz="7200" dirty="0" smtClean="0"/>
              <a:t>econômicas</a:t>
            </a:r>
            <a:endParaRPr lang="pt-BR" sz="72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428596" y="1928808"/>
            <a:ext cx="1662224" cy="7143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2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500298" y="2143122"/>
            <a:ext cx="6929486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7200" dirty="0" smtClean="0"/>
              <a:t>Causas </a:t>
            </a:r>
            <a:br>
              <a:rPr lang="pt-BR" sz="7200" dirty="0" smtClean="0"/>
            </a:br>
            <a:r>
              <a:rPr lang="pt-BR" sz="7200" dirty="0" smtClean="0"/>
              <a:t>militares</a:t>
            </a:r>
            <a:endParaRPr lang="pt-BR" sz="72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428596" y="1928808"/>
            <a:ext cx="1662224" cy="7143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3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143108" y="2143122"/>
            <a:ext cx="7286676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7000" dirty="0" smtClean="0"/>
              <a:t>Afinidade </a:t>
            </a:r>
            <a:br>
              <a:rPr lang="pt-BR" sz="7000" dirty="0" smtClean="0"/>
            </a:br>
            <a:r>
              <a:rPr lang="pt-BR" sz="7000" dirty="0" smtClean="0"/>
              <a:t>racial e cultural</a:t>
            </a:r>
            <a:endParaRPr lang="pt-BR" sz="70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1928808"/>
            <a:ext cx="1662224" cy="7143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4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500034" y="428610"/>
          <a:ext cx="821537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C:\Users\webma\Downloads\grf is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143108" y="2143122"/>
            <a:ext cx="7286676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7200" dirty="0" smtClean="0"/>
              <a:t>Fraqueza dos adversários</a:t>
            </a:r>
            <a:endParaRPr lang="pt-BR" sz="72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428596" y="2000246"/>
            <a:ext cx="1662224" cy="7143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5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143108" y="2143122"/>
            <a:ext cx="7286676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6000" dirty="0" smtClean="0">
                <a:latin typeface="+mn-lt"/>
              </a:rPr>
              <a:t>Tolerância muçulmana e benefícios econômicos</a:t>
            </a:r>
            <a:endParaRPr lang="pt-BR" sz="6000" dirty="0"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428596" y="2000246"/>
            <a:ext cx="1662224" cy="7143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6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214810" y="2714626"/>
            <a:ext cx="4500594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Crenças </a:t>
            </a:r>
            <a:br>
              <a:rPr lang="pt-B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br>
              <a:rPr lang="pt-B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Islamismo</a:t>
            </a:r>
            <a:endParaRPr lang="pt-B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642910" y="857238"/>
            <a:ext cx="3786214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C:\Users\webma\Downloads\crenç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14428"/>
            <a:ext cx="308337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571736" y="1928808"/>
            <a:ext cx="7215238" cy="10585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7200" dirty="0" smtClean="0"/>
              <a:t>A crença </a:t>
            </a:r>
            <a:br>
              <a:rPr lang="pt-BR" sz="7200" dirty="0" smtClean="0"/>
            </a:br>
            <a:r>
              <a:rPr lang="pt-BR" sz="7200" dirty="0" smtClean="0"/>
              <a:t>em Deus</a:t>
            </a:r>
            <a:endParaRPr lang="pt-BR" sz="72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1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571736" y="1928808"/>
            <a:ext cx="7215238" cy="10585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7200" dirty="0" smtClean="0"/>
              <a:t>Crença </a:t>
            </a:r>
            <a:br>
              <a:rPr lang="pt-BR" sz="7200" dirty="0" smtClean="0"/>
            </a:br>
            <a:r>
              <a:rPr lang="pt-BR" sz="7200" dirty="0" smtClean="0"/>
              <a:t>nos Profetas</a:t>
            </a:r>
            <a:endParaRPr lang="pt-BR" sz="72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409446" y="1928808"/>
            <a:ext cx="1733662" cy="7143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2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143108" y="1928808"/>
            <a:ext cx="7215238" cy="10585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6800" dirty="0" smtClean="0"/>
              <a:t>Crença nos Livros Sagrados</a:t>
            </a:r>
            <a:endParaRPr lang="pt-BR" sz="68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1928808"/>
            <a:ext cx="1733662" cy="7143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3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143108" y="1928808"/>
            <a:ext cx="7215238" cy="10585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7200" dirty="0" smtClean="0"/>
              <a:t>Crença </a:t>
            </a:r>
            <a:br>
              <a:rPr lang="pt-BR" sz="7200" dirty="0" smtClean="0"/>
            </a:br>
            <a:r>
              <a:rPr lang="pt-BR" sz="7200" dirty="0" smtClean="0"/>
              <a:t>nos Anjos</a:t>
            </a:r>
            <a:endParaRPr lang="pt-BR" sz="72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1928808"/>
            <a:ext cx="1733662" cy="7143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4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143108" y="1928808"/>
            <a:ext cx="7215238" cy="10585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7200" dirty="0" smtClean="0"/>
              <a:t>Crença no </a:t>
            </a:r>
            <a:br>
              <a:rPr lang="pt-BR" sz="7200" dirty="0" smtClean="0"/>
            </a:br>
            <a:r>
              <a:rPr lang="pt-BR" sz="7200" dirty="0" smtClean="0"/>
              <a:t>Dia do </a:t>
            </a:r>
            <a:br>
              <a:rPr lang="pt-BR" sz="7200" dirty="0" smtClean="0"/>
            </a:br>
            <a:r>
              <a:rPr lang="pt-BR" sz="7200" dirty="0" smtClean="0"/>
              <a:t>Juízo Final</a:t>
            </a:r>
            <a:endParaRPr lang="pt-BR" sz="72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1928808"/>
            <a:ext cx="1733662" cy="7143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5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143108" y="1928808"/>
            <a:ext cx="7215238" cy="10585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7200" dirty="0" smtClean="0"/>
              <a:t>Crenças </a:t>
            </a:r>
            <a:br>
              <a:rPr lang="pt-BR" sz="7200" dirty="0" smtClean="0"/>
            </a:br>
            <a:r>
              <a:rPr lang="pt-BR" sz="7200" dirty="0" smtClean="0"/>
              <a:t>nos Decretos </a:t>
            </a:r>
            <a:br>
              <a:rPr lang="pt-BR" sz="7200" dirty="0" smtClean="0"/>
            </a:br>
            <a:r>
              <a:rPr lang="pt-BR" sz="7200" dirty="0" smtClean="0"/>
              <a:t>de Deus</a:t>
            </a:r>
            <a:endParaRPr lang="pt-BR" sz="72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1928808"/>
            <a:ext cx="1733662" cy="7143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6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143108" y="1928808"/>
            <a:ext cx="7215238" cy="10585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7200" dirty="0" smtClean="0"/>
              <a:t>Crenças </a:t>
            </a:r>
            <a:br>
              <a:rPr lang="pt-BR" sz="7200" dirty="0" smtClean="0"/>
            </a:br>
            <a:r>
              <a:rPr lang="pt-BR" sz="7200" dirty="0" smtClean="0"/>
              <a:t>nos Decretos </a:t>
            </a:r>
            <a:br>
              <a:rPr lang="pt-BR" sz="7200" dirty="0" smtClean="0"/>
            </a:br>
            <a:r>
              <a:rPr lang="pt-BR" sz="7200" dirty="0" smtClean="0"/>
              <a:t>de Deus</a:t>
            </a:r>
            <a:endParaRPr lang="pt-BR" sz="72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2000246"/>
            <a:ext cx="1733662" cy="7143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7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Antonio 2018\Betel\Linha Móm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10"/>
            <a:ext cx="8001056" cy="4214842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928926" y="3143254"/>
            <a:ext cx="5286412" cy="428628"/>
          </a:xfrm>
          <a:prstGeom prst="rect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 </a:t>
            </a:r>
            <a:r>
              <a:rPr lang="pt-BR" sz="3000" dirty="0" smtClean="0"/>
              <a:t>Islamismo - 1401 anos</a:t>
            </a:r>
            <a:endParaRPr lang="pt-BR" sz="3000" dirty="0"/>
          </a:p>
        </p:txBody>
      </p:sp>
      <p:cxnSp>
        <p:nvCxnSpPr>
          <p:cNvPr id="7" name="Conector reto 6"/>
          <p:cNvCxnSpPr/>
          <p:nvPr/>
        </p:nvCxnSpPr>
        <p:spPr>
          <a:xfrm rot="10800000">
            <a:off x="3428992" y="2855913"/>
            <a:ext cx="3286148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3071802" y="2643188"/>
            <a:ext cx="4786346" cy="428628"/>
          </a:xfrm>
          <a:prstGeom prst="rect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3500430" y="2857502"/>
            <a:ext cx="4071966" cy="15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214810" y="2714626"/>
            <a:ext cx="4500594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6000" dirty="0" smtClean="0"/>
              <a:t>Práticas </a:t>
            </a:r>
            <a:br>
              <a:rPr lang="pt-BR" sz="6000" dirty="0" smtClean="0"/>
            </a:br>
            <a:r>
              <a:rPr lang="pt-BR" sz="6000" dirty="0" smtClean="0"/>
              <a:t>do </a:t>
            </a:r>
            <a:br>
              <a:rPr lang="pt-BR" sz="6000" dirty="0" smtClean="0"/>
            </a:br>
            <a:r>
              <a:rPr lang="pt-BR" sz="6000" dirty="0" smtClean="0"/>
              <a:t>Islamismo</a:t>
            </a:r>
            <a:endParaRPr lang="pt-BR" sz="6000" dirty="0"/>
          </a:p>
        </p:txBody>
      </p:sp>
      <p:sp>
        <p:nvSpPr>
          <p:cNvPr id="565" name="Google Shape;565;p56"/>
          <p:cNvSpPr/>
          <p:nvPr/>
        </p:nvSpPr>
        <p:spPr>
          <a:xfrm>
            <a:off x="642910" y="857238"/>
            <a:ext cx="3786214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C:\Users\webma\Downloads\pratic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14428"/>
            <a:ext cx="307183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1928808"/>
            <a:ext cx="7215238" cy="10585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800" dirty="0" smtClean="0"/>
              <a:t>Não existe a idéia </a:t>
            </a:r>
            <a:br>
              <a:rPr lang="pt-BR" sz="4800" dirty="0" smtClean="0"/>
            </a:br>
            <a:r>
              <a:rPr lang="pt-BR" sz="4800" dirty="0" smtClean="0"/>
              <a:t>que nós temos da separação entre </a:t>
            </a:r>
            <a:br>
              <a:rPr lang="pt-BR" sz="4800" dirty="0" smtClean="0"/>
            </a:br>
            <a:r>
              <a:rPr lang="pt-BR" sz="4800" dirty="0" smtClean="0"/>
              <a:t>a Igreja e o Estado</a:t>
            </a:r>
            <a:endParaRPr lang="pt-BR" sz="48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1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1928808"/>
            <a:ext cx="7215238" cy="10585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6000" b="1" dirty="0" smtClean="0"/>
              <a:t>Testemunho </a:t>
            </a:r>
            <a:br>
              <a:rPr lang="pt-BR" sz="6000" b="1" dirty="0" smtClean="0"/>
            </a:br>
            <a:r>
              <a:rPr lang="pt-BR" sz="6000" b="1" dirty="0" smtClean="0"/>
              <a:t>       ou </a:t>
            </a:r>
            <a:br>
              <a:rPr lang="pt-BR" sz="6000" b="1" dirty="0" smtClean="0"/>
            </a:br>
            <a:r>
              <a:rPr lang="pt-BR" sz="6000" b="1" dirty="0" smtClean="0"/>
              <a:t>  Confissão</a:t>
            </a:r>
            <a:endParaRPr lang="pt-BR" sz="6000" b="1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38008" y="1928808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2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571472" y="714362"/>
            <a:ext cx="7858180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pt-BR" sz="4400" dirty="0" smtClean="0"/>
              <a:t>  Eu testifico que não existe outro deus além de Deus, e que </a:t>
            </a:r>
            <a:r>
              <a:rPr lang="pt-BR" sz="4400" dirty="0" err="1" smtClean="0"/>
              <a:t>Mohammed</a:t>
            </a:r>
            <a:r>
              <a:rPr lang="pt-BR" sz="4400" dirty="0" smtClean="0"/>
              <a:t> é o mensageiro de Deus.</a:t>
            </a:r>
          </a:p>
          <a:p>
            <a:pPr algn="l">
              <a:buFont typeface="Wingdings" pitchFamily="2" charset="2"/>
              <a:buChar char="Ø"/>
            </a:pPr>
            <a:endParaRPr lang="pt-BR" sz="3200" dirty="0" smtClean="0"/>
          </a:p>
          <a:p>
            <a:pPr algn="l"/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85984" y="1928808"/>
            <a:ext cx="7143800" cy="10585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6600" b="1" dirty="0" smtClean="0">
                <a:latin typeface="+mn-lt"/>
              </a:rPr>
              <a:t>Orações </a:t>
            </a:r>
            <a:br>
              <a:rPr lang="pt-BR" sz="6600" b="1" dirty="0" smtClean="0">
                <a:latin typeface="+mn-lt"/>
              </a:rPr>
            </a:br>
            <a:r>
              <a:rPr lang="pt-BR" sz="6600" b="1" dirty="0" smtClean="0">
                <a:latin typeface="+mn-lt"/>
              </a:rPr>
              <a:t>Formais</a:t>
            </a:r>
            <a:endParaRPr lang="pt-BR" sz="6600" b="1" dirty="0"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38008" y="1928808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3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642910" y="357172"/>
            <a:ext cx="7858180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pt-BR" sz="4000" dirty="0" smtClean="0"/>
              <a:t>– Ao amanhecer, quando você pode ver um fio branco;</a:t>
            </a:r>
          </a:p>
          <a:p>
            <a:pPr algn="l"/>
            <a:r>
              <a:rPr lang="pt-BR" sz="4000" dirty="0" smtClean="0"/>
              <a:t>– Ao meio-dia;</a:t>
            </a:r>
          </a:p>
          <a:p>
            <a:pPr algn="l"/>
            <a:r>
              <a:rPr lang="pt-BR" sz="4000" dirty="0" smtClean="0"/>
              <a:t>– No meio da tarde;</a:t>
            </a:r>
          </a:p>
          <a:p>
            <a:pPr algn="l"/>
            <a:r>
              <a:rPr lang="pt-BR" sz="4000" dirty="0" smtClean="0"/>
              <a:t>– Ao pôr-do-sol;</a:t>
            </a:r>
          </a:p>
          <a:p>
            <a:pPr algn="l"/>
            <a:r>
              <a:rPr lang="pt-BR" sz="4000" dirty="0" smtClean="0"/>
              <a:t>– À noite, em algum momento antes de se deitar.</a:t>
            </a:r>
          </a:p>
          <a:p>
            <a:pPr algn="l">
              <a:buFont typeface="Wingdings" pitchFamily="2" charset="2"/>
              <a:buChar char="Ø"/>
            </a:pPr>
            <a:endParaRPr lang="pt-BR" sz="3200" dirty="0" smtClean="0"/>
          </a:p>
          <a:p>
            <a:pPr algn="l"/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1928808"/>
            <a:ext cx="7215238" cy="10585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6600" dirty="0" smtClean="0"/>
              <a:t>Dar esmolas </a:t>
            </a:r>
            <a:br>
              <a:rPr lang="pt-BR" sz="6600" dirty="0" smtClean="0"/>
            </a:br>
            <a:r>
              <a:rPr lang="pt-BR" sz="6600" dirty="0" smtClean="0"/>
              <a:t>e fazer </a:t>
            </a:r>
            <a:br>
              <a:rPr lang="pt-BR" sz="6600" dirty="0" smtClean="0"/>
            </a:br>
            <a:r>
              <a:rPr lang="pt-BR" sz="6600" dirty="0" smtClean="0"/>
              <a:t>caridade</a:t>
            </a:r>
            <a:endParaRPr lang="pt-BR" sz="66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38008" y="1928808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4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571472" y="714362"/>
            <a:ext cx="7858180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3800" dirty="0" smtClean="0"/>
              <a:t>2,5% das suas entradas financeiras</a:t>
            </a:r>
          </a:p>
          <a:p>
            <a:pPr algn="l"/>
            <a:endParaRPr lang="pt-BR" sz="3800" dirty="0" smtClean="0"/>
          </a:p>
          <a:p>
            <a:pPr algn="l">
              <a:buFont typeface="Arial" pitchFamily="34" charset="0"/>
              <a:buChar char="•"/>
            </a:pPr>
            <a:r>
              <a:rPr lang="pt-BR" sz="3800" dirty="0" smtClean="0"/>
              <a:t>5% dos produtos agrícolas</a:t>
            </a:r>
          </a:p>
          <a:p>
            <a:pPr algn="l">
              <a:buFont typeface="Wingdings" pitchFamily="2" charset="2"/>
              <a:buChar char="Ø"/>
            </a:pPr>
            <a:endParaRPr lang="pt-BR" sz="3800" dirty="0" smtClean="0"/>
          </a:p>
          <a:p>
            <a:pPr algn="l">
              <a:buFont typeface="Arial" pitchFamily="34" charset="0"/>
              <a:buChar char="•"/>
            </a:pPr>
            <a:r>
              <a:rPr lang="pt-BR" sz="3800" dirty="0" smtClean="0"/>
              <a:t>10% de todos os bens importados</a:t>
            </a:r>
          </a:p>
          <a:p>
            <a:pPr algn="l"/>
            <a:endParaRPr lang="pt-BR" sz="3200" dirty="0" smtClean="0">
              <a:ea typeface="Batang" pitchFamily="18" charset="-127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endParaRPr lang="pt-BR" sz="3200" dirty="0" smtClean="0"/>
          </a:p>
          <a:p>
            <a:pPr algn="l"/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714876" y="2857502"/>
            <a:ext cx="4214842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mês </a:t>
            </a:r>
            <a:br>
              <a:rPr lang="pt-B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br>
              <a:rPr lang="pt-B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Jejum</a:t>
            </a:r>
            <a:endParaRPr lang="pt-B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642910" y="857238"/>
            <a:ext cx="4500594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C:\Users\webma\Downloads\ramadã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075" y="1214428"/>
            <a:ext cx="3739239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643438" y="2285998"/>
            <a:ext cx="4214842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3600" dirty="0" smtClean="0"/>
              <a:t>A Formação do Alcorão </a:t>
            </a:r>
            <a:br>
              <a:rPr lang="pt-BR" sz="3600" dirty="0" smtClean="0"/>
            </a:br>
            <a:r>
              <a:rPr lang="pt-BR" sz="3600" dirty="0" smtClean="0"/>
              <a:t>O Livro Sagrado Muçulmano</a:t>
            </a:r>
            <a:endParaRPr lang="pt-BR" sz="3600" dirty="0"/>
          </a:p>
        </p:txBody>
      </p:sp>
      <p:sp>
        <p:nvSpPr>
          <p:cNvPr id="565" name="Google Shape;565;p56"/>
          <p:cNvSpPr/>
          <p:nvPr/>
        </p:nvSpPr>
        <p:spPr>
          <a:xfrm>
            <a:off x="642910" y="857238"/>
            <a:ext cx="4000528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C:\Users\webma\Downloads\alcorã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3254" y="1167187"/>
            <a:ext cx="3444432" cy="2833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78661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5000" dirty="0" smtClean="0"/>
              <a:t>2ª maior religião em número de fiéis. </a:t>
            </a:r>
            <a:endParaRPr lang="pt-BR" sz="50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1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643438" y="2285998"/>
            <a:ext cx="4214842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 conceito de revelação de Maomé</a:t>
            </a:r>
            <a:endParaRPr lang="pt-B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642910" y="857238"/>
            <a:ext cx="4000528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C:\Users\webma\Downloads\revelaçã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005" y="1142991"/>
            <a:ext cx="3516681" cy="286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714876" y="3286130"/>
            <a:ext cx="4214842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4800" dirty="0" smtClean="0"/>
              <a:t>Como se formou o Alcorão após </a:t>
            </a:r>
            <a:br>
              <a:rPr lang="pt-BR" sz="4800" dirty="0" smtClean="0"/>
            </a:br>
            <a:r>
              <a:rPr lang="pt-BR" sz="4800" dirty="0" smtClean="0"/>
              <a:t>a morte de Maomé?</a:t>
            </a:r>
            <a:endParaRPr lang="pt-BR" sz="4800" dirty="0"/>
          </a:p>
        </p:txBody>
      </p:sp>
      <p:sp>
        <p:nvSpPr>
          <p:cNvPr id="565" name="Google Shape;565;p56"/>
          <p:cNvSpPr/>
          <p:nvPr/>
        </p:nvSpPr>
        <p:spPr>
          <a:xfrm>
            <a:off x="642910" y="857238"/>
            <a:ext cx="4000528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8" name="Picture 2" descr="C:\Users\webma\Downloads\corÃ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90"/>
            <a:ext cx="3433443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572000" y="2357436"/>
            <a:ext cx="4214842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Rejeição </a:t>
            </a:r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</a:t>
            </a:r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teologia cristã</a:t>
            </a:r>
            <a:endParaRPr lang="pt-B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642910" y="857238"/>
            <a:ext cx="4000528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22" name="Picture 2" descr="C:\Users\webma\Downloads\te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90"/>
            <a:ext cx="342902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571472" y="500048"/>
            <a:ext cx="7858180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pt-BR" sz="4000" dirty="0" smtClean="0"/>
              <a:t>   ...</a:t>
            </a:r>
            <a:r>
              <a:rPr lang="pt-BR" sz="4000" dirty="0" smtClean="0"/>
              <a:t>E os cristãos dizem: ‘O Messias é o filho de Deus’. Essas são suas asserções. Erram como erravam os descrentes antes deles. Que Deus os combata (Sura 9:30).</a:t>
            </a:r>
          </a:p>
          <a:p>
            <a:pPr algn="l">
              <a:buFont typeface="Wingdings" pitchFamily="2" charset="2"/>
              <a:buChar char="Ø"/>
            </a:pPr>
            <a:endParaRPr lang="pt-BR" sz="3200" dirty="0" smtClean="0"/>
          </a:p>
          <a:p>
            <a:pPr algn="l"/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571472" y="500048"/>
            <a:ext cx="7858180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pt-BR" sz="3400" dirty="0" smtClean="0"/>
              <a:t>   adeptos </a:t>
            </a:r>
            <a:r>
              <a:rPr lang="pt-BR" sz="3400" dirty="0" smtClean="0"/>
              <a:t>do Livro, não vos excedais em vossa religião, e não digais de Deus senão a verdade. O Messias, Jesus, o filho de Maria, nada mais era do que o Mensageiro de Deus e Sua palavra um sopro de Seu espírito que Ele fez descer sobre Maria.</a:t>
            </a:r>
          </a:p>
          <a:p>
            <a:pPr algn="l">
              <a:buFont typeface="Wingdings" pitchFamily="2" charset="2"/>
              <a:buChar char="Ø"/>
            </a:pPr>
            <a:endParaRPr lang="pt-BR" sz="3200" dirty="0" smtClean="0"/>
          </a:p>
          <a:p>
            <a:pPr algn="l"/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571472" y="500048"/>
            <a:ext cx="7858180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pt-BR" sz="4000" dirty="0" smtClean="0"/>
              <a:t>   </a:t>
            </a:r>
            <a:r>
              <a:rPr lang="pt-BR" sz="3200" dirty="0" smtClean="0"/>
              <a:t>Acreditai</a:t>
            </a:r>
            <a:r>
              <a:rPr lang="pt-BR" sz="3200" dirty="0" smtClean="0"/>
              <a:t>, pois, em Deus e em Seus Mensageiros e não digais: ‘Trindade’. Abstende-vos disso. É melhor para vós. Deus é um Deus único. Glorificado seja! Teria um filho? Como! A Ele pertence tudo o que está nos céus e tudo o que está na terra. Basta-vos Deus por defensor (Sura 4.171).</a:t>
            </a:r>
          </a:p>
          <a:p>
            <a:pPr algn="l">
              <a:buFont typeface="Wingdings" pitchFamily="2" charset="2"/>
              <a:buChar char="Ø"/>
            </a:pPr>
            <a:endParaRPr lang="pt-BR" sz="3200" dirty="0" smtClean="0"/>
          </a:p>
          <a:p>
            <a:pPr algn="l"/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571472" y="500048"/>
            <a:ext cx="7858180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pt-BR" sz="4000" dirty="0" smtClean="0"/>
              <a:t>   </a:t>
            </a:r>
            <a:r>
              <a:rPr lang="pt-BR" sz="3200" dirty="0" smtClean="0"/>
              <a:t>São descrentes aqueles que dizem que Deus é o Messias, o filho de Maria, quando o próprio Messias declarou: ‘filhos de Israel, adorai a Deus, meu Senhor e vosso Senhor’. Em verdade, quem atribuir associados a Deus, Deus lhe proibirá o Paraíso e lhe dará o Fogo por morada.</a:t>
            </a:r>
          </a:p>
          <a:p>
            <a:pPr algn="l">
              <a:buFont typeface="Wingdings" pitchFamily="2" charset="2"/>
              <a:buChar char="Ø"/>
            </a:pPr>
            <a:endParaRPr lang="pt-BR" sz="3200" dirty="0" smtClean="0"/>
          </a:p>
          <a:p>
            <a:pPr algn="l"/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571472" y="500048"/>
            <a:ext cx="7858180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pt-BR" sz="4000" dirty="0" smtClean="0"/>
              <a:t>   </a:t>
            </a:r>
            <a:r>
              <a:rPr lang="pt-BR" sz="3200" dirty="0" smtClean="0"/>
              <a:t>Os iníquos não têm aliados. São descrentes aqueles que dizem que Deus é o terceiro de três (...) </a:t>
            </a:r>
          </a:p>
          <a:p>
            <a:pPr algn="l"/>
            <a:r>
              <a:rPr lang="pt-BR" sz="3200" dirty="0" smtClean="0"/>
              <a:t>   (Sura </a:t>
            </a:r>
            <a:r>
              <a:rPr lang="pt-BR" sz="3200" dirty="0" smtClean="0"/>
              <a:t>5:72-73).</a:t>
            </a:r>
          </a:p>
          <a:p>
            <a:pPr algn="l"/>
            <a:r>
              <a:rPr lang="pt-BR" sz="3200" dirty="0" smtClean="0"/>
              <a:t>   Por </a:t>
            </a:r>
            <a:r>
              <a:rPr lang="pt-BR" sz="3200" dirty="0" smtClean="0"/>
              <a:t>que Deus teria tomado a Si um filho? Exaltado seja! Quando decreta algo, basta-lhe dizer: ‘Sê!’ para que seja (Sura 19:35).</a:t>
            </a:r>
          </a:p>
          <a:p>
            <a:pPr algn="l"/>
            <a:endParaRPr lang="pt-BR" sz="3200" dirty="0" smtClean="0"/>
          </a:p>
          <a:p>
            <a:pPr algn="l">
              <a:buFont typeface="Wingdings" pitchFamily="2" charset="2"/>
              <a:buChar char="Ø"/>
            </a:pPr>
            <a:endParaRPr lang="pt-BR" sz="3200" dirty="0" smtClean="0"/>
          </a:p>
          <a:p>
            <a:pPr algn="l"/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643438" y="2500312"/>
            <a:ext cx="4214842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4400" dirty="0" smtClean="0"/>
              <a:t>O Islã rejeita </a:t>
            </a:r>
            <a:r>
              <a:rPr lang="pt-BR" sz="4400" dirty="0" smtClean="0"/>
              <a:t/>
            </a:r>
            <a:br>
              <a:rPr lang="pt-BR" sz="4400" dirty="0" smtClean="0"/>
            </a:br>
            <a:r>
              <a:rPr lang="pt-BR" sz="4400" dirty="0" smtClean="0"/>
              <a:t>a </a:t>
            </a:r>
            <a:r>
              <a:rPr lang="pt-BR" sz="4400" dirty="0" smtClean="0"/>
              <a:t>crucificação de Jesus e a sua expiação</a:t>
            </a:r>
            <a:endParaRPr lang="pt-BR" sz="4400" dirty="0"/>
          </a:p>
        </p:txBody>
      </p:sp>
      <p:sp>
        <p:nvSpPr>
          <p:cNvPr id="565" name="Google Shape;565;p56"/>
          <p:cNvSpPr/>
          <p:nvPr/>
        </p:nvSpPr>
        <p:spPr>
          <a:xfrm>
            <a:off x="642910" y="857238"/>
            <a:ext cx="4000528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0" name="Picture 2" descr="C:\Users\webma\Downloads\cru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590" y="1142990"/>
            <a:ext cx="344509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571472" y="500048"/>
            <a:ext cx="7858180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pt-BR" sz="4000" dirty="0" smtClean="0"/>
              <a:t>   </a:t>
            </a:r>
            <a:r>
              <a:rPr lang="pt-BR" sz="3000" dirty="0" smtClean="0"/>
              <a:t>E </a:t>
            </a:r>
            <a:r>
              <a:rPr lang="pt-BR" sz="3000" dirty="0" smtClean="0"/>
              <a:t>por terem dito: ‘Matamos o Messias, Jesus, o filho de Maria, o Mensageiro de Deus’, quando, na realidade, não o mataram nem o crucificaram: imaginaram apenas tê-lo feito. E aqueles que disputam sobre ele estão na dúvida acerca de sua morte, pois não possuem conhecimento certo, mas apenas conjecturas.</a:t>
            </a:r>
          </a:p>
          <a:p>
            <a:pPr algn="l">
              <a:buFont typeface="Wingdings" pitchFamily="2" charset="2"/>
              <a:buChar char="Ø"/>
            </a:pPr>
            <a:endParaRPr lang="pt-BR" sz="3000" dirty="0" smtClean="0"/>
          </a:p>
          <a:p>
            <a:pPr algn="l"/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500858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5000" dirty="0" smtClean="0"/>
              <a:t>Possui seguidores em todos os continentes. </a:t>
            </a:r>
            <a:endParaRPr lang="pt-BR" sz="50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2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571472" y="500048"/>
            <a:ext cx="7858180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pt-BR" sz="4000" dirty="0" smtClean="0"/>
              <a:t>   </a:t>
            </a:r>
            <a:r>
              <a:rPr lang="pt-BR" sz="3200" dirty="0" smtClean="0"/>
              <a:t>Certamente, não o mataram (Sura 4:157).</a:t>
            </a:r>
          </a:p>
          <a:p>
            <a:pPr algn="l"/>
            <a:r>
              <a:rPr lang="pt-BR" sz="3200" dirty="0" smtClean="0"/>
              <a:t>   O </a:t>
            </a:r>
            <a:r>
              <a:rPr lang="pt-BR" sz="3200" dirty="0" smtClean="0"/>
              <a:t>Messias, o filho de Maria, nada mais é do que um Mensageiro, (...) Adorareis, em vez de Deus, quem não vos pode nem prejudicar nem beneficiar? (Sura 5:72).</a:t>
            </a:r>
          </a:p>
          <a:p>
            <a:pPr algn="l"/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64373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5400" dirty="0" smtClean="0"/>
              <a:t>Grande porte missionário. </a:t>
            </a:r>
            <a:endParaRPr lang="pt-BR" sz="54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3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286544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5000" dirty="0" smtClean="0"/>
              <a:t>Crenças semelhantes ao cristianismo em vários aspectos. </a:t>
            </a:r>
            <a:endParaRPr lang="pt-BR" sz="50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4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ics for Middle School by Slidesgo">
  <a:themeElements>
    <a:clrScheme name="Simple Light">
      <a:dk1>
        <a:srgbClr val="191919"/>
      </a:dk1>
      <a:lt1>
        <a:srgbClr val="FFFFFF"/>
      </a:lt1>
      <a:dk2>
        <a:srgbClr val="FFFFFF"/>
      </a:dk2>
      <a:lt2>
        <a:srgbClr val="FFFFFF"/>
      </a:lt2>
      <a:accent1>
        <a:srgbClr val="99EEFF"/>
      </a:accent1>
      <a:accent2>
        <a:srgbClr val="01010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1221</Words>
  <PresentationFormat>Apresentação na tela (16:9)</PresentationFormat>
  <Paragraphs>136</Paragraphs>
  <Slides>70</Slides>
  <Notes>67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70</vt:i4>
      </vt:variant>
    </vt:vector>
  </HeadingPairs>
  <TitlesOfParts>
    <vt:vector size="79" baseType="lpstr">
      <vt:lpstr>Arial</vt:lpstr>
      <vt:lpstr>Albert Sans SemiBold</vt:lpstr>
      <vt:lpstr>Urbanist</vt:lpstr>
      <vt:lpstr>Times New Roman</vt:lpstr>
      <vt:lpstr>Batang</vt:lpstr>
      <vt:lpstr>Kaisei HarunoUmi</vt:lpstr>
      <vt:lpstr>Wingdings</vt:lpstr>
      <vt:lpstr>Bebas Neue</vt:lpstr>
      <vt:lpstr>Physics for Middle School by Slidesgo</vt:lpstr>
      <vt:lpstr>RELIGIÕES COMPARADASORIENTAIS</vt:lpstr>
      <vt:lpstr>Slide 2</vt:lpstr>
      <vt:lpstr>ISLAMISMO </vt:lpstr>
      <vt:lpstr>Slide 4</vt:lpstr>
      <vt:lpstr>Slide 5</vt:lpstr>
      <vt:lpstr>2ª maior religião em número de fiéis. </vt:lpstr>
      <vt:lpstr>Possui seguidores em todos os continentes. </vt:lpstr>
      <vt:lpstr>Grande porte missionário. </vt:lpstr>
      <vt:lpstr>Crenças semelhantes ao cristianismo em vários aspectos. </vt:lpstr>
      <vt:lpstr>Religião monoteísta. </vt:lpstr>
      <vt:lpstr>Fundada  por um indivíduo específico. </vt:lpstr>
      <vt:lpstr>Crêem na existência de anjos, do céu e do inferno e numa ressurreição futura. </vt:lpstr>
      <vt:lpstr>Deus fez-se conhecer ao homem por meio de uma revelação. </vt:lpstr>
      <vt:lpstr>Slide 14</vt:lpstr>
      <vt:lpstr>Em relação à  pessoa de Jesus. </vt:lpstr>
      <vt:lpstr>O caminho da salvação. </vt:lpstr>
      <vt:lpstr>A escritura ou escrituras de fé. </vt:lpstr>
      <vt:lpstr>Slide 18</vt:lpstr>
      <vt:lpstr>A Vida  de  Maomé</vt:lpstr>
      <vt:lpstr>Nasceu  + - 570 anos A.D.  Na cidade de  Meca  na Arábia. </vt:lpstr>
      <vt:lpstr>Seu pai morreu antes que ele nascesse.  Sua mãe morreu quando ele tinha somente seis anos de idade. </vt:lpstr>
      <vt:lpstr>Primeiro foi o seu avô que cuidou dele.  Depois da morte do avô, foi cuidado por um tio.</vt:lpstr>
      <vt:lpstr>Morreu em 632 A.D.</vt:lpstr>
      <vt:lpstr>A maior parte do povo da Arábia era pagã, e acreditava em muitos deuses e os adorava especialmente num templo que chamavam Kaaba (palavra árabe para cubo).</vt:lpstr>
      <vt:lpstr>Slide 25</vt:lpstr>
      <vt:lpstr>Slide 26</vt:lpstr>
      <vt:lpstr>Slide 27</vt:lpstr>
      <vt:lpstr>Slide 28</vt:lpstr>
      <vt:lpstr>Slide 29</vt:lpstr>
      <vt:lpstr>Em 622 A.D., Maomé recebeu um convite para mudar-se  para Medina.</vt:lpstr>
      <vt:lpstr>Essa mudança para Medina foi chamada de Hégira e tornou-se o início do  Calendário Islâmico</vt:lpstr>
      <vt:lpstr>O  Jihad</vt:lpstr>
      <vt:lpstr>Slide 33</vt:lpstr>
      <vt:lpstr>Slide 34</vt:lpstr>
      <vt:lpstr>Causas da expansão  vitoriosa dos árabes</vt:lpstr>
      <vt:lpstr>Causas  religiosas</vt:lpstr>
      <vt:lpstr>Causas  econômicas</vt:lpstr>
      <vt:lpstr>Causas  militares</vt:lpstr>
      <vt:lpstr>Afinidade  racial e cultural</vt:lpstr>
      <vt:lpstr>Fraqueza dos adversários</vt:lpstr>
      <vt:lpstr>Tolerância muçulmana e benefícios econômicos</vt:lpstr>
      <vt:lpstr>Crenças  do  Islamismo</vt:lpstr>
      <vt:lpstr>A crença  em Deus</vt:lpstr>
      <vt:lpstr>Crença  nos Profetas</vt:lpstr>
      <vt:lpstr>Crença nos Livros Sagrados</vt:lpstr>
      <vt:lpstr>Crença  nos Anjos</vt:lpstr>
      <vt:lpstr>Crença no  Dia do  Juízo Final</vt:lpstr>
      <vt:lpstr>Crenças  nos Decretos  de Deus</vt:lpstr>
      <vt:lpstr>Crenças  nos Decretos  de Deus</vt:lpstr>
      <vt:lpstr>Práticas  do  Islamismo</vt:lpstr>
      <vt:lpstr>Não existe a idéia  que nós temos da separação entre  a Igreja e o Estado</vt:lpstr>
      <vt:lpstr>Testemunho         ou    Confissão</vt:lpstr>
      <vt:lpstr>Slide 53</vt:lpstr>
      <vt:lpstr>Orações  Formais</vt:lpstr>
      <vt:lpstr>Slide 55</vt:lpstr>
      <vt:lpstr>Dar esmolas  e fazer  caridade</vt:lpstr>
      <vt:lpstr>Slide 57</vt:lpstr>
      <vt:lpstr>O mês  de  Jejum</vt:lpstr>
      <vt:lpstr>A Formação do Alcorão  O Livro Sagrado Muçulmano</vt:lpstr>
      <vt:lpstr>O  conceito de revelação de Maomé</vt:lpstr>
      <vt:lpstr>Como se formou o Alcorão após  a morte de Maomé?</vt:lpstr>
      <vt:lpstr>Rejeição  à teologia cristã</vt:lpstr>
      <vt:lpstr>Slide 63</vt:lpstr>
      <vt:lpstr>Slide 64</vt:lpstr>
      <vt:lpstr>Slide 65</vt:lpstr>
      <vt:lpstr>Slide 66</vt:lpstr>
      <vt:lpstr>Slide 67</vt:lpstr>
      <vt:lpstr>O Islã rejeita  a crucificação de Jesus e a sua expiação</vt:lpstr>
      <vt:lpstr>Slide 69</vt:lpstr>
      <vt:lpstr>Slide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RELIGIÕES COMPARADASOCIDENTAIS</dc:title>
  <dc:creator>Antonio Fonseca</dc:creator>
  <cp:lastModifiedBy>Antonio Fonseca</cp:lastModifiedBy>
  <cp:revision>95</cp:revision>
  <dcterms:modified xsi:type="dcterms:W3CDTF">2023-11-08T15:19:06Z</dcterms:modified>
</cp:coreProperties>
</file>