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62"/>
  </p:notesMasterIdLst>
  <p:sldIdLst>
    <p:sldId id="256" r:id="rId2"/>
    <p:sldId id="479" r:id="rId3"/>
    <p:sldId id="277" r:id="rId4"/>
    <p:sldId id="547" r:id="rId5"/>
    <p:sldId id="576" r:id="rId6"/>
    <p:sldId id="480" r:id="rId7"/>
    <p:sldId id="484" r:id="rId8"/>
    <p:sldId id="489" r:id="rId9"/>
    <p:sldId id="490" r:id="rId10"/>
    <p:sldId id="491" r:id="rId11"/>
    <p:sldId id="577" r:id="rId12"/>
    <p:sldId id="492" r:id="rId13"/>
    <p:sldId id="592" r:id="rId14"/>
    <p:sldId id="593" r:id="rId15"/>
    <p:sldId id="594" r:id="rId16"/>
    <p:sldId id="595" r:id="rId17"/>
    <p:sldId id="596" r:id="rId18"/>
    <p:sldId id="597" r:id="rId19"/>
    <p:sldId id="598" r:id="rId20"/>
    <p:sldId id="599" r:id="rId21"/>
    <p:sldId id="600" r:id="rId22"/>
    <p:sldId id="601" r:id="rId23"/>
    <p:sldId id="602" r:id="rId24"/>
    <p:sldId id="603" r:id="rId25"/>
    <p:sldId id="604" r:id="rId26"/>
    <p:sldId id="605" r:id="rId27"/>
    <p:sldId id="606" r:id="rId28"/>
    <p:sldId id="608" r:id="rId29"/>
    <p:sldId id="610" r:id="rId30"/>
    <p:sldId id="611" r:id="rId31"/>
    <p:sldId id="612" r:id="rId32"/>
    <p:sldId id="613" r:id="rId33"/>
    <p:sldId id="550" r:id="rId34"/>
    <p:sldId id="495" r:id="rId35"/>
    <p:sldId id="496" r:id="rId36"/>
    <p:sldId id="497" r:id="rId37"/>
    <p:sldId id="586" r:id="rId38"/>
    <p:sldId id="587" r:id="rId39"/>
    <p:sldId id="588" r:id="rId40"/>
    <p:sldId id="589" r:id="rId41"/>
    <p:sldId id="433" r:id="rId42"/>
    <p:sldId id="551" r:id="rId43"/>
    <p:sldId id="590" r:id="rId44"/>
    <p:sldId id="553" r:id="rId45"/>
    <p:sldId id="554" r:id="rId46"/>
    <p:sldId id="614" r:id="rId47"/>
    <p:sldId id="615" r:id="rId48"/>
    <p:sldId id="616" r:id="rId49"/>
    <p:sldId id="617" r:id="rId50"/>
    <p:sldId id="618" r:id="rId51"/>
    <p:sldId id="619" r:id="rId52"/>
    <p:sldId id="620" r:id="rId53"/>
    <p:sldId id="591" r:id="rId54"/>
    <p:sldId id="621" r:id="rId55"/>
    <p:sldId id="622" r:id="rId56"/>
    <p:sldId id="623" r:id="rId57"/>
    <p:sldId id="624" r:id="rId58"/>
    <p:sldId id="555" r:id="rId59"/>
    <p:sldId id="625" r:id="rId60"/>
    <p:sldId id="626" r:id="rId61"/>
  </p:sldIdLst>
  <p:sldSz cx="9144000" cy="5143500" type="screen16x9"/>
  <p:notesSz cx="6858000" cy="9144000"/>
  <p:embeddedFontLst>
    <p:embeddedFont>
      <p:font typeface="Albert Sans SemiBold" charset="0"/>
      <p:regular r:id="rId63"/>
      <p:bold r:id="rId64"/>
      <p:italic r:id="rId65"/>
      <p:boldItalic r:id="rId66"/>
    </p:embeddedFont>
    <p:embeddedFont>
      <p:font typeface="Urbanist" charset="0"/>
      <p:regular r:id="rId67"/>
      <p:bold r:id="rId68"/>
      <p:italic r:id="rId69"/>
      <p:boldItalic r:id="rId70"/>
    </p:embeddedFont>
    <p:embeddedFont>
      <p:font typeface="Kaisei HarunoUmi" charset="-128"/>
      <p:regular r:id="rId71"/>
      <p:bold r:id="rId72"/>
    </p:embeddedFont>
    <p:embeddedFont>
      <p:font typeface="Bebas Neue" charset="0"/>
      <p:regular r:id="rId7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39EF25D4-509B-415A-9D3F-384B0B2A5197}">
  <a:tblStyle styleId="{39EF25D4-509B-415A-9D3F-384B0B2A51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40087C4-57CB-44AF-B699-77EBDA8A62A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74" autoAdjust="0"/>
    <p:restoredTop sz="82230" autoAdjust="0"/>
  </p:normalViewPr>
  <p:slideViewPr>
    <p:cSldViewPr>
      <p:cViewPr varScale="1">
        <p:scale>
          <a:sx n="95" d="100"/>
          <a:sy n="95" d="100"/>
        </p:scale>
        <p:origin x="-109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1.fntdata"/><Relationship Id="rId68" Type="http://schemas.openxmlformats.org/officeDocument/2006/relationships/font" Target="fonts/font6.fntdata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4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3.fntdata"/><Relationship Id="rId73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2.fntdata"/><Relationship Id="rId69" Type="http://schemas.openxmlformats.org/officeDocument/2006/relationships/font" Target="fonts/font7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openxmlformats.org/officeDocument/2006/relationships/font" Target="fonts/font8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9144003" cy="51390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045350" y="1145850"/>
            <a:ext cx="5808000" cy="194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045350" y="3481646"/>
            <a:ext cx="58080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rot="5400000">
            <a:off x="8623950" y="4648675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5400000">
            <a:off x="202550" y="4648675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>
            <a:off x="467479" y="417160"/>
            <a:ext cx="466500" cy="460200"/>
            <a:chOff x="447472" y="418975"/>
            <a:chExt cx="466500" cy="460200"/>
          </a:xfrm>
        </p:grpSpPr>
        <p:cxnSp>
          <p:nvCxnSpPr>
            <p:cNvPr id="17" name="Google Shape;17;p2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" name="Google Shape;19;p2"/>
          <p:cNvGrpSpPr/>
          <p:nvPr/>
        </p:nvGrpSpPr>
        <p:grpSpPr>
          <a:xfrm rot="5400000">
            <a:off x="8219485" y="417160"/>
            <a:ext cx="466500" cy="460200"/>
            <a:chOff x="447472" y="418975"/>
            <a:chExt cx="466500" cy="460200"/>
          </a:xfrm>
        </p:grpSpPr>
        <p:cxnSp>
          <p:nvCxnSpPr>
            <p:cNvPr id="20" name="Google Shape;20;p2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/>
          <p:cNvPicPr preferRelativeResize="0"/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 flipH="1">
            <a:off x="0" y="2232"/>
            <a:ext cx="9144003" cy="513903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2733175" y="1702600"/>
            <a:ext cx="5274300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5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802275" y="2185125"/>
            <a:ext cx="1805100" cy="77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2733175" y="2681700"/>
            <a:ext cx="5274300" cy="5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sz="16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8" name="Google Shape;28;p3"/>
          <p:cNvGrpSpPr/>
          <p:nvPr/>
        </p:nvGrpSpPr>
        <p:grpSpPr>
          <a:xfrm>
            <a:off x="437975" y="417160"/>
            <a:ext cx="466500" cy="460200"/>
            <a:chOff x="447472" y="418975"/>
            <a:chExt cx="466500" cy="460200"/>
          </a:xfrm>
        </p:grpSpPr>
        <p:cxnSp>
          <p:nvCxnSpPr>
            <p:cNvPr id="29" name="Google Shape;29;p3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bg>
      <p:bgPr>
        <a:solidFill>
          <a:schemeClr val="dk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50" y="2232"/>
            <a:ext cx="9144003" cy="513903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7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title"/>
          </p:nvPr>
        </p:nvSpPr>
        <p:spPr>
          <a:xfrm>
            <a:off x="4786850" y="1341075"/>
            <a:ext cx="3003000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Kaisei HarunoUmi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subTitle" idx="1"/>
          </p:nvPr>
        </p:nvSpPr>
        <p:spPr>
          <a:xfrm>
            <a:off x="4787100" y="2421200"/>
            <a:ext cx="30030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9pPr>
          </a:lstStyle>
          <a:p>
            <a:endParaRPr/>
          </a:p>
        </p:txBody>
      </p:sp>
      <p:grpSp>
        <p:nvGrpSpPr>
          <p:cNvPr id="164" name="Google Shape;164;p17"/>
          <p:cNvGrpSpPr/>
          <p:nvPr/>
        </p:nvGrpSpPr>
        <p:grpSpPr>
          <a:xfrm rot="-5400000">
            <a:off x="445333" y="4287060"/>
            <a:ext cx="466500" cy="460200"/>
            <a:chOff x="447472" y="418975"/>
            <a:chExt cx="466500" cy="460200"/>
          </a:xfrm>
        </p:grpSpPr>
        <p:cxnSp>
          <p:nvCxnSpPr>
            <p:cNvPr id="165" name="Google Shape;165;p17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7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7" name="Google Shape;167;p17"/>
          <p:cNvGrpSpPr/>
          <p:nvPr/>
        </p:nvGrpSpPr>
        <p:grpSpPr>
          <a:xfrm rot="10800000">
            <a:off x="8227039" y="4287045"/>
            <a:ext cx="466500" cy="460200"/>
            <a:chOff x="447472" y="418975"/>
            <a:chExt cx="466500" cy="460200"/>
          </a:xfrm>
        </p:grpSpPr>
        <p:cxnSp>
          <p:nvCxnSpPr>
            <p:cNvPr id="168" name="Google Shape;168;p17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7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0" name="Google Shape;170;p17"/>
          <p:cNvSpPr/>
          <p:nvPr/>
        </p:nvSpPr>
        <p:spPr>
          <a:xfrm rot="5400000">
            <a:off x="222200" y="166094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7"/>
          <p:cNvSpPr/>
          <p:nvPr/>
        </p:nvSpPr>
        <p:spPr>
          <a:xfrm rot="5400000">
            <a:off x="8614119" y="175934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dk1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50" y="2232"/>
            <a:ext cx="9144003" cy="5139037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7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7"/>
          <p:cNvSpPr/>
          <p:nvPr/>
        </p:nvSpPr>
        <p:spPr>
          <a:xfrm rot="5400000">
            <a:off x="8623950" y="4648675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7"/>
          <p:cNvSpPr/>
          <p:nvPr/>
        </p:nvSpPr>
        <p:spPr>
          <a:xfrm rot="5400000">
            <a:off x="202538" y="168550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7"/>
          <p:cNvSpPr/>
          <p:nvPr/>
        </p:nvSpPr>
        <p:spPr>
          <a:xfrm rot="5400000">
            <a:off x="8623938" y="168550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7"/>
          <p:cNvSpPr/>
          <p:nvPr/>
        </p:nvSpPr>
        <p:spPr>
          <a:xfrm rot="5400000">
            <a:off x="202550" y="4648675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dk1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28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 rot="10800000" flipH="1">
            <a:off x="-50" y="2232"/>
            <a:ext cx="9144003" cy="5139037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8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0" name="Google Shape;330;p28"/>
          <p:cNvGrpSpPr/>
          <p:nvPr/>
        </p:nvGrpSpPr>
        <p:grpSpPr>
          <a:xfrm>
            <a:off x="460500" y="407327"/>
            <a:ext cx="466500" cy="460200"/>
            <a:chOff x="447472" y="418975"/>
            <a:chExt cx="466500" cy="460200"/>
          </a:xfrm>
        </p:grpSpPr>
        <p:cxnSp>
          <p:nvCxnSpPr>
            <p:cNvPr id="331" name="Google Shape;331;p28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28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33" name="Google Shape;333;p28"/>
          <p:cNvGrpSpPr/>
          <p:nvPr/>
        </p:nvGrpSpPr>
        <p:grpSpPr>
          <a:xfrm rot="5400000">
            <a:off x="8220042" y="407327"/>
            <a:ext cx="466500" cy="460200"/>
            <a:chOff x="447472" y="418975"/>
            <a:chExt cx="466500" cy="460200"/>
          </a:xfrm>
        </p:grpSpPr>
        <p:cxnSp>
          <p:nvCxnSpPr>
            <p:cNvPr id="334" name="Google Shape;334;p28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28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36" name="Google Shape;336;p28"/>
          <p:cNvGrpSpPr/>
          <p:nvPr/>
        </p:nvGrpSpPr>
        <p:grpSpPr>
          <a:xfrm rot="10800000">
            <a:off x="8216942" y="4277212"/>
            <a:ext cx="466500" cy="460200"/>
            <a:chOff x="447472" y="418975"/>
            <a:chExt cx="466500" cy="460200"/>
          </a:xfrm>
        </p:grpSpPr>
        <p:cxnSp>
          <p:nvCxnSpPr>
            <p:cNvPr id="337" name="Google Shape;337;p28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28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39" name="Google Shape;339;p28"/>
          <p:cNvGrpSpPr/>
          <p:nvPr/>
        </p:nvGrpSpPr>
        <p:grpSpPr>
          <a:xfrm rot="-5400000">
            <a:off x="457400" y="4277212"/>
            <a:ext cx="466500" cy="460200"/>
            <a:chOff x="447472" y="418975"/>
            <a:chExt cx="466500" cy="460200"/>
          </a:xfrm>
        </p:grpSpPr>
        <p:cxnSp>
          <p:nvCxnSpPr>
            <p:cNvPr id="340" name="Google Shape;340;p28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28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lbert Sans SemiBold"/>
              <a:buNone/>
              <a:defRPr sz="3300">
                <a:solidFill>
                  <a:schemeClr val="lt1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●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○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■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●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○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■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●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○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Urbanist"/>
              <a:buChar char="■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63" r:id="rId3"/>
    <p:sldLayoutId id="2147483673" r:id="rId4"/>
    <p:sldLayoutId id="2147483674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5"/>
          <p:cNvSpPr txBox="1">
            <a:spLocks noGrp="1"/>
          </p:cNvSpPr>
          <p:nvPr>
            <p:ph type="ctrTitle"/>
          </p:nvPr>
        </p:nvSpPr>
        <p:spPr>
          <a:xfrm>
            <a:off x="1500166" y="1571618"/>
            <a:ext cx="5808000" cy="194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RELIGIÕES COMPARADASORIENTAIS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9" name="Google Shape;359;p35"/>
          <p:cNvSpPr txBox="1">
            <a:spLocks noGrp="1"/>
          </p:cNvSpPr>
          <p:nvPr>
            <p:ph type="subTitle" idx="1"/>
          </p:nvPr>
        </p:nvSpPr>
        <p:spPr>
          <a:xfrm>
            <a:off x="1000100" y="3929072"/>
            <a:ext cx="7500990" cy="5715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pt-BR" b="1" dirty="0" smtClean="0"/>
              <a:t>Créditos: 2 Horas-aula: 36h/a (aulas presenciais + estudos supervisionados)</a:t>
            </a:r>
            <a:endParaRPr/>
          </a:p>
        </p:txBody>
      </p:sp>
      <p:cxnSp>
        <p:nvCxnSpPr>
          <p:cNvPr id="360" name="Google Shape;360;p35"/>
          <p:cNvCxnSpPr/>
          <p:nvPr/>
        </p:nvCxnSpPr>
        <p:spPr>
          <a:xfrm>
            <a:off x="1142976" y="3714758"/>
            <a:ext cx="522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643734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4400" dirty="0" smtClean="0">
                <a:latin typeface="+mn-lt"/>
              </a:rPr>
              <a:t>Sidarta Gautama nasceu em 560 a.C., em </a:t>
            </a:r>
            <a:r>
              <a:rPr lang="pt-BR" sz="4400" dirty="0" err="1" smtClean="0">
                <a:latin typeface="+mn-lt"/>
              </a:rPr>
              <a:t>Kapilavastu</a:t>
            </a:r>
            <a:r>
              <a:rPr lang="pt-BR" sz="4400" dirty="0" smtClean="0">
                <a:latin typeface="+mn-lt"/>
              </a:rPr>
              <a:t>, na parte noroeste da Índia, no atual Nepal</a:t>
            </a:r>
            <a:endParaRPr lang="pt-BR" sz="4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285720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5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ebma\Downloads\mapa nep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72"/>
            <a:ext cx="8358246" cy="4437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643734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5000" dirty="0" smtClean="0"/>
              <a:t>Seu pai era o rajá (governador) de um pequeno principado</a:t>
            </a:r>
            <a:endParaRPr lang="pt-BR" sz="5000" dirty="0">
              <a:solidFill>
                <a:schemeClr val="bg1"/>
              </a:solidFill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285720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6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643734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+mn-lt"/>
              </a:rPr>
              <a:t>De acordo com uma lenda posterior, o Buda já passara por diversas encarnações anteriores</a:t>
            </a:r>
            <a:endParaRPr lang="pt-BR" sz="4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285720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7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643734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+mn-lt"/>
              </a:rPr>
              <a:t>Para sua mãe, ele escolheu a virtuosa </a:t>
            </a:r>
            <a:r>
              <a:rPr lang="pt-BR" sz="4000" dirty="0" err="1" smtClean="0">
                <a:solidFill>
                  <a:schemeClr val="bg1"/>
                </a:solidFill>
                <a:latin typeface="+mn-lt"/>
              </a:rPr>
              <a:t>Maya</a:t>
            </a:r>
            <a:r>
              <a:rPr lang="pt-BR" sz="4000" dirty="0" smtClean="0">
                <a:solidFill>
                  <a:schemeClr val="bg1"/>
                </a:solidFill>
                <a:latin typeface="+mn-lt"/>
              </a:rPr>
              <a:t>, que já havia demonstrado sua pureza em existências anteriores em cem mil reencarnações</a:t>
            </a:r>
            <a:endParaRPr lang="pt-BR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285720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8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643734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4000" dirty="0" smtClean="0">
                <a:solidFill>
                  <a:schemeClr val="bg1"/>
                </a:solidFill>
              </a:rPr>
              <a:t>Uma noite, </a:t>
            </a:r>
            <a:r>
              <a:rPr lang="pt-BR" sz="4000" dirty="0" err="1" smtClean="0">
                <a:solidFill>
                  <a:schemeClr val="bg1"/>
                </a:solidFill>
              </a:rPr>
              <a:t>Maya</a:t>
            </a:r>
            <a:r>
              <a:rPr lang="pt-BR" sz="4000" dirty="0" smtClean="0">
                <a:solidFill>
                  <a:schemeClr val="bg1"/>
                </a:solidFill>
              </a:rPr>
              <a:t>, que havia feito voto de castidade, sonhou que um elefante branco entrara em seu ventre</a:t>
            </a:r>
            <a:endParaRPr lang="pt-BR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571472" y="2155540"/>
            <a:ext cx="1447910" cy="5590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500" dirty="0" smtClean="0"/>
              <a:t>9</a:t>
            </a:r>
            <a:endParaRPr sz="8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643734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4000" dirty="0" smtClean="0">
                <a:solidFill>
                  <a:schemeClr val="bg1"/>
                </a:solidFill>
              </a:rPr>
              <a:t>Dez meses depois, ela deu à luz a seu filho, cujo nascimento foi marcado por acontecimentos sobrenaturais, </a:t>
            </a:r>
            <a:r>
              <a:rPr lang="pt-BR" sz="4000" dirty="0" err="1" smtClean="0">
                <a:solidFill>
                  <a:schemeClr val="bg1"/>
                </a:solidFill>
              </a:rPr>
              <a:t>Maya</a:t>
            </a:r>
            <a:r>
              <a:rPr lang="pt-BR" sz="4000" dirty="0" smtClean="0">
                <a:solidFill>
                  <a:schemeClr val="bg1"/>
                </a:solidFill>
              </a:rPr>
              <a:t> morreu dez dias mais tarde</a:t>
            </a:r>
            <a:endParaRPr lang="pt-BR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409446" y="2012664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300" dirty="0" smtClean="0"/>
              <a:t>10</a:t>
            </a:r>
            <a:endParaRPr sz="8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643734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4800" dirty="0" smtClean="0">
                <a:solidFill>
                  <a:schemeClr val="bg1"/>
                </a:solidFill>
              </a:rPr>
              <a:t>Sidarta foi levado logo que nasceu a um templo para ser apresentado aos sacerdotes</a:t>
            </a:r>
            <a:endParaRPr lang="pt-BR" sz="4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142876" y="1857370"/>
            <a:ext cx="2285984" cy="11430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11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643734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4000" dirty="0" smtClean="0">
                <a:solidFill>
                  <a:schemeClr val="bg1"/>
                </a:solidFill>
              </a:rPr>
              <a:t>Um velho sábio, chamado </a:t>
            </a:r>
            <a:r>
              <a:rPr lang="pt-BR" sz="4000" dirty="0" err="1" smtClean="0">
                <a:solidFill>
                  <a:schemeClr val="bg1"/>
                </a:solidFill>
              </a:rPr>
              <a:t>Ansita</a:t>
            </a:r>
            <a:r>
              <a:rPr lang="pt-BR" sz="4000" dirty="0" smtClean="0">
                <a:solidFill>
                  <a:schemeClr val="bg1"/>
                </a:solidFill>
              </a:rPr>
              <a:t>, que havia se retirado para uma vida de meditação longe da cidade, aparece </a:t>
            </a:r>
            <a:r>
              <a:rPr lang="pt-BR" sz="4000" dirty="0" smtClean="0">
                <a:solidFill>
                  <a:schemeClr val="bg1"/>
                </a:solidFill>
              </a:rPr>
              <a:t>e </a:t>
            </a:r>
            <a:r>
              <a:rPr lang="pt-BR" sz="4000" dirty="0" smtClean="0">
                <a:solidFill>
                  <a:schemeClr val="bg1"/>
                </a:solidFill>
              </a:rPr>
              <a:t>toma </a:t>
            </a:r>
            <a:r>
              <a:rPr lang="pt-BR" sz="4000" dirty="0" smtClean="0">
                <a:solidFill>
                  <a:schemeClr val="bg1"/>
                </a:solidFill>
              </a:rPr>
              <a:t/>
            </a:r>
            <a:br>
              <a:rPr lang="pt-BR" sz="4000" dirty="0" smtClean="0">
                <a:solidFill>
                  <a:schemeClr val="bg1"/>
                </a:solidFill>
              </a:rPr>
            </a:br>
            <a:r>
              <a:rPr lang="pt-BR" sz="4000" dirty="0" smtClean="0">
                <a:solidFill>
                  <a:schemeClr val="bg1"/>
                </a:solidFill>
              </a:rPr>
              <a:t>o </a:t>
            </a:r>
            <a:r>
              <a:rPr lang="pt-BR" sz="4000" dirty="0" smtClean="0">
                <a:solidFill>
                  <a:schemeClr val="bg1"/>
                </a:solidFill>
              </a:rPr>
              <a:t>menino nas mãos e profetiza:</a:t>
            </a:r>
            <a:endParaRPr lang="pt-BR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142876" y="1785932"/>
            <a:ext cx="2285984" cy="11430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000" dirty="0" smtClean="0"/>
              <a:t>12</a:t>
            </a:r>
            <a:endParaRPr sz="8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643734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4000" dirty="0" smtClean="0">
                <a:solidFill>
                  <a:schemeClr val="bg1"/>
                </a:solidFill>
              </a:rPr>
              <a:t>Este menino será grande entre os grandes. Será um poderoso rei ou um mestre espiritual que ajudará a humanidade a se libertar de seus sofrimentos</a:t>
            </a:r>
            <a:endParaRPr lang="pt-BR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142876" y="1785932"/>
            <a:ext cx="2285984" cy="11430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000" dirty="0" smtClean="0"/>
              <a:t>13</a:t>
            </a:r>
            <a:endParaRPr sz="8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00034" y="642924"/>
            <a:ext cx="80010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000" dirty="0" smtClean="0">
                <a:solidFill>
                  <a:schemeClr val="bg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Diz o artigo XVIII da Declaração Universal dos Direitos do Homem: “Todo homem tem direito à liberdade de pensamento, consciência e religião; este direito inclui a liberdade de mudar de religião ou crença e a liberdade de manifestar essa religião ou crença, pelo ensino, pela prática, pelo culto e pela observância, isolada ou coletivamente, em público ou em particular”.</a:t>
            </a:r>
            <a:endParaRPr lang="pt-BR" sz="3000" dirty="0">
              <a:solidFill>
                <a:schemeClr val="bg1"/>
              </a:solidFill>
              <a:ea typeface="Batang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643734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O pai, preferindo e primeira opção, para evitar qualquer coisa que lhe pudesse influenciar contrariamente, pois queria que seu filho lhe sucedesse, passa a criar o menino longe da miséria e do sofrimento. </a:t>
            </a:r>
            <a:endParaRPr lang="pt-BR" sz="3600" dirty="0">
              <a:solidFill>
                <a:schemeClr val="bg1"/>
              </a:solidFill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142876" y="1857370"/>
            <a:ext cx="2285984" cy="11430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7800" dirty="0" smtClean="0"/>
              <a:t>14</a:t>
            </a:r>
            <a:endParaRPr sz="7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643734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Aos 16 anos, casou-se com sua prima, que lhe deu seu único filho, e ele continuava confinado ao palácio e aos prazeres desenvolvendo-se intelectual e fisicamente, alheio aos problemas da população de seu país</a:t>
            </a:r>
            <a:endParaRPr lang="pt-BR" sz="3600" dirty="0">
              <a:solidFill>
                <a:schemeClr val="bg1"/>
              </a:solidFill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142876" y="1857370"/>
            <a:ext cx="2285984" cy="11430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7800" dirty="0" smtClean="0"/>
              <a:t>15</a:t>
            </a:r>
            <a:endParaRPr sz="7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643734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+mn-lt"/>
              </a:rPr>
              <a:t>Um dia, estimulado por comentários que ouvia sobre a dura vida fora dos portões do palácio, comunicou a seu pai que desejava ver o mundo, apesar da proibição. </a:t>
            </a:r>
            <a:endParaRPr lang="pt-BR" sz="3600" dirty="0">
              <a:solidFill>
                <a:schemeClr val="bg1"/>
              </a:solidFill>
              <a:latin typeface="+mn-lt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142876" y="1857370"/>
            <a:ext cx="2285984" cy="11430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7800" dirty="0" smtClean="0"/>
              <a:t>16</a:t>
            </a:r>
            <a:endParaRPr sz="7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643734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4400" dirty="0" smtClean="0">
                <a:solidFill>
                  <a:schemeClr val="bg1"/>
                </a:solidFill>
              </a:rPr>
              <a:t>Ajudado por um de seus servos, ele escapou e cruzou altos muros do colossal palácio</a:t>
            </a:r>
            <a:endParaRPr lang="pt-BR" sz="4400" dirty="0">
              <a:solidFill>
                <a:schemeClr val="bg1"/>
              </a:solidFill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142876" y="1857370"/>
            <a:ext cx="2285984" cy="11430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7800" dirty="0" smtClean="0"/>
              <a:t>17</a:t>
            </a:r>
            <a:endParaRPr sz="7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643734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Ali se encontrou de supetão com a velhice, a enfermidade e a morte. Quando lhe informaram que estes eram o destino comum a todos os homens, Sidarta ficou profundamente perturbado</a:t>
            </a:r>
            <a:endParaRPr lang="pt-BR" sz="3600" dirty="0">
              <a:solidFill>
                <a:schemeClr val="bg1"/>
              </a:solidFill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142876" y="1857370"/>
            <a:ext cx="2285984" cy="11430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7800" dirty="0" smtClean="0"/>
              <a:t>18</a:t>
            </a:r>
            <a:endParaRPr sz="7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643734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+mn-lt"/>
              </a:rPr>
              <a:t>Algum tempo depois, numa quarta viagem que empreendeu, Sidarta encontrou um mendigo, contente e alegre. Isto lhe convenceu de que os prazeres e atrações desta vida eram todos vãos e inúteis</a:t>
            </a:r>
            <a:endParaRPr lang="pt-BR" sz="3600" dirty="0">
              <a:solidFill>
                <a:schemeClr val="bg1"/>
              </a:solidFill>
              <a:latin typeface="+mn-lt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142876" y="1857370"/>
            <a:ext cx="2285984" cy="11430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7800" dirty="0" smtClean="0"/>
              <a:t>19</a:t>
            </a:r>
            <a:endParaRPr sz="7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643734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Ansioso por alcançar o verdadeiro conhecimento, Sidarta, aos 29 anos, deixa sua esposa e filho, passando a dedicar-se à ioga e depois ao ascetismo, sem sucesso</a:t>
            </a:r>
            <a:endParaRPr lang="pt-BR" sz="3600" dirty="0">
              <a:solidFill>
                <a:schemeClr val="bg1"/>
              </a:solidFill>
              <a:latin typeface="+mn-lt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142876" y="1857370"/>
            <a:ext cx="2285984" cy="11430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7000" dirty="0" smtClean="0"/>
              <a:t> 20</a:t>
            </a:r>
            <a:endParaRPr sz="7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643734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4000" dirty="0" smtClean="0">
                <a:solidFill>
                  <a:schemeClr val="bg1"/>
                </a:solidFill>
              </a:rPr>
              <a:t>Em desespero, resolveu empregar suas energias em alcançar a santidade através da meditaçã</a:t>
            </a:r>
            <a:r>
              <a:rPr lang="pt-BR" sz="3600" dirty="0" smtClean="0">
                <a:solidFill>
                  <a:schemeClr val="bg1"/>
                </a:solidFill>
              </a:rPr>
              <a:t>o</a:t>
            </a:r>
            <a:endParaRPr lang="pt-BR" sz="3600" dirty="0">
              <a:solidFill>
                <a:schemeClr val="bg1"/>
              </a:solidFill>
              <a:latin typeface="+mn-lt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142876" y="1857370"/>
            <a:ext cx="2285984" cy="11430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7000" dirty="0" smtClean="0"/>
              <a:t> 21</a:t>
            </a:r>
            <a:endParaRPr sz="7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643734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3200" dirty="0" smtClean="0">
                <a:solidFill>
                  <a:schemeClr val="bg1"/>
                </a:solidFill>
              </a:rPr>
              <a:t>Aos 39 anos, imerso em contemplação, permanecendo sete dias debaixo de uma figueira, ele finalmente atingiu o mais alto nível da consciência de Deus, conhecido como nirvana, tornando-se o Buda (iluminado </a:t>
            </a:r>
            <a:br>
              <a:rPr lang="pt-BR" sz="3200" dirty="0" smtClean="0">
                <a:solidFill>
                  <a:schemeClr val="bg1"/>
                </a:solidFill>
              </a:rPr>
            </a:br>
            <a:r>
              <a:rPr lang="pt-BR" sz="3200" dirty="0" smtClean="0">
                <a:solidFill>
                  <a:schemeClr val="bg1"/>
                </a:solidFill>
              </a:rPr>
              <a:t>ou despertado)</a:t>
            </a:r>
            <a:endParaRPr lang="pt-BR" sz="3200" dirty="0">
              <a:solidFill>
                <a:schemeClr val="bg1"/>
              </a:solidFill>
              <a:latin typeface="+mn-lt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71406" y="1785932"/>
            <a:ext cx="2285984" cy="11430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7000" dirty="0" smtClean="0"/>
              <a:t> 22</a:t>
            </a:r>
            <a:endParaRPr sz="7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643734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4000" dirty="0" smtClean="0">
                <a:solidFill>
                  <a:schemeClr val="bg1"/>
                </a:solidFill>
              </a:rPr>
              <a:t>A figueira sob cujas sombras Sidarta teve esta experiência veio a ser conhecida como árvore </a:t>
            </a:r>
            <a:r>
              <a:rPr lang="pt-BR" sz="4000" dirty="0" err="1" smtClean="0">
                <a:solidFill>
                  <a:schemeClr val="bg1"/>
                </a:solidFill>
              </a:rPr>
              <a:t>árvore</a:t>
            </a:r>
            <a:r>
              <a:rPr lang="pt-BR" sz="4000" dirty="0" smtClean="0">
                <a:solidFill>
                  <a:schemeClr val="bg1"/>
                </a:solidFill>
              </a:rPr>
              <a:t> da iluminação</a:t>
            </a:r>
            <a:endParaRPr lang="pt-BR" sz="4000" dirty="0">
              <a:solidFill>
                <a:schemeClr val="bg1"/>
              </a:solidFill>
              <a:latin typeface="+mn-lt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71406" y="1785932"/>
            <a:ext cx="2285984" cy="11430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6800" dirty="0" smtClean="0"/>
              <a:t> 23</a:t>
            </a:r>
            <a:endParaRPr sz="6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357686" y="1142990"/>
            <a:ext cx="4071966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pt-BR" sz="6000" b="1" dirty="0" smtClean="0">
                <a:latin typeface="+mn-lt"/>
              </a:rPr>
              <a:t>BUDISMO</a:t>
            </a:r>
            <a:endParaRPr lang="pt-BR" sz="6000" b="1" dirty="0">
              <a:latin typeface="+mn-lt"/>
            </a:endParaRPr>
          </a:p>
        </p:txBody>
      </p:sp>
      <p:sp>
        <p:nvSpPr>
          <p:cNvPr id="565" name="Google Shape;565;p56"/>
          <p:cNvSpPr/>
          <p:nvPr/>
        </p:nvSpPr>
        <p:spPr>
          <a:xfrm>
            <a:off x="928662" y="785800"/>
            <a:ext cx="321471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C:\Users\webma\Downloads\B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2990"/>
            <a:ext cx="266485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643734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Logo se formou ao seu redor um grupo de discípulos desiludidos com o Hinduísmo que o seguia por todos os lados</a:t>
            </a:r>
            <a:endParaRPr lang="pt-BR" sz="3600" dirty="0">
              <a:solidFill>
                <a:schemeClr val="bg1"/>
              </a:solidFill>
              <a:latin typeface="+mn-lt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71406" y="1785932"/>
            <a:ext cx="2285984" cy="11430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6800" dirty="0" smtClean="0"/>
              <a:t> 24</a:t>
            </a:r>
            <a:endParaRPr sz="6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643734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+mn-lt"/>
              </a:rPr>
              <a:t>Sidarta peregrinou cerca de 44 anos pela Índia, vivendo como monge mendicante e espalhando sua doutrina</a:t>
            </a:r>
            <a:endParaRPr lang="pt-BR" sz="4000" dirty="0">
              <a:solidFill>
                <a:schemeClr val="bg1"/>
              </a:solidFill>
              <a:latin typeface="+mn-lt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71406" y="1785932"/>
            <a:ext cx="2285984" cy="11430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6800" dirty="0" smtClean="0"/>
              <a:t> 25</a:t>
            </a:r>
            <a:endParaRPr sz="6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643734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4000" dirty="0" smtClean="0">
                <a:solidFill>
                  <a:schemeClr val="bg1"/>
                </a:solidFill>
              </a:rPr>
              <a:t>Buda morreu aos 80 anos, acreditando que sua missão já estava cumprida</a:t>
            </a:r>
            <a:endParaRPr lang="pt-BR" sz="4000" dirty="0">
              <a:solidFill>
                <a:schemeClr val="bg1"/>
              </a:solidFill>
              <a:latin typeface="+mn-lt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71406" y="1785932"/>
            <a:ext cx="2285984" cy="11430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6800" dirty="0" smtClean="0"/>
              <a:t> 26</a:t>
            </a:r>
            <a:endParaRPr sz="6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3929058" y="2071684"/>
            <a:ext cx="4786346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6000" cap="small" dirty="0" smtClean="0"/>
              <a:t>Os Ensinos de Buda</a:t>
            </a:r>
            <a:endParaRPr lang="pt-BR" sz="6000" cap="small" dirty="0"/>
          </a:p>
        </p:txBody>
      </p:sp>
      <p:sp>
        <p:nvSpPr>
          <p:cNvPr id="565" name="Google Shape;565;p56"/>
          <p:cNvSpPr/>
          <p:nvPr/>
        </p:nvSpPr>
        <p:spPr>
          <a:xfrm>
            <a:off x="714348" y="785800"/>
            <a:ext cx="3429024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46" name="Picture 2" descr="C:\Users\webma\Downloads\b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142990"/>
            <a:ext cx="2857520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809029" y="1977309"/>
            <a:ext cx="1060801" cy="101028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786610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3200" b="1" dirty="0" smtClean="0">
                <a:latin typeface="+mn-lt"/>
              </a:rPr>
              <a:t>A nobre verdade é a realidade </a:t>
            </a:r>
            <a:br>
              <a:rPr lang="pt-BR" sz="3200" b="1" dirty="0" smtClean="0">
                <a:latin typeface="+mn-lt"/>
              </a:rPr>
            </a:br>
            <a:r>
              <a:rPr lang="pt-BR" sz="3200" b="1" dirty="0" smtClean="0">
                <a:latin typeface="+mn-lt"/>
              </a:rPr>
              <a:t>do sofrimento </a:t>
            </a:r>
            <a:r>
              <a:rPr lang="pt-BR" sz="3200" dirty="0" smtClean="0">
                <a:latin typeface="+mn-lt"/>
              </a:rPr>
              <a:t>– Todo sofrimento humano é resultado do carma passado. As ações de uma pessoa determinarão o ciclo de reencarnações pela qual ela terá </a:t>
            </a:r>
            <a:br>
              <a:rPr lang="pt-BR" sz="3200" dirty="0" smtClean="0">
                <a:latin typeface="+mn-lt"/>
              </a:rPr>
            </a:br>
            <a:r>
              <a:rPr lang="pt-BR" sz="3200" dirty="0" smtClean="0">
                <a:latin typeface="+mn-lt"/>
              </a:rPr>
              <a:t>de passar até chegar ao nirvana</a:t>
            </a:r>
            <a:endParaRPr lang="pt-BR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285720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1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500858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3800" b="1" dirty="0" smtClean="0">
                <a:latin typeface="+mn-lt"/>
              </a:rPr>
              <a:t>A nobre verdade é a causa do sofrimento </a:t>
            </a:r>
            <a:r>
              <a:rPr lang="pt-BR" sz="3800" dirty="0" smtClean="0">
                <a:latin typeface="+mn-lt"/>
              </a:rPr>
              <a:t>– A causa do sofrimento é o desejo: gratificação, o desejo da existência e também o da não existência.</a:t>
            </a:r>
            <a:endParaRPr lang="pt-BR" sz="3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357158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2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643734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2900" b="1" dirty="0" smtClean="0">
                <a:latin typeface="+mn-lt"/>
              </a:rPr>
              <a:t>A nobre verdade é o fim do sofrimento </a:t>
            </a:r>
            <a:r>
              <a:rPr lang="pt-BR" sz="2900" dirty="0" smtClean="0">
                <a:latin typeface="+mn-lt"/>
              </a:rPr>
              <a:t>– O sofrimento pode e deve ser totalmente eliminado. O objetivo central do budismo é dar ao homem a eterna libertação do sofrimento por meio da libertação de todo o desejo, o que equivale ser liberto do ciclo interminável de reencarnações e entrar no bem-aventurado estado do nirvana.</a:t>
            </a:r>
            <a:endParaRPr lang="pt-BR" sz="2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357158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3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643734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3200" b="1" dirty="0" smtClean="0"/>
              <a:t>A nobre verdade do caminho para a eliminação do sofrimento </a:t>
            </a:r>
            <a:r>
              <a:rPr lang="pt-BR" sz="3200" dirty="0" smtClean="0"/>
              <a:t>–Trata-se</a:t>
            </a:r>
            <a:r>
              <a:rPr lang="pt-BR" sz="3200" b="1" dirty="0" smtClean="0"/>
              <a:t> </a:t>
            </a:r>
            <a:r>
              <a:rPr lang="pt-BR" sz="3200" dirty="0" smtClean="0"/>
              <a:t>de oito passos básicos destinados a suprimir o desejo e, desta maneira, abrir o caminho para a iluminação, conhecidos como </a:t>
            </a:r>
            <a:r>
              <a:rPr lang="pt-BR" sz="3200" b="1" dirty="0" smtClean="0"/>
              <a:t>Os Oito Caminhos Nobres. </a:t>
            </a:r>
            <a:r>
              <a:rPr lang="pt-BR" sz="3200" dirty="0" smtClean="0"/>
              <a:t>Estes são divididos em três categorias: </a:t>
            </a:r>
            <a:endParaRPr lang="pt-BR" sz="3200" dirty="0"/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357158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4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809029" y="1977309"/>
            <a:ext cx="1060801" cy="101028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786610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4400" dirty="0" smtClean="0">
                <a:latin typeface="+mn-lt"/>
              </a:rPr>
              <a:t>Moralidade: palavras corretas, ações corretas, vida correta</a:t>
            </a:r>
            <a:endParaRPr lang="pt-BR" sz="4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285720" y="1857370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a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809029" y="1977309"/>
            <a:ext cx="1060801" cy="101028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786610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4400" dirty="0" smtClean="0"/>
              <a:t>Concentração: esforço correto, pensamento correto</a:t>
            </a:r>
            <a:endParaRPr lang="pt-BR" sz="4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428596" y="1928808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b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Antonio 2018\Betel\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809029" y="1977309"/>
            <a:ext cx="1060801" cy="101028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786610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4000" dirty="0" smtClean="0">
                <a:latin typeface="+mn-lt"/>
              </a:rPr>
              <a:t>Sabedoria correta: visão ou compreensão correta e aspirações corretas. (Por compreensão correta entende-se o conhecimento das Quatro Verdades Nobres</a:t>
            </a:r>
            <a:endParaRPr lang="pt-BR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285720" y="1857370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c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286248" y="1785932"/>
            <a:ext cx="4286312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indent="358775" algn="ctr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pt-BR" sz="5400" dirty="0" smtClean="0"/>
              <a:t>As Escolas Budistas</a:t>
            </a:r>
            <a:endParaRPr lang="pt-BR" sz="5400" b="1" dirty="0"/>
          </a:p>
        </p:txBody>
      </p:sp>
      <p:sp>
        <p:nvSpPr>
          <p:cNvPr id="565" name="Google Shape;565;p56"/>
          <p:cNvSpPr/>
          <p:nvPr/>
        </p:nvSpPr>
        <p:spPr>
          <a:xfrm>
            <a:off x="785786" y="785800"/>
            <a:ext cx="3357586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70" name="Picture 2" descr="C:\Users\webma\Downloads\b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142990"/>
            <a:ext cx="2770659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357686" y="3143254"/>
            <a:ext cx="4286312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pt-BR" sz="2800" dirty="0" smtClean="0">
                <a:latin typeface="+mn-lt"/>
              </a:rPr>
              <a:t>A Escola </a:t>
            </a:r>
            <a:r>
              <a:rPr lang="pt-BR" sz="2800" dirty="0" err="1" smtClean="0">
                <a:latin typeface="+mn-lt"/>
              </a:rPr>
              <a:t>Theravada</a:t>
            </a:r>
            <a:r>
              <a:rPr lang="pt-BR" sz="2800" dirty="0" smtClean="0">
                <a:latin typeface="+mn-lt"/>
              </a:rPr>
              <a:t> </a:t>
            </a:r>
            <a:br>
              <a:rPr lang="pt-BR" sz="2800" dirty="0" smtClean="0">
                <a:latin typeface="+mn-lt"/>
              </a:rPr>
            </a:br>
            <a:r>
              <a:rPr lang="pt-BR" sz="2800" dirty="0" smtClean="0">
                <a:latin typeface="+mn-lt"/>
              </a:rPr>
              <a:t>(Ensino dos anciãos) Seus adeptos se orgulham de guardar os ensinos originais de Sidarta como se encontram nos escritos budistas primitivos. </a:t>
            </a:r>
            <a:endParaRPr lang="pt-BR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65" name="Google Shape;565;p56"/>
          <p:cNvSpPr/>
          <p:nvPr/>
        </p:nvSpPr>
        <p:spPr>
          <a:xfrm>
            <a:off x="785786" y="785800"/>
            <a:ext cx="3357586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94" name="Picture 2" descr="C:\Users\webma\Downloads\Therava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142990"/>
            <a:ext cx="2786082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357686" y="3143254"/>
            <a:ext cx="4286312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pt-BR" sz="3200" dirty="0" smtClean="0">
                <a:latin typeface="+mn-lt"/>
              </a:rPr>
              <a:t>A Escola </a:t>
            </a:r>
            <a:r>
              <a:rPr lang="pt-BR" sz="3200" dirty="0" err="1" smtClean="0">
                <a:latin typeface="+mn-lt"/>
              </a:rPr>
              <a:t>Mahayana</a:t>
            </a:r>
            <a:r>
              <a:rPr lang="pt-BR" sz="3200" dirty="0" smtClean="0">
                <a:latin typeface="+mn-lt"/>
              </a:rPr>
              <a:t>, (grande veículo)</a:t>
            </a:r>
            <a:br>
              <a:rPr lang="pt-BR" sz="3200" dirty="0" smtClean="0">
                <a:latin typeface="+mn-lt"/>
              </a:rPr>
            </a:br>
            <a:r>
              <a:rPr lang="pt-BR" sz="3200" dirty="0" smtClean="0">
                <a:latin typeface="+mn-lt"/>
              </a:rPr>
              <a:t>Afirma que a salvação é destinada a todos os homens, e não apenas a alguns privilegiados</a:t>
            </a:r>
            <a:endParaRPr lang="pt-BR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65" name="Google Shape;565;p56"/>
          <p:cNvSpPr/>
          <p:nvPr/>
        </p:nvSpPr>
        <p:spPr>
          <a:xfrm>
            <a:off x="785786" y="785800"/>
            <a:ext cx="3357586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18" name="Picture 2" descr="C:\Users\webma\Downloads\esc b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142990"/>
            <a:ext cx="2786082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286248" y="2357436"/>
            <a:ext cx="4286312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indent="358775" algn="ctr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pt-BR" sz="4800" dirty="0" smtClean="0"/>
              <a:t>Budismo </a:t>
            </a:r>
            <a:br>
              <a:rPr lang="pt-BR" sz="4800" dirty="0" smtClean="0"/>
            </a:br>
            <a:r>
              <a:rPr lang="pt-BR" sz="4800" dirty="0" smtClean="0"/>
              <a:t>e </a:t>
            </a:r>
            <a:br>
              <a:rPr lang="pt-BR" sz="4800" dirty="0" smtClean="0"/>
            </a:br>
            <a:r>
              <a:rPr lang="pt-BR" sz="4800" dirty="0" smtClean="0"/>
              <a:t>Cristianismo</a:t>
            </a:r>
            <a:endParaRPr lang="pt-BR" sz="48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565" name="Google Shape;565;p56"/>
          <p:cNvSpPr/>
          <p:nvPr/>
        </p:nvSpPr>
        <p:spPr>
          <a:xfrm>
            <a:off x="785786" y="785800"/>
            <a:ext cx="3357586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42" name="Picture 2" descr="C:\Users\webma\Downloads\b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142990"/>
            <a:ext cx="2786082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500562" y="1643056"/>
            <a:ext cx="4429156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pt-BR" sz="8000" b="1" dirty="0" smtClean="0">
                <a:solidFill>
                  <a:schemeClr val="bg1"/>
                </a:solidFill>
                <a:cs typeface="Times New Roman" pitchFamily="18" charset="0"/>
              </a:rPr>
              <a:t> Deus</a:t>
            </a:r>
            <a:endParaRPr lang="pt-BR" sz="8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65" name="Google Shape;565;p56"/>
          <p:cNvSpPr/>
          <p:nvPr/>
        </p:nvSpPr>
        <p:spPr>
          <a:xfrm>
            <a:off x="785786" y="785800"/>
            <a:ext cx="3357586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66" name="Picture 2" descr="C:\Users\webma\Downloads\De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142990"/>
            <a:ext cx="2786082" cy="2741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809029" y="1977309"/>
            <a:ext cx="1060801" cy="101028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786610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5400" dirty="0" smtClean="0">
                <a:latin typeface="+mn-lt"/>
              </a:rPr>
              <a:t>É negada a existência de um Criador e Senhor Pessoal</a:t>
            </a:r>
            <a:endParaRPr lang="pt-BR" sz="5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285720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1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809029" y="1977309"/>
            <a:ext cx="1060801" cy="101028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143108" y="1928808"/>
            <a:ext cx="6786610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5400" dirty="0" smtClean="0"/>
              <a:t>O mundo operaria através de poder e leis naturais, e não por comando divino</a:t>
            </a:r>
            <a:endParaRPr lang="pt-BR" sz="5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338008" y="1857370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2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809029" y="1977309"/>
            <a:ext cx="1060801" cy="101028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143108" y="2071684"/>
            <a:ext cx="6786610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5400" dirty="0" smtClean="0"/>
              <a:t>Qualquer preceito de Deus está acima da capacidade de compreensão humana</a:t>
            </a:r>
            <a:endParaRPr lang="pt-BR" sz="5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338008" y="1857370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3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809029" y="1977309"/>
            <a:ext cx="1060801" cy="101028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143108" y="2071684"/>
            <a:ext cx="6786610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4600" dirty="0" smtClean="0"/>
              <a:t>O budismo gira em torno da imagem de conceitos, grandes conceitos sobre a vida </a:t>
            </a:r>
            <a:br>
              <a:rPr lang="pt-BR" sz="4600" dirty="0" smtClean="0"/>
            </a:br>
            <a:r>
              <a:rPr lang="pt-BR" sz="4600" dirty="0" smtClean="0"/>
              <a:t>e como deve ser vivida</a:t>
            </a:r>
            <a:endParaRPr lang="pt-BR" sz="4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214282" y="1857370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4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ebma\Downloads\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73"/>
            <a:ext cx="8429684" cy="4500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809029" y="1977309"/>
            <a:ext cx="1060801" cy="101028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143108" y="2071684"/>
            <a:ext cx="6715172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4800" dirty="0" smtClean="0"/>
              <a:t>O budismo não tem Deus num sentido hindu ou cristão, nem com um salvador ou messias</a:t>
            </a:r>
            <a:endParaRPr lang="pt-BR" sz="4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338008" y="194122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5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809029" y="1977309"/>
            <a:ext cx="1060801" cy="101028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143108" y="2071684"/>
            <a:ext cx="6715172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4800" dirty="0" smtClean="0"/>
              <a:t>O budismo não tem Deus num sentido hindu ou cristão, nem com um salvador ou messias</a:t>
            </a:r>
            <a:endParaRPr lang="pt-BR" sz="4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338008" y="194122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6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809029" y="1977309"/>
            <a:ext cx="1060801" cy="101028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143108" y="2071684"/>
            <a:ext cx="6715172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4600" dirty="0" smtClean="0"/>
              <a:t>Mas tem Buda. E ele </a:t>
            </a:r>
            <a:br>
              <a:rPr lang="pt-BR" sz="4600" dirty="0" smtClean="0"/>
            </a:br>
            <a:r>
              <a:rPr lang="pt-BR" sz="4600" dirty="0" smtClean="0"/>
              <a:t>foi o Iluminado, Aquele que mostra o caminho</a:t>
            </a:r>
            <a:endParaRPr lang="pt-BR" sz="4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338008" y="194122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7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286248" y="2214560"/>
            <a:ext cx="4429156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pt-BR" sz="8000" dirty="0" smtClean="0"/>
              <a:t>     A Salvação</a:t>
            </a:r>
            <a:endParaRPr lang="pt-BR" sz="8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65" name="Google Shape;565;p56"/>
          <p:cNvSpPr/>
          <p:nvPr/>
        </p:nvSpPr>
        <p:spPr>
          <a:xfrm>
            <a:off x="785786" y="785800"/>
            <a:ext cx="3357586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290" name="Picture 2" descr="C:\Users\webma\Downloads\a s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142990"/>
            <a:ext cx="2760861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809029" y="1977309"/>
            <a:ext cx="1060801" cy="101028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786610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4400" dirty="0" smtClean="0">
                <a:latin typeface="+mn-lt"/>
              </a:rPr>
              <a:t>No budismo, a salvação </a:t>
            </a:r>
            <a:br>
              <a:rPr lang="pt-BR" sz="4400" dirty="0" smtClean="0">
                <a:latin typeface="+mn-lt"/>
              </a:rPr>
            </a:br>
            <a:r>
              <a:rPr lang="pt-BR" sz="4400" dirty="0" smtClean="0">
                <a:latin typeface="+mn-lt"/>
              </a:rPr>
              <a:t>é uma libertação, que a pessoa consegue por conta própria, de toda a infelicidade</a:t>
            </a:r>
            <a:endParaRPr lang="pt-BR" sz="4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285720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1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809029" y="1977309"/>
            <a:ext cx="1060801" cy="101028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143108" y="1928808"/>
            <a:ext cx="6786610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4800" dirty="0" smtClean="0"/>
              <a:t>Por meio da meditação, a pessoa consegue melhor carma e transmigração</a:t>
            </a:r>
            <a:endParaRPr lang="pt-BR" sz="4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338008" y="1857370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2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809029" y="1977309"/>
            <a:ext cx="1060801" cy="101028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143108" y="2071684"/>
            <a:ext cx="6786610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3900" dirty="0" smtClean="0"/>
              <a:t>O </a:t>
            </a:r>
            <a:r>
              <a:rPr lang="pt-BR" sz="3900" dirty="0" err="1" smtClean="0"/>
              <a:t>Bodhisattva</a:t>
            </a:r>
            <a:r>
              <a:rPr lang="pt-BR" sz="3900" dirty="0" smtClean="0"/>
              <a:t> resolve permanecer mais tempo para ajudar a outros sofredores no seu caminhar pelo mundo. E, portanto, um tipo de salvador</a:t>
            </a:r>
            <a:endParaRPr lang="pt-BR" sz="3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338008" y="1857370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3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809029" y="1977309"/>
            <a:ext cx="1060801" cy="101028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143108" y="2071684"/>
            <a:ext cx="6500858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3400" dirty="0" smtClean="0"/>
              <a:t>O Buda morre deitado, ao passo que Cristo morre numa posição vertical. Do ponto de vista budista, trata-se de uma demonstração da paz do Buda, e da agonia de Cristo que, procurando transformar as coisas, destruiu-se a si mesmo</a:t>
            </a:r>
            <a:endParaRPr lang="pt-BR" sz="3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214282" y="1857370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4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572000" y="2143122"/>
            <a:ext cx="4429156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indent="358775" algn="l" eaLnBrk="1" hangingPunct="1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pt-BR" sz="7200" dirty="0" smtClean="0"/>
              <a:t>    O   Homem</a:t>
            </a:r>
            <a:endParaRPr lang="pt-BR" sz="7200" b="1" dirty="0"/>
          </a:p>
        </p:txBody>
      </p:sp>
      <p:sp>
        <p:nvSpPr>
          <p:cNvPr id="565" name="Google Shape;565;p56"/>
          <p:cNvSpPr/>
          <p:nvPr/>
        </p:nvSpPr>
        <p:spPr>
          <a:xfrm>
            <a:off x="785786" y="785800"/>
            <a:ext cx="3357586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15" name="Picture 3" descr="C:\Users\webma\Downloads\o h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142990"/>
            <a:ext cx="2786082" cy="2687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809029" y="1977309"/>
            <a:ext cx="1060801" cy="101028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643734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6000" dirty="0" smtClean="0">
                <a:latin typeface="+mn-lt"/>
              </a:rPr>
              <a:t>Em consonância com as crenças budistas, o homem nada vale</a:t>
            </a:r>
            <a:endParaRPr lang="pt-BR" sz="6000" dirty="0"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285720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1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809029" y="1977309"/>
            <a:ext cx="1060801" cy="101028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786610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5400" dirty="0" smtClean="0"/>
              <a:t>         Buda</a:t>
            </a:r>
            <a:br>
              <a:rPr lang="pt-BR" sz="5400" dirty="0" smtClean="0"/>
            </a:br>
            <a:r>
              <a:rPr lang="pt-BR" sz="5400" dirty="0" smtClean="0"/>
              <a:t>Aquele que sabe </a:t>
            </a:r>
            <a:br>
              <a:rPr lang="pt-BR" sz="5400" dirty="0" smtClean="0"/>
            </a:br>
            <a:r>
              <a:rPr lang="pt-BR" sz="5400" dirty="0" smtClean="0"/>
              <a:t>ou aquele que despertou</a:t>
            </a:r>
            <a:endParaRPr lang="pt-BR" sz="5000" dirty="0"/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285720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1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809029" y="1977309"/>
            <a:ext cx="1060801" cy="101028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143108" y="1928808"/>
            <a:ext cx="6786610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4800" dirty="0" smtClean="0"/>
              <a:t>O homem teria existência meramente temporária. E o corpo físico é um empecilho.</a:t>
            </a:r>
            <a:endParaRPr lang="pt-BR" sz="4800" dirty="0"/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338008" y="1857370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2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428860" y="2143122"/>
            <a:ext cx="6500858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4400" dirty="0" smtClean="0"/>
              <a:t>Aplica a alguém que atingiu um nível superior de entendimento e a plenitude da condição humana</a:t>
            </a:r>
            <a:endParaRPr lang="pt-BR" sz="4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357158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2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14" y="2214560"/>
            <a:ext cx="6929486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indent="358775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pt-BR" sz="5400" dirty="0" smtClean="0"/>
              <a:t>Sidarta Gautama</a:t>
            </a:r>
            <a:br>
              <a:rPr lang="pt-BR" sz="5400" dirty="0" smtClean="0"/>
            </a:br>
            <a:r>
              <a:rPr lang="pt-BR" sz="5400" dirty="0" smtClean="0"/>
              <a:t>  o real fundador </a:t>
            </a:r>
            <a:br>
              <a:rPr lang="pt-BR" sz="5400" dirty="0" smtClean="0"/>
            </a:br>
            <a:r>
              <a:rPr lang="pt-BR" sz="5400" dirty="0" smtClean="0"/>
              <a:t>  do budismo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357158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3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286544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4800" dirty="0" smtClean="0"/>
              <a:t>Não há dúvida de que Sidarta Gautama foi um personagem histórico</a:t>
            </a:r>
            <a:endParaRPr lang="pt-BR" sz="4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285720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4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ics for Middle School by Slidesgo">
  <a:themeElements>
    <a:clrScheme name="Simple Light">
      <a:dk1>
        <a:srgbClr val="191919"/>
      </a:dk1>
      <a:lt1>
        <a:srgbClr val="FFFFFF"/>
      </a:lt1>
      <a:dk2>
        <a:srgbClr val="FFFFFF"/>
      </a:dk2>
      <a:lt2>
        <a:srgbClr val="FFFFFF"/>
      </a:lt2>
      <a:accent1>
        <a:srgbClr val="99EEFF"/>
      </a:accent1>
      <a:accent2>
        <a:srgbClr val="010101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1050</Words>
  <PresentationFormat>Apresentação na tela (16:9)</PresentationFormat>
  <Paragraphs>104</Paragraphs>
  <Slides>60</Slides>
  <Notes>56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60</vt:i4>
      </vt:variant>
    </vt:vector>
  </HeadingPairs>
  <TitlesOfParts>
    <vt:vector size="68" baseType="lpstr">
      <vt:lpstr>Arial</vt:lpstr>
      <vt:lpstr>Albert Sans SemiBold</vt:lpstr>
      <vt:lpstr>Urbanist</vt:lpstr>
      <vt:lpstr>Times New Roman</vt:lpstr>
      <vt:lpstr>Batang</vt:lpstr>
      <vt:lpstr>Kaisei HarunoUmi</vt:lpstr>
      <vt:lpstr>Bebas Neue</vt:lpstr>
      <vt:lpstr>Physics for Middle School by Slidesgo</vt:lpstr>
      <vt:lpstr>RELIGIÕES COMPARADASORIENTAIS</vt:lpstr>
      <vt:lpstr>Slide 2</vt:lpstr>
      <vt:lpstr>BUDISMO</vt:lpstr>
      <vt:lpstr>Slide 4</vt:lpstr>
      <vt:lpstr>Slide 5</vt:lpstr>
      <vt:lpstr>         Buda Aquele que sabe  ou aquele que despertou</vt:lpstr>
      <vt:lpstr>Aplica a alguém que atingiu um nível superior de entendimento e a plenitude da condição humana</vt:lpstr>
      <vt:lpstr>Sidarta Gautama   o real fundador    do budismo</vt:lpstr>
      <vt:lpstr>Não há dúvida de que Sidarta Gautama foi um personagem histórico</vt:lpstr>
      <vt:lpstr>Sidarta Gautama nasceu em 560 a.C., em Kapilavastu, na parte noroeste da Índia, no atual Nepal</vt:lpstr>
      <vt:lpstr>Slide 11</vt:lpstr>
      <vt:lpstr>Seu pai era o rajá (governador) de um pequeno principado</vt:lpstr>
      <vt:lpstr>De acordo com uma lenda posterior, o Buda já passara por diversas encarnações anteriores</vt:lpstr>
      <vt:lpstr>Para sua mãe, ele escolheu a virtuosa Maya, que já havia demonstrado sua pureza em existências anteriores em cem mil reencarnações</vt:lpstr>
      <vt:lpstr>Uma noite, Maya, que havia feito voto de castidade, sonhou que um elefante branco entrara em seu ventre</vt:lpstr>
      <vt:lpstr>Dez meses depois, ela deu à luz a seu filho, cujo nascimento foi marcado por acontecimentos sobrenaturais, Maya morreu dez dias mais tarde</vt:lpstr>
      <vt:lpstr>Sidarta foi levado logo que nasceu a um templo para ser apresentado aos sacerdotes</vt:lpstr>
      <vt:lpstr>Um velho sábio, chamado Ansita, que havia se retirado para uma vida de meditação longe da cidade, aparece e toma  o menino nas mãos e profetiza:</vt:lpstr>
      <vt:lpstr>Este menino será grande entre os grandes. Será um poderoso rei ou um mestre espiritual que ajudará a humanidade a se libertar de seus sofrimentos</vt:lpstr>
      <vt:lpstr>O pai, preferindo e primeira opção, para evitar qualquer coisa que lhe pudesse influenciar contrariamente, pois queria que seu filho lhe sucedesse, passa a criar o menino longe da miséria e do sofrimento. </vt:lpstr>
      <vt:lpstr>Aos 16 anos, casou-se com sua prima, que lhe deu seu único filho, e ele continuava confinado ao palácio e aos prazeres desenvolvendo-se intelectual e fisicamente, alheio aos problemas da população de seu país</vt:lpstr>
      <vt:lpstr>Um dia, estimulado por comentários que ouvia sobre a dura vida fora dos portões do palácio, comunicou a seu pai que desejava ver o mundo, apesar da proibição. </vt:lpstr>
      <vt:lpstr>Ajudado por um de seus servos, ele escapou e cruzou altos muros do colossal palácio</vt:lpstr>
      <vt:lpstr>Ali se encontrou de supetão com a velhice, a enfermidade e a morte. Quando lhe informaram que estes eram o destino comum a todos os homens, Sidarta ficou profundamente perturbado</vt:lpstr>
      <vt:lpstr>Algum tempo depois, numa quarta viagem que empreendeu, Sidarta encontrou um mendigo, contente e alegre. Isto lhe convenceu de que os prazeres e atrações desta vida eram todos vãos e inúteis</vt:lpstr>
      <vt:lpstr>Ansioso por alcançar o verdadeiro conhecimento, Sidarta, aos 29 anos, deixa sua esposa e filho, passando a dedicar-se à ioga e depois ao ascetismo, sem sucesso</vt:lpstr>
      <vt:lpstr>Em desespero, resolveu empregar suas energias em alcançar a santidade através da meditação</vt:lpstr>
      <vt:lpstr>Aos 39 anos, imerso em contemplação, permanecendo sete dias debaixo de uma figueira, ele finalmente atingiu o mais alto nível da consciência de Deus, conhecido como nirvana, tornando-se o Buda (iluminado  ou despertado)</vt:lpstr>
      <vt:lpstr>A figueira sob cujas sombras Sidarta teve esta experiência veio a ser conhecida como árvore árvore da iluminação</vt:lpstr>
      <vt:lpstr>Logo se formou ao seu redor um grupo de discípulos desiludidos com o Hinduísmo que o seguia por todos os lados</vt:lpstr>
      <vt:lpstr>Sidarta peregrinou cerca de 44 anos pela Índia, vivendo como monge mendicante e espalhando sua doutrina</vt:lpstr>
      <vt:lpstr>Buda morreu aos 80 anos, acreditando que sua missão já estava cumprida</vt:lpstr>
      <vt:lpstr>Os Ensinos de Buda</vt:lpstr>
      <vt:lpstr>A nobre verdade é a realidade  do sofrimento – Todo sofrimento humano é resultado do carma passado. As ações de uma pessoa determinarão o ciclo de reencarnações pela qual ela terá  de passar até chegar ao nirvana</vt:lpstr>
      <vt:lpstr>A nobre verdade é a causa do sofrimento – A causa do sofrimento é o desejo: gratificação, o desejo da existência e também o da não existência.</vt:lpstr>
      <vt:lpstr>A nobre verdade é o fim do sofrimento – O sofrimento pode e deve ser totalmente eliminado. O objetivo central do budismo é dar ao homem a eterna libertação do sofrimento por meio da libertação de todo o desejo, o que equivale ser liberto do ciclo interminável de reencarnações e entrar no bem-aventurado estado do nirvana.</vt:lpstr>
      <vt:lpstr>A nobre verdade do caminho para a eliminação do sofrimento –Trata-se de oito passos básicos destinados a suprimir o desejo e, desta maneira, abrir o caminho para a iluminação, conhecidos como Os Oito Caminhos Nobres. Estes são divididos em três categorias: </vt:lpstr>
      <vt:lpstr>Moralidade: palavras corretas, ações corretas, vida correta</vt:lpstr>
      <vt:lpstr>Concentração: esforço correto, pensamento correto</vt:lpstr>
      <vt:lpstr>Sabedoria correta: visão ou compreensão correta e aspirações corretas. (Por compreensão correta entende-se o conhecimento das Quatro Verdades Nobres</vt:lpstr>
      <vt:lpstr>As Escolas Budistas</vt:lpstr>
      <vt:lpstr>A Escola Theravada  (Ensino dos anciãos) Seus adeptos se orgulham de guardar os ensinos originais de Sidarta como se encontram nos escritos budistas primitivos. </vt:lpstr>
      <vt:lpstr>A Escola Mahayana, (grande veículo) Afirma que a salvação é destinada a todos os homens, e não apenas a alguns privilegiados</vt:lpstr>
      <vt:lpstr>Budismo  e  Cristianismo</vt:lpstr>
      <vt:lpstr> Deus</vt:lpstr>
      <vt:lpstr>É negada a existência de um Criador e Senhor Pessoal</vt:lpstr>
      <vt:lpstr>O mundo operaria através de poder e leis naturais, e não por comando divino</vt:lpstr>
      <vt:lpstr>Qualquer preceito de Deus está acima da capacidade de compreensão humana</vt:lpstr>
      <vt:lpstr>O budismo gira em torno da imagem de conceitos, grandes conceitos sobre a vida  e como deve ser vivida</vt:lpstr>
      <vt:lpstr>O budismo não tem Deus num sentido hindu ou cristão, nem com um salvador ou messias</vt:lpstr>
      <vt:lpstr>O budismo não tem Deus num sentido hindu ou cristão, nem com um salvador ou messias</vt:lpstr>
      <vt:lpstr>Mas tem Buda. E ele  foi o Iluminado, Aquele que mostra o caminho</vt:lpstr>
      <vt:lpstr>     A Salvação</vt:lpstr>
      <vt:lpstr>No budismo, a salvação  é uma libertação, que a pessoa consegue por conta própria, de toda a infelicidade</vt:lpstr>
      <vt:lpstr>Por meio da meditação, a pessoa consegue melhor carma e transmigração</vt:lpstr>
      <vt:lpstr>O Bodhisattva resolve permanecer mais tempo para ajudar a outros sofredores no seu caminhar pelo mundo. E, portanto, um tipo de salvador</vt:lpstr>
      <vt:lpstr>O Buda morre deitado, ao passo que Cristo morre numa posição vertical. Do ponto de vista budista, trata-se de uma demonstração da paz do Buda, e da agonia de Cristo que, procurando transformar as coisas, destruiu-se a si mesmo</vt:lpstr>
      <vt:lpstr>    O   Homem</vt:lpstr>
      <vt:lpstr>Em consonância com as crenças budistas, o homem nada vale</vt:lpstr>
      <vt:lpstr>O homem teria existência meramente temporária. E o corpo físico é um empecilho.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RELIGIÕES COMPARADASOCIDENTAIS</dc:title>
  <dc:creator>Antonio Fonseca</dc:creator>
  <cp:lastModifiedBy>Antonio Fonseca</cp:lastModifiedBy>
  <cp:revision>147</cp:revision>
  <dcterms:modified xsi:type="dcterms:W3CDTF">2023-11-18T17:26:48Z</dcterms:modified>
</cp:coreProperties>
</file>