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20"/>
  </p:notesMasterIdLst>
  <p:sldIdLst>
    <p:sldId id="730" r:id="rId2"/>
    <p:sldId id="795" r:id="rId3"/>
    <p:sldId id="796" r:id="rId4"/>
    <p:sldId id="794" r:id="rId5"/>
    <p:sldId id="784" r:id="rId6"/>
    <p:sldId id="785" r:id="rId7"/>
    <p:sldId id="786" r:id="rId8"/>
    <p:sldId id="797" r:id="rId9"/>
    <p:sldId id="798" r:id="rId10"/>
    <p:sldId id="799" r:id="rId11"/>
    <p:sldId id="801" r:id="rId12"/>
    <p:sldId id="802" r:id="rId13"/>
    <p:sldId id="800" r:id="rId14"/>
    <p:sldId id="803" r:id="rId15"/>
    <p:sldId id="804" r:id="rId16"/>
    <p:sldId id="805" r:id="rId17"/>
    <p:sldId id="806" r:id="rId18"/>
    <p:sldId id="807" r:id="rId1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4B"/>
    <a:srgbClr val="720202"/>
    <a:srgbClr val="FF0000"/>
    <a:srgbClr val="F68B16"/>
    <a:srgbClr val="008000"/>
    <a:srgbClr val="F76E31"/>
    <a:srgbClr val="F8A6BF"/>
    <a:srgbClr val="CC0000"/>
    <a:srgbClr val="00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11/05/2021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02359"/>
            <a:ext cx="8496944" cy="1228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1.7</a:t>
            </a:r>
          </a:p>
          <a:p>
            <a:r>
              <a:rPr lang="pt-BR" sz="5400" dirty="0" smtClean="0"/>
              <a:t>Eis que vem com as nuvens, e todo o olho o verá, até os mesmos que o traspassaram; e todas as tribos da terra se lamentarão sobre ele. Sim. Amém.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02359"/>
            <a:ext cx="8748464" cy="1228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1.7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Eis que vem com as nuvens</a:t>
            </a:r>
            <a:r>
              <a:rPr lang="pt-BR" sz="5400" dirty="0" smtClean="0"/>
              <a:t>, e </a:t>
            </a:r>
            <a:r>
              <a:rPr lang="pt-BR" sz="5400" b="1" dirty="0" smtClean="0">
                <a:solidFill>
                  <a:srgbClr val="FFFF00"/>
                </a:solidFill>
              </a:rPr>
              <a:t>todo o olho o verá</a:t>
            </a:r>
            <a:r>
              <a:rPr lang="pt-BR" sz="5400" dirty="0" smtClean="0"/>
              <a:t>, </a:t>
            </a:r>
            <a:r>
              <a:rPr lang="pt-BR" sz="5400" b="1" dirty="0" smtClean="0">
                <a:solidFill>
                  <a:srgbClr val="FFFF00"/>
                </a:solidFill>
              </a:rPr>
              <a:t>até os mesmos que o traspassaram</a:t>
            </a:r>
            <a:r>
              <a:rPr lang="pt-BR" sz="5400" dirty="0" smtClean="0"/>
              <a:t>; e todas as tribos da terra se lamentarão sobre ele. Sim. Amém.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302359"/>
            <a:ext cx="8136904" cy="115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FFFF00"/>
                </a:solidFill>
              </a:rPr>
              <a:t>... até os mesmos que o traspassaram...</a:t>
            </a:r>
          </a:p>
          <a:p>
            <a:pPr algn="ctr"/>
            <a:endParaRPr lang="pt-BR" sz="5400" b="1" dirty="0" smtClean="0">
              <a:solidFill>
                <a:srgbClr val="FFFF00"/>
              </a:solidFill>
            </a:endParaRPr>
          </a:p>
          <a:p>
            <a:r>
              <a:rPr lang="pt-BR" sz="5400" dirty="0" smtClean="0"/>
              <a:t>É uma referência ao povo judeu.</a:t>
            </a:r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496944" cy="12233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dirty="0" smtClean="0"/>
              <a:t>Zacarias 12.10</a:t>
            </a:r>
          </a:p>
          <a:p>
            <a:r>
              <a:rPr lang="pt-BR" sz="4200" dirty="0" smtClean="0"/>
              <a:t>Mas sobre a casa de Davi, e sobre os habitantes de Jerusalém, derramarei o Espírito de graça e de súplicas; e olharão para mim, </a:t>
            </a:r>
            <a:r>
              <a:rPr lang="pt-BR" sz="4200" b="1" dirty="0" smtClean="0">
                <a:solidFill>
                  <a:srgbClr val="FFFF00"/>
                </a:solidFill>
              </a:rPr>
              <a:t>a quem traspassaram</a:t>
            </a:r>
            <a:r>
              <a:rPr lang="pt-BR" sz="4200" dirty="0" smtClean="0"/>
              <a:t>; e prantearão sobre ele, como quem pranteia pelo filho unigênito; e chorarão amargamente por ele, como se chora amargamente pelo primogênito.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02359"/>
            <a:ext cx="8748464" cy="1228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1.7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Eis que vem com as nuvens</a:t>
            </a:r>
            <a:r>
              <a:rPr lang="pt-BR" sz="5400" dirty="0" smtClean="0"/>
              <a:t>, e </a:t>
            </a:r>
            <a:r>
              <a:rPr lang="pt-BR" sz="5400" b="1" dirty="0" smtClean="0">
                <a:solidFill>
                  <a:srgbClr val="FFFF00"/>
                </a:solidFill>
              </a:rPr>
              <a:t>todo o olho o verá</a:t>
            </a:r>
            <a:r>
              <a:rPr lang="pt-BR" sz="5400" dirty="0" smtClean="0"/>
              <a:t>, </a:t>
            </a:r>
            <a:r>
              <a:rPr lang="pt-BR" sz="5400" b="1" dirty="0" smtClean="0">
                <a:solidFill>
                  <a:srgbClr val="FFFF00"/>
                </a:solidFill>
              </a:rPr>
              <a:t>até os mesmos que o traspassaram</a:t>
            </a:r>
            <a:r>
              <a:rPr lang="pt-BR" sz="5400" dirty="0" smtClean="0"/>
              <a:t>; e </a:t>
            </a:r>
            <a:r>
              <a:rPr lang="pt-BR" sz="5400" b="1" dirty="0" smtClean="0">
                <a:solidFill>
                  <a:srgbClr val="FFFF00"/>
                </a:solidFill>
              </a:rPr>
              <a:t>todas as tribos da terra se lamentarão sobre ele</a:t>
            </a:r>
            <a:r>
              <a:rPr lang="pt-BR" sz="5400" dirty="0" smtClean="0"/>
              <a:t>. Sim. Amém.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302359"/>
            <a:ext cx="8136904" cy="115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FFFF00"/>
                </a:solidFill>
              </a:rPr>
              <a:t>... todas as tribos da terra se lamentarão sobre ele.</a:t>
            </a:r>
          </a:p>
          <a:p>
            <a:pPr algn="ctr"/>
            <a:endParaRPr lang="pt-BR" sz="5400" b="1" dirty="0" smtClean="0">
              <a:solidFill>
                <a:srgbClr val="FFFF00"/>
              </a:solidFill>
            </a:endParaRPr>
          </a:p>
          <a:p>
            <a:r>
              <a:rPr lang="pt-BR" sz="5400" dirty="0" smtClean="0"/>
              <a:t>É uma referência a toda a humanidade.</a:t>
            </a:r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496944" cy="13572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Isaías 2.19</a:t>
            </a:r>
          </a:p>
          <a:p>
            <a:r>
              <a:rPr lang="pt-BR" sz="5400" dirty="0" smtClean="0"/>
              <a:t>Então os homens entrarão nas cavernas das rochas, e nas covas da terra, do terror do Senhor, e da glória da sua majestade, quando ele se levantar para assombrar a terra.</a:t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496944" cy="1369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Lucas 21.34,35</a:t>
            </a:r>
          </a:p>
          <a:p>
            <a:r>
              <a:rPr lang="pt-BR" sz="4400" dirty="0" smtClean="0"/>
              <a:t>E olhai por vós, não aconteça que os vossos corações se carreguem de glutonaria, de embriaguez, e dos cuidados da vida, e venha sobre vós de improviso aquele dia.</a:t>
            </a:r>
            <a:br>
              <a:rPr lang="pt-BR" sz="4400" dirty="0" smtClean="0"/>
            </a:br>
            <a:r>
              <a:rPr lang="pt-BR" sz="4400" dirty="0" smtClean="0"/>
              <a:t>Porque virá como um </a:t>
            </a:r>
            <a:r>
              <a:rPr lang="pt-BR" sz="4400" dirty="0" smtClean="0"/>
              <a:t>laço sobre todos os que habitam na face de toda a terra.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02359"/>
            <a:ext cx="8748464" cy="1228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1.7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Eis que vem com as nuvens</a:t>
            </a:r>
            <a:r>
              <a:rPr lang="pt-BR" sz="5400" dirty="0" smtClean="0"/>
              <a:t>, e </a:t>
            </a:r>
            <a:r>
              <a:rPr lang="pt-BR" sz="5400" b="1" dirty="0" smtClean="0">
                <a:solidFill>
                  <a:srgbClr val="FFFF00"/>
                </a:solidFill>
              </a:rPr>
              <a:t>todo o olho o verá</a:t>
            </a:r>
            <a:r>
              <a:rPr lang="pt-BR" sz="5400" dirty="0" smtClean="0"/>
              <a:t>, </a:t>
            </a:r>
            <a:r>
              <a:rPr lang="pt-BR" sz="5400" b="1" dirty="0" smtClean="0">
                <a:solidFill>
                  <a:srgbClr val="FFFF00"/>
                </a:solidFill>
              </a:rPr>
              <a:t>até os mesmos que o traspassaram</a:t>
            </a:r>
            <a:r>
              <a:rPr lang="pt-BR" sz="5400" dirty="0" smtClean="0"/>
              <a:t>; e </a:t>
            </a:r>
            <a:r>
              <a:rPr lang="pt-BR" sz="5400" b="1" dirty="0" smtClean="0">
                <a:solidFill>
                  <a:srgbClr val="FFFF00"/>
                </a:solidFill>
              </a:rPr>
              <a:t>todas as tribos da terra se lamentarão sobre ele</a:t>
            </a:r>
            <a:r>
              <a:rPr lang="pt-BR" sz="5400" dirty="0" smtClean="0"/>
              <a:t>. </a:t>
            </a:r>
            <a:r>
              <a:rPr lang="pt-BR" sz="5400" b="1" dirty="0" smtClean="0">
                <a:solidFill>
                  <a:srgbClr val="FFFF00"/>
                </a:solidFill>
              </a:rPr>
              <a:t>Sim. Amém.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302359"/>
            <a:ext cx="8136904" cy="115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FFFF00"/>
                </a:solidFill>
              </a:rPr>
              <a:t>Sim. Amém.</a:t>
            </a:r>
          </a:p>
          <a:p>
            <a:pPr algn="ctr"/>
            <a:endParaRPr lang="pt-BR" sz="5400" b="1" dirty="0" smtClean="0">
              <a:solidFill>
                <a:srgbClr val="FFFF00"/>
              </a:solidFill>
            </a:endParaRPr>
          </a:p>
          <a:p>
            <a:r>
              <a:rPr lang="pt-BR" sz="5400" dirty="0" smtClean="0"/>
              <a:t>Sim = &gt; Grego</a:t>
            </a:r>
          </a:p>
          <a:p>
            <a:endParaRPr lang="pt-BR" sz="5400" dirty="0" smtClean="0"/>
          </a:p>
          <a:p>
            <a:r>
              <a:rPr lang="pt-BR" sz="5400" dirty="0" smtClean="0"/>
              <a:t>Amém = &gt; Hebraico</a:t>
            </a:r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02359"/>
            <a:ext cx="8496944" cy="1228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1.7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Eis que vem com as nuvens</a:t>
            </a:r>
            <a:r>
              <a:rPr lang="pt-BR" sz="5400" dirty="0" smtClean="0"/>
              <a:t>, e todo o olho o verá, até os mesmos que o traspassaram; e todas as tribos da terra se lamentarão sobre ele. Sim. Amém.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02359"/>
            <a:ext cx="8496944" cy="1218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FFFF00"/>
                </a:solidFill>
              </a:rPr>
              <a:t>Eis que vem com as nuvens...</a:t>
            </a:r>
          </a:p>
          <a:p>
            <a:pPr algn="ctr"/>
            <a:endParaRPr lang="pt-BR" sz="5000" b="1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BR" sz="5400" dirty="0" smtClean="0"/>
              <a:t>  Nuvens literais?</a:t>
            </a:r>
          </a:p>
          <a:p>
            <a:pPr>
              <a:buFont typeface="Arial" pitchFamily="34" charset="0"/>
              <a:buChar char="•"/>
            </a:pPr>
            <a:endParaRPr lang="pt-BR" sz="5400" dirty="0" smtClean="0"/>
          </a:p>
          <a:p>
            <a:pPr>
              <a:buFont typeface="Arial" pitchFamily="34" charset="0"/>
              <a:buChar char="•"/>
            </a:pPr>
            <a:r>
              <a:rPr lang="pt-BR" sz="5400" dirty="0" smtClean="0"/>
              <a:t>  Sentido figurado?</a:t>
            </a:r>
          </a:p>
          <a:p>
            <a:pPr>
              <a:buFont typeface="Arial" pitchFamily="34" charset="0"/>
              <a:buChar char="•"/>
            </a:pPr>
            <a:endParaRPr lang="pt-BR" sz="5400" dirty="0" smtClean="0"/>
          </a:p>
          <a:p>
            <a:pPr>
              <a:buFont typeface="Arial" pitchFamily="34" charset="0"/>
              <a:buChar char="•"/>
            </a:pPr>
            <a:r>
              <a:rPr lang="pt-BR" sz="5400" dirty="0" smtClean="0"/>
              <a:t>  A Igreja?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692696"/>
            <a:ext cx="828092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Daniel 7.13</a:t>
            </a:r>
          </a:p>
          <a:p>
            <a:r>
              <a:rPr lang="pt-BR" sz="5000" dirty="0" smtClean="0"/>
              <a:t>Eu estava olhando nas minhas visões da noite, </a:t>
            </a:r>
            <a:r>
              <a:rPr lang="pt-BR" sz="5000" b="1" dirty="0" smtClean="0">
                <a:solidFill>
                  <a:srgbClr val="FFFF00"/>
                </a:solidFill>
              </a:rPr>
              <a:t>e eis que vinha nas nuvens do céu um como o filho do homem</a:t>
            </a:r>
            <a:r>
              <a:rPr lang="pt-BR" sz="5000" dirty="0" smtClean="0"/>
              <a:t>; e dirigiu-se ao ancião de dias, e o fizeram chegar até ele.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496944" cy="1477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Mateus 24.30</a:t>
            </a:r>
          </a:p>
          <a:p>
            <a:r>
              <a:rPr lang="pt-BR" sz="5400" dirty="0" smtClean="0"/>
              <a:t>Então aparecerá no céu o sinal do Filho do homem; e todas as tribos da terra se lamentarão, e verão o Filho do homem, </a:t>
            </a:r>
            <a:r>
              <a:rPr lang="pt-BR" sz="5400" b="1" dirty="0" smtClean="0">
                <a:solidFill>
                  <a:srgbClr val="FFFF00"/>
                </a:solidFill>
              </a:rPr>
              <a:t>vindo sobre as nuvens do céu</a:t>
            </a:r>
            <a:r>
              <a:rPr lang="pt-BR" sz="5400" dirty="0" smtClean="0"/>
              <a:t>, com poder e grande glória.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496944" cy="1067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Mateus 26.64</a:t>
            </a:r>
          </a:p>
          <a:p>
            <a:r>
              <a:rPr lang="pt-BR" sz="5400" dirty="0" smtClean="0"/>
              <a:t>Disse-lhe Jesus: Tu o disseste; digo-vos, porém, que vereis em breve o Filho do homem assentado à direita do Poder, e </a:t>
            </a:r>
            <a:r>
              <a:rPr lang="pt-BR" sz="5400" b="1" dirty="0" smtClean="0">
                <a:solidFill>
                  <a:srgbClr val="FFFF00"/>
                </a:solidFill>
              </a:rPr>
              <a:t>vindo sobre as nuvens do céu</a:t>
            </a:r>
            <a:r>
              <a:rPr lang="pt-BR" sz="5400" dirty="0" smtClean="0"/>
              <a:t>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81184"/>
            <a:ext cx="9144000" cy="1738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900" dirty="0" smtClean="0"/>
              <a:t>Atos 1.9-11</a:t>
            </a:r>
          </a:p>
          <a:p>
            <a:r>
              <a:rPr lang="pt-BR" sz="3900" dirty="0" smtClean="0"/>
              <a:t>E, quando dizia isto, vendo-o eles, foi elevado às alturas, </a:t>
            </a:r>
            <a:r>
              <a:rPr lang="pt-BR" sz="3900" b="1" dirty="0" smtClean="0">
                <a:solidFill>
                  <a:srgbClr val="FFFF00"/>
                </a:solidFill>
              </a:rPr>
              <a:t>e uma nuvem o recebeu</a:t>
            </a:r>
            <a:r>
              <a:rPr lang="pt-BR" sz="3900" dirty="0" smtClean="0"/>
              <a:t>, ocultando-o a seus olhos. E, estando com os olhos fitos no céu, enquanto ele subia, eis que junto deles se puseram dois homens vestidos de branco. Os quais lhes disseram: Homens </a:t>
            </a:r>
            <a:r>
              <a:rPr lang="pt-BR" sz="3900" dirty="0" err="1" smtClean="0"/>
              <a:t>galileus</a:t>
            </a:r>
            <a:r>
              <a:rPr lang="pt-BR" sz="3900" dirty="0" smtClean="0"/>
              <a:t>, por que estais olhando para o céu? Esse Jesus, que dentre vós foi recebido em cima no céu, há de vir assim como para o céu o vistes ir.</a:t>
            </a: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02359"/>
            <a:ext cx="8496944" cy="1228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1.7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Eis que vem com as nuvens</a:t>
            </a:r>
            <a:r>
              <a:rPr lang="pt-BR" sz="5400" dirty="0" smtClean="0"/>
              <a:t>, e </a:t>
            </a:r>
            <a:r>
              <a:rPr lang="pt-BR" sz="5400" b="1" dirty="0" smtClean="0">
                <a:solidFill>
                  <a:srgbClr val="FFFF00"/>
                </a:solidFill>
              </a:rPr>
              <a:t>todo o olho o verá</a:t>
            </a:r>
            <a:r>
              <a:rPr lang="pt-BR" sz="5400" dirty="0" smtClean="0"/>
              <a:t>, até os mesmos que o traspassaram; e todas as tribos da terra se lamentarão sobre ele. Sim. Amém.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302359"/>
            <a:ext cx="8136904" cy="13172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FFFF00"/>
                </a:solidFill>
              </a:rPr>
              <a:t>...todo o olho o verá...</a:t>
            </a:r>
          </a:p>
          <a:p>
            <a:r>
              <a:rPr lang="pt-BR" sz="5400" dirty="0" smtClean="0"/>
              <a:t>A interpretação deve ser literal. </a:t>
            </a:r>
          </a:p>
          <a:p>
            <a:r>
              <a:rPr lang="pt-BR" sz="5400" dirty="0" smtClean="0"/>
              <a:t>Será um acontecimento histórico.</a:t>
            </a:r>
          </a:p>
          <a:p>
            <a:r>
              <a:rPr lang="pt-BR" sz="5400" dirty="0" smtClean="0"/>
              <a:t>A humanidade verá Nosso Senhor Jesus Cristo.</a:t>
            </a:r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10260</TotalTime>
  <Words>663</Words>
  <Application>Microsoft Office PowerPoint</Application>
  <PresentationFormat>Apresentação na tela (4:3)</PresentationFormat>
  <Paragraphs>52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905</cp:revision>
  <dcterms:created xsi:type="dcterms:W3CDTF">2012-01-16T14:03:42Z</dcterms:created>
  <dcterms:modified xsi:type="dcterms:W3CDTF">2021-05-11T23:14:34Z</dcterms:modified>
</cp:coreProperties>
</file>