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24"/>
  </p:notesMasterIdLst>
  <p:sldIdLst>
    <p:sldId id="727" r:id="rId2"/>
    <p:sldId id="731" r:id="rId3"/>
    <p:sldId id="733" r:id="rId4"/>
    <p:sldId id="734" r:id="rId5"/>
    <p:sldId id="735" r:id="rId6"/>
    <p:sldId id="730" r:id="rId7"/>
    <p:sldId id="737" r:id="rId8"/>
    <p:sldId id="736" r:id="rId9"/>
    <p:sldId id="738" r:id="rId10"/>
    <p:sldId id="739" r:id="rId11"/>
    <p:sldId id="740" r:id="rId12"/>
    <p:sldId id="744" r:id="rId13"/>
    <p:sldId id="742" r:id="rId14"/>
    <p:sldId id="743" r:id="rId15"/>
    <p:sldId id="741" r:id="rId16"/>
    <p:sldId id="745" r:id="rId17"/>
    <p:sldId id="749" r:id="rId18"/>
    <p:sldId id="752" r:id="rId19"/>
    <p:sldId id="747" r:id="rId20"/>
    <p:sldId id="750" r:id="rId21"/>
    <p:sldId id="753" r:id="rId22"/>
    <p:sldId id="754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07/04/2021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ap/1/1+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ap/1/1+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ap/1/1+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ap/1/1+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ap/1/1+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ap/1/1+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ap/1/1+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404664"/>
            <a:ext cx="8064896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/>
              <a:t>Título</a:t>
            </a:r>
          </a:p>
          <a:p>
            <a:pPr algn="ctr"/>
            <a:endParaRPr lang="pt-BR" sz="5400" dirty="0" smtClean="0"/>
          </a:p>
          <a:p>
            <a:r>
              <a:rPr lang="pt-BR" sz="5400" dirty="0" smtClean="0"/>
              <a:t>O nome é a transliteração da palavra grega </a:t>
            </a:r>
            <a:r>
              <a:rPr lang="pt-BR" sz="5400" i="1" dirty="0" err="1" smtClean="0"/>
              <a:t>apokalypsis</a:t>
            </a:r>
            <a:r>
              <a:rPr lang="pt-BR" sz="5400" dirty="0" smtClean="0"/>
              <a:t> e significa “revelação, desvendamento”. </a:t>
            </a:r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04664"/>
            <a:ext cx="835292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solidFill>
                  <a:srgbClr val="FFFF00"/>
                </a:solidFill>
              </a:rPr>
              <a:t>Jesus Cristo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Jesus </a:t>
            </a:r>
            <a:r>
              <a:rPr lang="pt-BR" sz="6000" b="1" dirty="0" smtClean="0"/>
              <a:t>=</a:t>
            </a:r>
            <a:r>
              <a:rPr lang="pt-BR" sz="6000" b="1" dirty="0" smtClean="0">
                <a:solidFill>
                  <a:srgbClr val="FFFF00"/>
                </a:solidFill>
              </a:rPr>
              <a:t> </a:t>
            </a:r>
            <a:r>
              <a:rPr lang="pt-BR" sz="6000" dirty="0" smtClean="0"/>
              <a:t>O SENHOR é salvação 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Cristo</a:t>
            </a:r>
            <a:r>
              <a:rPr lang="pt-BR" sz="6000" dirty="0" smtClean="0"/>
              <a:t> (grego)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Messias</a:t>
            </a:r>
            <a:r>
              <a:rPr lang="pt-BR" sz="6000" dirty="0" smtClean="0"/>
              <a:t> (hebraico) 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Tradução</a:t>
            </a:r>
            <a:r>
              <a:rPr lang="pt-BR" sz="6000" dirty="0" smtClean="0"/>
              <a:t> = Ungido</a:t>
            </a:r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568952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Revelação</a:t>
            </a:r>
            <a:r>
              <a:rPr lang="pt-BR" sz="5400" dirty="0" smtClean="0"/>
              <a:t> de </a:t>
            </a:r>
            <a:r>
              <a:rPr lang="pt-BR" sz="5400" b="1" dirty="0" smtClean="0">
                <a:solidFill>
                  <a:srgbClr val="FFFF00"/>
                </a:solidFill>
              </a:rPr>
              <a:t>Jesus Cristo</a:t>
            </a:r>
            <a:r>
              <a:rPr lang="pt-BR" sz="5400" dirty="0" smtClean="0"/>
              <a:t>, a qual </a:t>
            </a:r>
            <a:r>
              <a:rPr lang="pt-BR" sz="5400" b="1" dirty="0" smtClean="0">
                <a:solidFill>
                  <a:srgbClr val="FFFF00"/>
                </a:solidFill>
              </a:rPr>
              <a:t>Deus</a:t>
            </a:r>
            <a:r>
              <a:rPr lang="pt-BR" sz="5400" dirty="0" smtClean="0"/>
              <a:t> lhe deu, para mostrar aos seus servos as coisas que brevemente devem acontecer; e pelo seu anjo as enviou, e as notificou a João seu servo.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hlinkClick r:id="rId2"/>
              </a:rPr>
              <a:t>Apocalipse 1:1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04664"/>
            <a:ext cx="83529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solidFill>
                  <a:srgbClr val="FFFF00"/>
                </a:solidFill>
              </a:rPr>
              <a:t>Deus</a:t>
            </a:r>
          </a:p>
          <a:p>
            <a:r>
              <a:rPr lang="pt-BR" sz="6000" dirty="0" smtClean="0"/>
              <a:t>Palavra polissêmica = palavra com mais de um significado.</a:t>
            </a:r>
          </a:p>
          <a:p>
            <a:endParaRPr lang="pt-BR" sz="6000" dirty="0" smtClean="0"/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568952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Revelação</a:t>
            </a:r>
            <a:r>
              <a:rPr lang="pt-BR" sz="5400" dirty="0" smtClean="0"/>
              <a:t> de </a:t>
            </a:r>
            <a:r>
              <a:rPr lang="pt-BR" sz="5400" b="1" dirty="0" smtClean="0">
                <a:solidFill>
                  <a:srgbClr val="FFFF00"/>
                </a:solidFill>
              </a:rPr>
              <a:t>Jesus Cristo</a:t>
            </a:r>
            <a:r>
              <a:rPr lang="pt-BR" sz="5400" dirty="0" smtClean="0"/>
              <a:t>, a qual </a:t>
            </a:r>
            <a:r>
              <a:rPr lang="pt-BR" sz="5400" b="1" dirty="0" smtClean="0">
                <a:solidFill>
                  <a:srgbClr val="FFFF00"/>
                </a:solidFill>
              </a:rPr>
              <a:t>Deus</a:t>
            </a:r>
            <a:r>
              <a:rPr lang="pt-BR" sz="5400" dirty="0" smtClean="0"/>
              <a:t> </a:t>
            </a:r>
            <a:r>
              <a:rPr lang="pt-BR" sz="5400" dirty="0" smtClean="0">
                <a:solidFill>
                  <a:srgbClr val="FFFF00"/>
                </a:solidFill>
              </a:rPr>
              <a:t>(</a:t>
            </a:r>
            <a:r>
              <a:rPr lang="pt-BR" sz="5400" b="1" dirty="0" smtClean="0">
                <a:solidFill>
                  <a:srgbClr val="FFFF00"/>
                </a:solidFill>
              </a:rPr>
              <a:t>Pai)</a:t>
            </a:r>
            <a:r>
              <a:rPr lang="pt-BR" sz="5400" dirty="0" smtClean="0"/>
              <a:t> lhe deu, para mostrar aos seus servos as coisas que brevemente devem acontecer; e pelo seu anjo as enviou, e as notificou a João seu servo.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hlinkClick r:id="rId2"/>
              </a:rPr>
              <a:t>Apocalipse 1:1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568952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Revelação</a:t>
            </a:r>
            <a:r>
              <a:rPr lang="pt-BR" sz="5400" dirty="0" smtClean="0"/>
              <a:t> de </a:t>
            </a:r>
            <a:r>
              <a:rPr lang="pt-BR" sz="5400" b="1" dirty="0" smtClean="0">
                <a:solidFill>
                  <a:srgbClr val="FFFF00"/>
                </a:solidFill>
              </a:rPr>
              <a:t>Jesus Cristo</a:t>
            </a:r>
            <a:r>
              <a:rPr lang="pt-BR" sz="5400" dirty="0" smtClean="0"/>
              <a:t>, a qual </a:t>
            </a:r>
            <a:r>
              <a:rPr lang="pt-BR" sz="5400" b="1" dirty="0" smtClean="0">
                <a:solidFill>
                  <a:srgbClr val="FFFF00"/>
                </a:solidFill>
              </a:rPr>
              <a:t>Deus (Pai) </a:t>
            </a:r>
            <a:r>
              <a:rPr lang="pt-BR" sz="5400" dirty="0" smtClean="0"/>
              <a:t>lhe deu, para mostrar aos seus </a:t>
            </a:r>
            <a:r>
              <a:rPr lang="pt-BR" sz="5400" b="1" dirty="0" smtClean="0">
                <a:solidFill>
                  <a:srgbClr val="FFFF00"/>
                </a:solidFill>
              </a:rPr>
              <a:t>servos</a:t>
            </a:r>
            <a:r>
              <a:rPr lang="pt-BR" sz="5400" dirty="0" smtClean="0"/>
              <a:t> as coisas que brevemente devem acontecer; e pelo seu anjo as enviou, e as notificou a João seu servo.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hlinkClick r:id="rId2"/>
              </a:rPr>
              <a:t>Apocalipse 1:1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404664"/>
            <a:ext cx="756084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solidFill>
                  <a:srgbClr val="FFFF00"/>
                </a:solidFill>
              </a:rPr>
              <a:t>Servos</a:t>
            </a:r>
          </a:p>
          <a:p>
            <a:pPr algn="ctr"/>
            <a:endParaRPr lang="pt-BR" sz="6000" b="1" dirty="0" smtClean="0">
              <a:solidFill>
                <a:srgbClr val="FFFF00"/>
              </a:solidFill>
            </a:endParaRPr>
          </a:p>
          <a:p>
            <a:r>
              <a:rPr lang="pt-BR" sz="6000" dirty="0" smtClean="0"/>
              <a:t>A Igreja é a serva do senhor</a:t>
            </a:r>
          </a:p>
          <a:p>
            <a:endParaRPr lang="pt-BR" sz="6000" dirty="0" smtClean="0"/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568952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Revelação</a:t>
            </a:r>
            <a:r>
              <a:rPr lang="pt-BR" sz="5400" dirty="0" smtClean="0"/>
              <a:t> de </a:t>
            </a:r>
            <a:r>
              <a:rPr lang="pt-BR" sz="5400" b="1" dirty="0" smtClean="0">
                <a:solidFill>
                  <a:srgbClr val="FFFF00"/>
                </a:solidFill>
              </a:rPr>
              <a:t>Jesus Cristo</a:t>
            </a:r>
            <a:r>
              <a:rPr lang="pt-BR" sz="5400" dirty="0" smtClean="0"/>
              <a:t>, a qual </a:t>
            </a:r>
            <a:r>
              <a:rPr lang="pt-BR" sz="5400" b="1" dirty="0" smtClean="0">
                <a:solidFill>
                  <a:srgbClr val="FFFF00"/>
                </a:solidFill>
              </a:rPr>
              <a:t>Deus (Pai)</a:t>
            </a:r>
            <a:r>
              <a:rPr lang="pt-BR" sz="5400" dirty="0" smtClean="0"/>
              <a:t> lhe deu, para mostrar aos seus </a:t>
            </a:r>
            <a:r>
              <a:rPr lang="pt-BR" sz="5400" b="1" dirty="0" smtClean="0">
                <a:solidFill>
                  <a:srgbClr val="FFFF00"/>
                </a:solidFill>
              </a:rPr>
              <a:t>servos</a:t>
            </a:r>
            <a:r>
              <a:rPr lang="pt-BR" sz="5400" dirty="0" smtClean="0"/>
              <a:t> </a:t>
            </a:r>
            <a:r>
              <a:rPr lang="pt-BR" sz="5400" b="1" dirty="0" smtClean="0">
                <a:solidFill>
                  <a:srgbClr val="FFFF00"/>
                </a:solidFill>
              </a:rPr>
              <a:t>(Igreja)</a:t>
            </a:r>
            <a:r>
              <a:rPr lang="pt-BR" sz="5400" dirty="0" smtClean="0"/>
              <a:t> as coisas que brevemente devem acontecer; e pelo seu anjo as enviou, e as notificou a João seu servo.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hlinkClick r:id="rId2"/>
              </a:rPr>
              <a:t>Apocalipse 1:1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568952" cy="9356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1.1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Revelação</a:t>
            </a:r>
            <a:r>
              <a:rPr lang="pt-BR" sz="5000" dirty="0" smtClean="0"/>
              <a:t> de </a:t>
            </a:r>
            <a:r>
              <a:rPr lang="pt-BR" sz="5000" b="1" dirty="0" smtClean="0">
                <a:solidFill>
                  <a:srgbClr val="FFFF00"/>
                </a:solidFill>
              </a:rPr>
              <a:t>Jesus Cristo</a:t>
            </a:r>
            <a:r>
              <a:rPr lang="pt-BR" sz="5000" dirty="0" smtClean="0"/>
              <a:t>, a qual </a:t>
            </a:r>
            <a:r>
              <a:rPr lang="pt-BR" sz="5000" b="1" dirty="0" smtClean="0">
                <a:solidFill>
                  <a:srgbClr val="FFFF00"/>
                </a:solidFill>
              </a:rPr>
              <a:t>Deus (Pai) </a:t>
            </a:r>
            <a:r>
              <a:rPr lang="pt-BR" sz="5000" dirty="0" smtClean="0"/>
              <a:t>lhe deu, para mostrar aos seus </a:t>
            </a:r>
            <a:r>
              <a:rPr lang="pt-BR" sz="5000" b="1" dirty="0" smtClean="0">
                <a:solidFill>
                  <a:srgbClr val="FFFF00"/>
                </a:solidFill>
              </a:rPr>
              <a:t>servos</a:t>
            </a:r>
            <a:r>
              <a:rPr lang="pt-BR" sz="5000" dirty="0" smtClean="0"/>
              <a:t> </a:t>
            </a:r>
            <a:r>
              <a:rPr lang="pt-BR" sz="5000" b="1" dirty="0" smtClean="0">
                <a:solidFill>
                  <a:srgbClr val="FFFF00"/>
                </a:solidFill>
              </a:rPr>
              <a:t>(Igreja) </a:t>
            </a:r>
            <a:r>
              <a:rPr lang="pt-BR" sz="5000" dirty="0" smtClean="0"/>
              <a:t>as coisas que </a:t>
            </a:r>
            <a:r>
              <a:rPr lang="pt-BR" sz="5000" b="1" dirty="0" smtClean="0">
                <a:solidFill>
                  <a:srgbClr val="FFFF00"/>
                </a:solidFill>
              </a:rPr>
              <a:t>brevemente</a:t>
            </a:r>
            <a:r>
              <a:rPr lang="pt-BR" sz="5000" dirty="0" smtClean="0"/>
              <a:t> devem acontecer; e pelo seu anjo as enviou, e as notificou a João seu servo.</a:t>
            </a:r>
            <a:br>
              <a:rPr lang="pt-BR" sz="50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568952" cy="9356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1.1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Revelação</a:t>
            </a:r>
            <a:r>
              <a:rPr lang="pt-BR" sz="5000" dirty="0" smtClean="0"/>
              <a:t> de </a:t>
            </a:r>
            <a:r>
              <a:rPr lang="pt-BR" sz="5000" b="1" dirty="0" smtClean="0">
                <a:solidFill>
                  <a:srgbClr val="FFFF00"/>
                </a:solidFill>
              </a:rPr>
              <a:t>Jesus Cristo</a:t>
            </a:r>
            <a:r>
              <a:rPr lang="pt-BR" sz="5000" dirty="0" smtClean="0"/>
              <a:t>, a qual </a:t>
            </a:r>
            <a:r>
              <a:rPr lang="pt-BR" sz="5000" b="1" dirty="0" smtClean="0">
                <a:solidFill>
                  <a:srgbClr val="FFFF00"/>
                </a:solidFill>
              </a:rPr>
              <a:t>Deus (Pai) </a:t>
            </a:r>
            <a:r>
              <a:rPr lang="pt-BR" sz="5000" dirty="0" smtClean="0"/>
              <a:t>lhe deu, para mostrar aos seus </a:t>
            </a:r>
            <a:r>
              <a:rPr lang="pt-BR" sz="5000" b="1" dirty="0" smtClean="0">
                <a:solidFill>
                  <a:srgbClr val="FFFF00"/>
                </a:solidFill>
              </a:rPr>
              <a:t>servos</a:t>
            </a:r>
            <a:r>
              <a:rPr lang="pt-BR" sz="5000" dirty="0" smtClean="0"/>
              <a:t> </a:t>
            </a:r>
            <a:r>
              <a:rPr lang="pt-BR" sz="5000" b="1" dirty="0" smtClean="0">
                <a:solidFill>
                  <a:srgbClr val="FFFF00"/>
                </a:solidFill>
              </a:rPr>
              <a:t>(Igreja) </a:t>
            </a:r>
            <a:r>
              <a:rPr lang="pt-BR" sz="5000" dirty="0" smtClean="0"/>
              <a:t>as coisas que </a:t>
            </a:r>
            <a:r>
              <a:rPr lang="pt-BR" sz="5000" b="1" dirty="0" smtClean="0">
                <a:solidFill>
                  <a:srgbClr val="FFFF00"/>
                </a:solidFill>
              </a:rPr>
              <a:t>brevemente</a:t>
            </a:r>
            <a:r>
              <a:rPr lang="pt-BR" sz="5000" dirty="0" smtClean="0"/>
              <a:t> devem acontecer; e pelo seu </a:t>
            </a:r>
            <a:r>
              <a:rPr lang="pt-BR" sz="5000" b="1" dirty="0" smtClean="0">
                <a:solidFill>
                  <a:srgbClr val="FFFF00"/>
                </a:solidFill>
              </a:rPr>
              <a:t>anjo</a:t>
            </a:r>
            <a:r>
              <a:rPr lang="pt-BR" sz="5000" dirty="0" smtClean="0"/>
              <a:t> as enviou, e as notificou a João seu servo.</a:t>
            </a:r>
            <a:br>
              <a:rPr lang="pt-BR" sz="50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568952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Anjo</a:t>
            </a:r>
          </a:p>
          <a:p>
            <a:r>
              <a:rPr lang="pt-BR" sz="5400" dirty="0" smtClean="0"/>
              <a:t>Mensageiro = Prestam-se a nos informar mais sobre Deus, o que Ele faz e como faz, bem como seu querer, princípio que corrobora a razão de ser dessas criaturas.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640960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/>
              <a:t>Autoria e data</a:t>
            </a:r>
            <a:endParaRPr lang="pt-BR" sz="4800" dirty="0" smtClean="0"/>
          </a:p>
          <a:p>
            <a:r>
              <a:rPr lang="pt-BR" sz="4800" dirty="0" smtClean="0"/>
              <a:t>A tradição tem atribuído a autoria do livro ao apóstolo João. Ele teria sido exilado na ilha de </a:t>
            </a:r>
            <a:r>
              <a:rPr lang="pt-BR" sz="4800" dirty="0" err="1" smtClean="0"/>
              <a:t>Patmos</a:t>
            </a:r>
            <a:r>
              <a:rPr lang="pt-BR" sz="4800" dirty="0" smtClean="0"/>
              <a:t> (1.9). Porém, conforme 10.11, é possível inferir que João teria saído dali e se estabelecido em </a:t>
            </a:r>
            <a:r>
              <a:rPr lang="pt-BR" sz="4800" dirty="0" err="1" smtClean="0"/>
              <a:t>Éfeso</a:t>
            </a:r>
            <a:r>
              <a:rPr lang="pt-BR" sz="4800" dirty="0" smtClean="0"/>
              <a:t>, onde teria escrito o livro por volta do ano </a:t>
            </a:r>
            <a:r>
              <a:rPr lang="pt-BR" sz="4800" dirty="0" smtClean="0"/>
              <a:t>90 </a:t>
            </a:r>
            <a:r>
              <a:rPr lang="pt-BR" sz="4800" dirty="0" err="1" smtClean="0"/>
              <a:t>d.C.</a:t>
            </a:r>
            <a:endParaRPr lang="pt-BR" sz="4800" dirty="0" smtClean="0"/>
          </a:p>
          <a:p>
            <a:r>
              <a:rPr lang="pt-BR" sz="4800" dirty="0" smtClean="0"/>
              <a:t> </a:t>
            </a:r>
          </a:p>
          <a:p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568952" cy="10125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900" dirty="0" smtClean="0"/>
              <a:t>Apocalipse 1.1</a:t>
            </a:r>
          </a:p>
          <a:p>
            <a:r>
              <a:rPr lang="pt-BR" sz="4900" b="1" dirty="0" smtClean="0">
                <a:solidFill>
                  <a:srgbClr val="FFFF00"/>
                </a:solidFill>
              </a:rPr>
              <a:t>Revelação</a:t>
            </a:r>
            <a:r>
              <a:rPr lang="pt-BR" sz="4900" dirty="0" smtClean="0"/>
              <a:t> de </a:t>
            </a:r>
            <a:r>
              <a:rPr lang="pt-BR" sz="4900" b="1" dirty="0" smtClean="0">
                <a:solidFill>
                  <a:srgbClr val="FFFF00"/>
                </a:solidFill>
              </a:rPr>
              <a:t>Jesus Cristo</a:t>
            </a:r>
            <a:r>
              <a:rPr lang="pt-BR" sz="4900" dirty="0" smtClean="0"/>
              <a:t>, a qual </a:t>
            </a:r>
            <a:r>
              <a:rPr lang="pt-BR" sz="4900" b="1" dirty="0" smtClean="0">
                <a:solidFill>
                  <a:srgbClr val="FFFF00"/>
                </a:solidFill>
              </a:rPr>
              <a:t>Deus (Pai) </a:t>
            </a:r>
            <a:r>
              <a:rPr lang="pt-BR" sz="4900" dirty="0" smtClean="0"/>
              <a:t>lhe deu, para mostrar aos seus </a:t>
            </a:r>
            <a:r>
              <a:rPr lang="pt-BR" sz="4900" b="1" dirty="0" smtClean="0">
                <a:solidFill>
                  <a:srgbClr val="FFFF00"/>
                </a:solidFill>
              </a:rPr>
              <a:t>servos</a:t>
            </a:r>
            <a:r>
              <a:rPr lang="pt-BR" sz="4900" dirty="0" smtClean="0"/>
              <a:t> </a:t>
            </a:r>
            <a:r>
              <a:rPr lang="pt-BR" sz="4900" b="1" dirty="0" smtClean="0">
                <a:solidFill>
                  <a:srgbClr val="FFFF00"/>
                </a:solidFill>
              </a:rPr>
              <a:t>(Igreja) </a:t>
            </a:r>
            <a:r>
              <a:rPr lang="pt-BR" sz="4900" dirty="0" smtClean="0"/>
              <a:t>as coisas que </a:t>
            </a:r>
            <a:r>
              <a:rPr lang="pt-BR" sz="4900" b="1" dirty="0" smtClean="0">
                <a:solidFill>
                  <a:srgbClr val="FFFF00"/>
                </a:solidFill>
              </a:rPr>
              <a:t>brevemente</a:t>
            </a:r>
            <a:r>
              <a:rPr lang="pt-BR" sz="4900" dirty="0" smtClean="0"/>
              <a:t> devem acontecer; e pelo seu </a:t>
            </a:r>
            <a:r>
              <a:rPr lang="pt-BR" sz="4900" b="1" dirty="0" smtClean="0">
                <a:solidFill>
                  <a:srgbClr val="FFFF00"/>
                </a:solidFill>
              </a:rPr>
              <a:t>anjo</a:t>
            </a:r>
            <a:r>
              <a:rPr lang="pt-BR" sz="4900" dirty="0" smtClean="0"/>
              <a:t> </a:t>
            </a:r>
            <a:r>
              <a:rPr lang="pt-BR" sz="4900" b="1" dirty="0" smtClean="0">
                <a:solidFill>
                  <a:srgbClr val="FFFF00"/>
                </a:solidFill>
              </a:rPr>
              <a:t>(mensageiro) </a:t>
            </a:r>
            <a:r>
              <a:rPr lang="pt-BR" sz="4900" dirty="0" smtClean="0"/>
              <a:t>as enviou, e as notificou a </a:t>
            </a:r>
            <a:r>
              <a:rPr lang="pt-BR" sz="4900" b="1" dirty="0" smtClean="0">
                <a:solidFill>
                  <a:srgbClr val="FFFF00"/>
                </a:solidFill>
              </a:rPr>
              <a:t>João</a:t>
            </a:r>
            <a:r>
              <a:rPr lang="pt-BR" sz="4900" dirty="0" smtClean="0"/>
              <a:t> seu </a:t>
            </a:r>
            <a:r>
              <a:rPr lang="pt-BR" sz="4900" b="1" dirty="0" smtClean="0">
                <a:solidFill>
                  <a:srgbClr val="FFFF00"/>
                </a:solidFill>
              </a:rPr>
              <a:t>servo (Igreja)</a:t>
            </a:r>
            <a:r>
              <a:rPr lang="pt-BR" sz="4900" dirty="0" smtClean="0"/>
              <a:t>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568952" cy="10125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900" dirty="0" smtClean="0"/>
              <a:t>Apocalipse 1.1</a:t>
            </a:r>
          </a:p>
          <a:p>
            <a:r>
              <a:rPr lang="pt-BR" sz="4900" b="1" dirty="0" smtClean="0">
                <a:solidFill>
                  <a:srgbClr val="FFFF00"/>
                </a:solidFill>
              </a:rPr>
              <a:t>Revelação</a:t>
            </a:r>
            <a:r>
              <a:rPr lang="pt-BR" sz="4900" dirty="0" smtClean="0"/>
              <a:t> de </a:t>
            </a:r>
            <a:r>
              <a:rPr lang="pt-BR" sz="4900" b="1" dirty="0" smtClean="0">
                <a:solidFill>
                  <a:srgbClr val="FFFF00"/>
                </a:solidFill>
              </a:rPr>
              <a:t>Jesus Cristo</a:t>
            </a:r>
            <a:r>
              <a:rPr lang="pt-BR" sz="4900" dirty="0" smtClean="0"/>
              <a:t>, a qual </a:t>
            </a:r>
            <a:r>
              <a:rPr lang="pt-BR" sz="4900" b="1" dirty="0" smtClean="0">
                <a:solidFill>
                  <a:srgbClr val="FFFF00"/>
                </a:solidFill>
              </a:rPr>
              <a:t>Deus (Pai) </a:t>
            </a:r>
            <a:r>
              <a:rPr lang="pt-BR" sz="4900" dirty="0" smtClean="0"/>
              <a:t>lhe deu, para mostrar aos seus </a:t>
            </a:r>
            <a:r>
              <a:rPr lang="pt-BR" sz="4900" b="1" dirty="0" smtClean="0">
                <a:solidFill>
                  <a:srgbClr val="FFFF00"/>
                </a:solidFill>
              </a:rPr>
              <a:t>servos</a:t>
            </a:r>
            <a:r>
              <a:rPr lang="pt-BR" sz="4900" dirty="0" smtClean="0"/>
              <a:t> </a:t>
            </a:r>
            <a:r>
              <a:rPr lang="pt-BR" sz="4900" b="1" dirty="0" smtClean="0">
                <a:solidFill>
                  <a:srgbClr val="FFFF00"/>
                </a:solidFill>
              </a:rPr>
              <a:t>(Igreja) </a:t>
            </a:r>
            <a:r>
              <a:rPr lang="pt-BR" sz="4900" dirty="0" smtClean="0"/>
              <a:t>as coisas que </a:t>
            </a:r>
            <a:r>
              <a:rPr lang="pt-BR" sz="4900" b="1" dirty="0" smtClean="0">
                <a:solidFill>
                  <a:srgbClr val="FFFF00"/>
                </a:solidFill>
              </a:rPr>
              <a:t>brevemente</a:t>
            </a:r>
            <a:r>
              <a:rPr lang="pt-BR" sz="4900" dirty="0" smtClean="0"/>
              <a:t> devem acontecer; e pelo seu </a:t>
            </a:r>
            <a:r>
              <a:rPr lang="pt-BR" sz="4900" b="1" dirty="0" smtClean="0">
                <a:solidFill>
                  <a:srgbClr val="FFFF00"/>
                </a:solidFill>
              </a:rPr>
              <a:t>anjo</a:t>
            </a:r>
            <a:r>
              <a:rPr lang="pt-BR" sz="4900" dirty="0" smtClean="0"/>
              <a:t> </a:t>
            </a:r>
            <a:r>
              <a:rPr lang="pt-BR" sz="4900" b="1" dirty="0" smtClean="0">
                <a:solidFill>
                  <a:srgbClr val="FFFF00"/>
                </a:solidFill>
              </a:rPr>
              <a:t>(mensageiro) </a:t>
            </a:r>
            <a:r>
              <a:rPr lang="pt-BR" sz="4900" dirty="0" smtClean="0"/>
              <a:t>as enviou, e as notificou a </a:t>
            </a:r>
            <a:r>
              <a:rPr lang="pt-BR" sz="4900" b="1" dirty="0" smtClean="0">
                <a:solidFill>
                  <a:srgbClr val="FFFF00"/>
                </a:solidFill>
              </a:rPr>
              <a:t>João</a:t>
            </a:r>
            <a:r>
              <a:rPr lang="pt-BR" sz="4900" dirty="0" smtClean="0"/>
              <a:t> seu </a:t>
            </a:r>
            <a:r>
              <a:rPr lang="pt-BR" sz="4900" b="1" dirty="0" smtClean="0">
                <a:solidFill>
                  <a:srgbClr val="FFFF00"/>
                </a:solidFill>
              </a:rPr>
              <a:t>servo (Igreja)</a:t>
            </a:r>
            <a:r>
              <a:rPr lang="pt-BR" sz="4900" dirty="0" smtClean="0"/>
              <a:t>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568952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900" dirty="0" smtClean="0"/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  <p:sp>
        <p:nvSpPr>
          <p:cNvPr id="3" name="Seta para baixo 2"/>
          <p:cNvSpPr/>
          <p:nvPr/>
        </p:nvSpPr>
        <p:spPr>
          <a:xfrm>
            <a:off x="4211960" y="980728"/>
            <a:ext cx="484632" cy="576064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2843808" y="116632"/>
            <a:ext cx="3168352" cy="86409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Pai (Deus)</a:t>
            </a:r>
            <a:endParaRPr lang="pt-BR" sz="4800" b="1" dirty="0">
              <a:solidFill>
                <a:srgbClr val="FFFF00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2699792" y="1556792"/>
            <a:ext cx="3456384" cy="86409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Filho (Deus)</a:t>
            </a:r>
            <a:endParaRPr lang="pt-BR" sz="4800" b="1" dirty="0">
              <a:solidFill>
                <a:srgbClr val="FFFF00"/>
              </a:solidFill>
            </a:endParaRPr>
          </a:p>
        </p:txBody>
      </p:sp>
      <p:sp>
        <p:nvSpPr>
          <p:cNvPr id="7" name="Seta para baixo 6"/>
          <p:cNvSpPr/>
          <p:nvPr/>
        </p:nvSpPr>
        <p:spPr>
          <a:xfrm>
            <a:off x="4211960" y="2492896"/>
            <a:ext cx="484632" cy="576064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1979712" y="3068960"/>
            <a:ext cx="5112568" cy="86409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Anjo (Mensageiro)</a:t>
            </a:r>
            <a:endParaRPr lang="pt-BR" sz="4800" b="1" dirty="0">
              <a:solidFill>
                <a:srgbClr val="FFFF00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2411760" y="4509120"/>
            <a:ext cx="4248472" cy="86409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João (Escritor)</a:t>
            </a:r>
            <a:endParaRPr lang="pt-BR" sz="4800" b="1" dirty="0">
              <a:solidFill>
                <a:srgbClr val="FFFF00"/>
              </a:solidFill>
            </a:endParaRPr>
          </a:p>
        </p:txBody>
      </p:sp>
      <p:sp>
        <p:nvSpPr>
          <p:cNvPr id="10" name="Seta para baixo 9"/>
          <p:cNvSpPr/>
          <p:nvPr/>
        </p:nvSpPr>
        <p:spPr>
          <a:xfrm>
            <a:off x="4211960" y="3933056"/>
            <a:ext cx="484632" cy="576064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411760" y="5949280"/>
            <a:ext cx="4320480" cy="86409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Servos (Igreja)</a:t>
            </a:r>
            <a:endParaRPr lang="pt-BR" sz="4800" b="1" dirty="0">
              <a:solidFill>
                <a:srgbClr val="FFFF00"/>
              </a:solidFill>
            </a:endParaRPr>
          </a:p>
        </p:txBody>
      </p:sp>
      <p:sp>
        <p:nvSpPr>
          <p:cNvPr id="12" name="Seta para baixo 11"/>
          <p:cNvSpPr/>
          <p:nvPr/>
        </p:nvSpPr>
        <p:spPr>
          <a:xfrm>
            <a:off x="4211960" y="5373216"/>
            <a:ext cx="484632" cy="576064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/>
              <a:t>Assunto</a:t>
            </a:r>
            <a:endParaRPr lang="pt-BR" sz="4800" dirty="0" smtClean="0"/>
          </a:p>
          <a:p>
            <a:r>
              <a:rPr lang="pt-BR" sz="4800" dirty="0" smtClean="0"/>
              <a:t>É o único livro integralmente profético do Novo Testamento. Parece resumir em si diversas referências dos profetas do Antigo Testamento, utilizando termos, expressões e imagens constantes nos mesmos. </a:t>
            </a:r>
            <a:endParaRPr lang="pt-BR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02359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800" dirty="0" smtClean="0"/>
              <a:t>O livro de Daniel apresenta o mesmo estilo, bem como algumas porções de Ezequiel. O livro descreve, em sua maior porção, eventos do mundo espiritual que refletem no mundo físico. Fala de assuntos variados como a situação espiritual de sete igrejas da Ásia Menor, a adoração no céu, juízos de Deus sobre a terra, o governo da Besta, martírio dos justos, o Milênio, a Nova Jerusalém, o novo céu e a nova terra.</a:t>
            </a:r>
            <a:r>
              <a:rPr lang="pt-BR" dirty="0" smtClean="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0"/>
            <a:ext cx="806489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600" dirty="0" smtClean="0"/>
          </a:p>
          <a:p>
            <a:r>
              <a:rPr lang="pt-BR" dirty="0" smtClean="0"/>
              <a:t>Alguns enxergam nestas visões e revelações, eventos que ocorreram nos primeiros séculos da Igreja. Outros entendem que são acontecimentos que se realizaram durante a Era Cristã. Outros os apontam como se referindo a eventos ainda futuros. Ainda outros os enxergam como uma representação simbólica da luta entre o bem  e o mal.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568952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</a:t>
            </a:r>
          </a:p>
          <a:p>
            <a:r>
              <a:rPr lang="pt-BR" sz="5400" dirty="0" smtClean="0"/>
              <a:t>Revelação de Jesus Cristo, a qual Deus lhe deu, para mostrar aos seus servos as coisas que brevemente devem acontecer; e pelo seu anjo as enviou, e as notificou a João seu servo.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hlinkClick r:id="rId2"/>
              </a:rPr>
              <a:t>Apocalipse 1:1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568952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Revelação</a:t>
            </a:r>
            <a:r>
              <a:rPr lang="pt-BR" sz="5400" dirty="0" smtClean="0"/>
              <a:t> de Jesus Cristo, a qual Deus lhe deu, para mostrar aos seus servos as coisas que brevemente devem acontecer; e pelo seu anjo as enviou, e as notificou a João seu servo.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hlinkClick r:id="rId2"/>
              </a:rPr>
              <a:t>Apocalipse 1:1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04664"/>
            <a:ext cx="83529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solidFill>
                  <a:srgbClr val="FFFF00"/>
                </a:solidFill>
              </a:rPr>
              <a:t>Revelação = </a:t>
            </a:r>
            <a:r>
              <a:rPr lang="pt-BR" sz="6000" dirty="0" smtClean="0">
                <a:solidFill>
                  <a:srgbClr val="FFFF00"/>
                </a:solidFill>
              </a:rPr>
              <a:t>Apocalipse</a:t>
            </a:r>
            <a:r>
              <a:rPr lang="pt-BR" sz="6000" dirty="0" smtClean="0"/>
              <a:t> </a:t>
            </a:r>
          </a:p>
          <a:p>
            <a:r>
              <a:rPr lang="pt-BR" sz="6000" dirty="0" smtClean="0"/>
              <a:t>É a transliteração da palavra grega </a:t>
            </a:r>
            <a:r>
              <a:rPr lang="pt-BR" sz="6000" i="1" dirty="0" err="1" smtClean="0"/>
              <a:t>apokalypsis</a:t>
            </a:r>
            <a:r>
              <a:rPr lang="pt-BR" sz="6000" dirty="0" smtClean="0"/>
              <a:t> e significa “revelação, desvendamento”. </a:t>
            </a:r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568952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Revelação</a:t>
            </a:r>
            <a:r>
              <a:rPr lang="pt-BR" sz="5400" dirty="0" smtClean="0"/>
              <a:t> de </a:t>
            </a:r>
            <a:r>
              <a:rPr lang="pt-BR" sz="5400" b="1" dirty="0" smtClean="0">
                <a:solidFill>
                  <a:srgbClr val="FFFF00"/>
                </a:solidFill>
              </a:rPr>
              <a:t>Jesus Cristo</a:t>
            </a:r>
            <a:r>
              <a:rPr lang="pt-BR" sz="5400" dirty="0" smtClean="0"/>
              <a:t>, a qual Deus lhe deu, para mostrar aos seus servos as coisas que brevemente devem acontecer; e pelo seu anjo as enviou, e as notificou a João seu servo.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hlinkClick r:id="rId2"/>
              </a:rPr>
              <a:t>Apocalipse 1:1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9283</TotalTime>
  <Words>845</Words>
  <Application>Microsoft Office PowerPoint</Application>
  <PresentationFormat>Apresentação na tela (4:3)</PresentationFormat>
  <Paragraphs>62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813</cp:revision>
  <dcterms:created xsi:type="dcterms:W3CDTF">2012-01-16T14:03:42Z</dcterms:created>
  <dcterms:modified xsi:type="dcterms:W3CDTF">2021-04-07T14:50:34Z</dcterms:modified>
</cp:coreProperties>
</file>