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65" r:id="rId2"/>
    <p:sldId id="555" r:id="rId3"/>
    <p:sldId id="616" r:id="rId4"/>
    <p:sldId id="615" r:id="rId5"/>
    <p:sldId id="619" r:id="rId6"/>
    <p:sldId id="556" r:id="rId7"/>
    <p:sldId id="618" r:id="rId8"/>
    <p:sldId id="589" r:id="rId9"/>
    <p:sldId id="617" r:id="rId10"/>
    <p:sldId id="588" r:id="rId11"/>
    <p:sldId id="590" r:id="rId12"/>
    <p:sldId id="591" r:id="rId13"/>
    <p:sldId id="558" r:id="rId14"/>
    <p:sldId id="559" r:id="rId15"/>
    <p:sldId id="560" r:id="rId16"/>
    <p:sldId id="561" r:id="rId17"/>
    <p:sldId id="568" r:id="rId18"/>
    <p:sldId id="569" r:id="rId19"/>
    <p:sldId id="598" r:id="rId20"/>
    <p:sldId id="599" r:id="rId21"/>
    <p:sldId id="600" r:id="rId22"/>
    <p:sldId id="601" r:id="rId23"/>
    <p:sldId id="570" r:id="rId24"/>
    <p:sldId id="602" r:id="rId25"/>
    <p:sldId id="571" r:id="rId26"/>
    <p:sldId id="620" r:id="rId27"/>
    <p:sldId id="603" r:id="rId28"/>
    <p:sldId id="572" r:id="rId29"/>
    <p:sldId id="604" r:id="rId30"/>
    <p:sldId id="573" r:id="rId31"/>
    <p:sldId id="606" r:id="rId32"/>
    <p:sldId id="605" r:id="rId33"/>
    <p:sldId id="607" r:id="rId34"/>
    <p:sldId id="574" r:id="rId35"/>
    <p:sldId id="608" r:id="rId36"/>
    <p:sldId id="575" r:id="rId37"/>
    <p:sldId id="609" r:id="rId38"/>
    <p:sldId id="610" r:id="rId39"/>
    <p:sldId id="611" r:id="rId40"/>
    <p:sldId id="576" r:id="rId41"/>
    <p:sldId id="612" r:id="rId42"/>
    <p:sldId id="613" r:id="rId43"/>
    <p:sldId id="577" r:id="rId44"/>
    <p:sldId id="578" r:id="rId45"/>
    <p:sldId id="592" r:id="rId46"/>
    <p:sldId id="593" r:id="rId47"/>
    <p:sldId id="594" r:id="rId48"/>
    <p:sldId id="595" r:id="rId49"/>
    <p:sldId id="596" r:id="rId50"/>
    <p:sldId id="597" r:id="rId51"/>
    <p:sldId id="579" r:id="rId52"/>
    <p:sldId id="580" r:id="rId53"/>
    <p:sldId id="581" r:id="rId54"/>
    <p:sldId id="582" r:id="rId55"/>
    <p:sldId id="583" r:id="rId56"/>
    <p:sldId id="584" r:id="rId57"/>
    <p:sldId id="585" r:id="rId58"/>
    <p:sldId id="586" r:id="rId59"/>
    <p:sldId id="587" r:id="rId6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1961" autoAdjust="0"/>
  </p:normalViewPr>
  <p:slideViewPr>
    <p:cSldViewPr>
      <p:cViewPr varScale="1">
        <p:scale>
          <a:sx n="59" d="100"/>
          <a:sy n="59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tos/10/22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1pe/3/22" TargetMode="Externa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539552" y="-1229453"/>
            <a:ext cx="7848872" cy="92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r>
              <a:rPr lang="pt-BR" sz="7200" dirty="0" err="1" smtClean="0">
                <a:latin typeface="Arial Black" pitchFamily="34" charset="0"/>
              </a:rPr>
              <a:t>Angelologia</a:t>
            </a:r>
            <a:endParaRPr lang="pt-BR" sz="7200" dirty="0" smtClean="0">
              <a:latin typeface="Arial Black" pitchFamily="34" charset="0"/>
            </a:endParaRPr>
          </a:p>
          <a:p>
            <a:pPr algn="ctr"/>
            <a:endParaRPr lang="pt-BR" sz="7200" dirty="0" smtClean="0">
              <a:latin typeface="Arial Black" pitchFamily="34" charset="0"/>
            </a:endParaRPr>
          </a:p>
          <a:p>
            <a:pPr algn="ctr"/>
            <a:r>
              <a:rPr lang="pt-BR" sz="7200" dirty="0" smtClean="0">
                <a:latin typeface="Arial Black" pitchFamily="34" charset="0"/>
              </a:rPr>
              <a:t> Doutrina </a:t>
            </a:r>
          </a:p>
          <a:p>
            <a:pPr algn="ctr"/>
            <a:r>
              <a:rPr lang="pt-BR" sz="7200" dirty="0" smtClean="0">
                <a:latin typeface="Arial Black" pitchFamily="34" charset="0"/>
              </a:rPr>
              <a:t>dos anjos</a:t>
            </a:r>
          </a:p>
          <a:p>
            <a:pPr algn="ctr"/>
            <a:endParaRPr lang="pt-BR" sz="7200" dirty="0" smtClean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 eaLnBrk="0" hangingPunct="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332656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 Black" pitchFamily="34" charset="0"/>
              </a:rPr>
              <a:t>A extensão da criação angelical, está grafada na ordem dos milhões e dos milhares, segundo Daniel 7.10 e Apocalipse 5.11.</a:t>
            </a: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332656"/>
            <a:ext cx="871296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Arial Black" pitchFamily="34" charset="0"/>
              </a:rPr>
              <a:t>Daniel 7.10</a:t>
            </a:r>
          </a:p>
          <a:p>
            <a:pPr algn="ctr"/>
            <a:r>
              <a:rPr lang="pt-BR" sz="4800" dirty="0" smtClean="0">
                <a:latin typeface="Arial Black" pitchFamily="34" charset="0"/>
              </a:rPr>
              <a:t>Um rio de fogo manava e saía de diante dele; milhares de milhares o serviam, e milhões de milhões assistiam diante dele; assentou-se o juízo, e abriram-se os livros.</a:t>
            </a:r>
            <a:br>
              <a:rPr lang="pt-BR" sz="48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332656"/>
            <a:ext cx="8712968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Arial Black" pitchFamily="34" charset="0"/>
              </a:rPr>
              <a:t>Apocalipse 5.11</a:t>
            </a:r>
          </a:p>
          <a:p>
            <a:pPr algn="ctr"/>
            <a:r>
              <a:rPr lang="pt-BR" sz="4800" dirty="0" smtClean="0">
                <a:latin typeface="Arial Black" pitchFamily="34" charset="0"/>
              </a:rPr>
              <a:t>E olhei, e ouvi a voz de muitos anjos ao redor do trono, e dos animais, e dos anciãos; e era o número deles milhões de milhões, e milhares de milhares</a:t>
            </a:r>
            <a:br>
              <a:rPr lang="pt-BR" sz="4800" dirty="0" smtClean="0">
                <a:latin typeface="Arial Black" pitchFamily="34" charset="0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latin typeface="Arial Black" pitchFamily="34" charset="0"/>
              </a:rPr>
              <a:t/>
            </a:r>
            <a:br>
              <a:rPr lang="pt-BR" sz="48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71296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 smtClean="0">
                <a:latin typeface="Arial Black" pitchFamily="34" charset="0"/>
              </a:rPr>
              <a:t>Os anjos foram criados com um corpo espiritual e destituídos de carne exatamente para que a habitação natural destes, situada “no céu”, pudesse acomodá-los, uma vez que tal lugar não admite “substância” que se corrompa, como carne e sangue, já que ambos são vulneráveis ao processo de decomposição, o que os tornaria carentes de “glorificação corporal”, como o homem.</a:t>
            </a:r>
          </a:p>
          <a:p>
            <a:endParaRPr lang="pt-BR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Arial Black" pitchFamily="34" charset="0"/>
              </a:rPr>
              <a:t>Lucas 20:36</a:t>
            </a:r>
          </a:p>
          <a:p>
            <a:pPr algn="ctr"/>
            <a:endParaRPr lang="pt-BR" sz="4800" dirty="0" smtClean="0">
              <a:latin typeface="Arial Black" pitchFamily="34" charset="0"/>
            </a:endParaRPr>
          </a:p>
          <a:p>
            <a:pPr algn="ctr"/>
            <a:r>
              <a:rPr lang="pt-BR" sz="4800" dirty="0" smtClean="0">
                <a:latin typeface="Arial Black" pitchFamily="34" charset="0"/>
              </a:rPr>
              <a:t>“Porque já não podem </a:t>
            </a:r>
          </a:p>
          <a:p>
            <a:pPr algn="ctr"/>
            <a:r>
              <a:rPr lang="pt-BR" sz="4800" dirty="0" smtClean="0">
                <a:latin typeface="Arial Black" pitchFamily="34" charset="0"/>
              </a:rPr>
              <a:t>mais morrer, pois são </a:t>
            </a:r>
          </a:p>
          <a:p>
            <a:pPr algn="ctr"/>
            <a:r>
              <a:rPr lang="pt-BR" sz="4800" dirty="0" smtClean="0">
                <a:latin typeface="Arial Black" pitchFamily="34" charset="0"/>
              </a:rPr>
              <a:t>iguais aos anjos...”</a:t>
            </a:r>
            <a:endParaRPr lang="pt-BR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88204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 Black" pitchFamily="34" charset="0"/>
              </a:rPr>
              <a:t>Lucas 1.11,12</a:t>
            </a:r>
          </a:p>
          <a:p>
            <a:pPr algn="ctr"/>
            <a:endParaRPr lang="pt-BR" sz="4400" dirty="0" smtClean="0">
              <a:latin typeface="Arial Black" pitchFamily="34" charset="0"/>
            </a:endParaRPr>
          </a:p>
          <a:p>
            <a:pPr algn="ctr"/>
            <a:r>
              <a:rPr lang="pt-BR" dirty="0" smtClean="0">
                <a:latin typeface="Arial Black" pitchFamily="34" charset="0"/>
              </a:rPr>
              <a:t>E um anjo do Senhor lhe apareceu, posto em pé, à direita do altar do incenso.</a:t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>
                <a:latin typeface="Arial Black" pitchFamily="34" charset="0"/>
              </a:rPr>
              <a:t>E Zacarias, vendo-o, turbou-se, e caiu temor sobre ele.</a:t>
            </a:r>
            <a:br>
              <a:rPr lang="pt-BR" dirty="0" smtClean="0">
                <a:latin typeface="Arial Black" pitchFamily="34" charset="0"/>
              </a:rPr>
            </a:br>
            <a:endParaRPr lang="pt-BR" dirty="0" smtClean="0">
              <a:latin typeface="Arial Black" pitchFamily="34" charset="0"/>
            </a:endParaRPr>
          </a:p>
          <a:p>
            <a:r>
              <a:rPr lang="pt-PT" sz="4400" dirty="0" smtClean="0"/>
              <a:t> </a:t>
            </a:r>
            <a:endParaRPr lang="pt-BR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60648"/>
            <a:ext cx="828092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 Black" pitchFamily="34" charset="0"/>
              </a:rPr>
              <a:t>Marcos 12:25</a:t>
            </a:r>
          </a:p>
          <a:p>
            <a:pPr algn="ctr"/>
            <a:endParaRPr lang="pt-BR" sz="4400" dirty="0" smtClean="0">
              <a:latin typeface="Arial Black" pitchFamily="34" charset="0"/>
            </a:endParaRPr>
          </a:p>
          <a:p>
            <a:pPr algn="ctr"/>
            <a:r>
              <a:rPr lang="pt-BR" sz="4400" dirty="0" smtClean="0">
                <a:latin typeface="Arial Black" pitchFamily="34" charset="0"/>
              </a:rPr>
              <a:t>Porquanto, quando ressuscitarem dentre os mortos, nem casarão, nem se darão em casamento, mas serão como os anjos que estão nos céus.</a:t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PT" sz="4400" dirty="0" smtClean="0"/>
              <a:t> </a:t>
            </a:r>
            <a:endParaRPr lang="pt-BR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/>
          <p:cNvSpPr txBox="1">
            <a:spLocks noChangeArrowheads="1"/>
          </p:cNvSpPr>
          <p:nvPr/>
        </p:nvSpPr>
        <p:spPr bwMode="auto">
          <a:xfrm>
            <a:off x="251520" y="332657"/>
            <a:ext cx="889248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dirty="0" err="1">
                <a:latin typeface="Arial Black" pitchFamily="34" charset="0"/>
              </a:rPr>
              <a:t>Colossenses</a:t>
            </a:r>
            <a:r>
              <a:rPr lang="pt-BR" sz="4400" dirty="0">
                <a:latin typeface="Arial Black" pitchFamily="34" charset="0"/>
              </a:rPr>
              <a:t> 1:16</a:t>
            </a:r>
          </a:p>
          <a:p>
            <a:pPr algn="ctr" eaLnBrk="1" hangingPunct="1"/>
            <a:r>
              <a:rPr lang="pt-BR" sz="4400" dirty="0">
                <a:latin typeface="Arial Black" pitchFamily="34" charset="0"/>
              </a:rPr>
              <a:t>Porque nele foram criadas todas as coisas que há nos céus e na terra, visíveis e invisíveis, sejam tronos, sejam dominações, sejam principados, sejam potestades. Tudo foi criado por ele e para ele.</a:t>
            </a:r>
            <a:br>
              <a:rPr lang="pt-BR" sz="4400" dirty="0">
                <a:latin typeface="Arial Black" pitchFamily="34" charset="0"/>
              </a:rPr>
            </a:br>
            <a:endParaRPr lang="pt-B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43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0" y="332656"/>
            <a:ext cx="91440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3600" b="1" dirty="0" smtClean="0">
                <a:latin typeface="Arial Black" pitchFamily="34" charset="0"/>
              </a:rPr>
              <a:t>Tronos - </a:t>
            </a:r>
            <a:r>
              <a:rPr lang="pt-BR" sz="3600" dirty="0" smtClean="0">
                <a:latin typeface="Arial Black" pitchFamily="34" charset="0"/>
              </a:rPr>
              <a:t>Tem </a:t>
            </a:r>
            <a:r>
              <a:rPr lang="pt-BR" sz="3600" dirty="0">
                <a:latin typeface="Arial Black" pitchFamily="34" charset="0"/>
              </a:rPr>
              <a:t>um sentido especial porque se refere a uma classe de anjos que está diretamente ligada à majestade e soberania de Deus. </a:t>
            </a:r>
            <a:endParaRPr lang="pt-BR" sz="36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3600" dirty="0" smtClean="0">
                <a:latin typeface="Arial Black" pitchFamily="34" charset="0"/>
              </a:rPr>
              <a:t>É </a:t>
            </a:r>
            <a:r>
              <a:rPr lang="pt-BR" sz="3600" dirty="0">
                <a:latin typeface="Arial Black" pitchFamily="34" charset="0"/>
              </a:rPr>
              <a:t>possível que os “querubins” estejam diretamente ligados a esse tipo de atividade real, pois alguns textos identificam os querubins como os seres sobre os quais Deus está assentado e reinando </a:t>
            </a:r>
          </a:p>
          <a:p>
            <a:pPr eaLnBrk="1" hangingPunct="1"/>
            <a:r>
              <a:rPr lang="pt-BR" sz="3600" dirty="0">
                <a:latin typeface="Arial Black" pitchFamily="34" charset="0"/>
              </a:rPr>
              <a:t>(1Sm 4.4; 2Rs 19.15; </a:t>
            </a:r>
            <a:r>
              <a:rPr lang="pt-BR" sz="3600" dirty="0" err="1">
                <a:latin typeface="Arial Black" pitchFamily="34" charset="0"/>
              </a:rPr>
              <a:t>Sl</a:t>
            </a:r>
            <a:r>
              <a:rPr lang="pt-BR" sz="3600" dirty="0">
                <a:latin typeface="Arial Black" pitchFamily="34" charset="0"/>
              </a:rPr>
              <a:t> 80.1; 99.1). </a:t>
            </a:r>
          </a:p>
        </p:txBody>
      </p:sp>
    </p:spTree>
    <p:extLst>
      <p:ext uri="{BB962C8B-B14F-4D97-AF65-F5344CB8AC3E}">
        <p14:creationId xmlns:p14="http://schemas.microsoft.com/office/powerpoint/2010/main" xmlns="" val="3948789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0" y="332656"/>
            <a:ext cx="9144000" cy="754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1 Samuel 4.4</a:t>
            </a: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Enviou, pois, o povo a </a:t>
            </a:r>
            <a:r>
              <a:rPr lang="pt-BR" sz="4400" dirty="0" err="1" smtClean="0">
                <a:latin typeface="Arial Black" pitchFamily="34" charset="0"/>
              </a:rPr>
              <a:t>Siló</a:t>
            </a:r>
            <a:r>
              <a:rPr lang="pt-BR" sz="4400" dirty="0" smtClean="0">
                <a:latin typeface="Arial Black" pitchFamily="34" charset="0"/>
              </a:rPr>
              <a:t>, e trouxeram de lá a arca da aliança do Senhor dos Exércitos, que habita entre os querubins; e os dois filhos de Eli, </a:t>
            </a:r>
            <a:r>
              <a:rPr lang="pt-BR" sz="4400" dirty="0" err="1" smtClean="0">
                <a:latin typeface="Arial Black" pitchFamily="34" charset="0"/>
              </a:rPr>
              <a:t>Hofni</a:t>
            </a:r>
            <a:r>
              <a:rPr lang="pt-BR" sz="4400" dirty="0" smtClean="0">
                <a:latin typeface="Arial Black" pitchFamily="34" charset="0"/>
              </a:rPr>
              <a:t> e </a:t>
            </a:r>
            <a:r>
              <a:rPr lang="pt-BR" sz="4400" dirty="0" err="1" smtClean="0">
                <a:latin typeface="Arial Black" pitchFamily="34" charset="0"/>
              </a:rPr>
              <a:t>Finéias</a:t>
            </a:r>
            <a:r>
              <a:rPr lang="pt-BR" sz="4400" dirty="0" smtClean="0">
                <a:latin typeface="Arial Black" pitchFamily="34" charset="0"/>
              </a:rPr>
              <a:t>, estavam ali com a arca da aliança de Deus.</a:t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endParaRPr lang="pt-B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78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83671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err="1" smtClean="0">
                <a:latin typeface="Arial Black" pitchFamily="34" charset="0"/>
              </a:rPr>
              <a:t>Angelologia</a:t>
            </a:r>
            <a:r>
              <a:rPr lang="pt-BR" sz="3600" dirty="0" smtClean="0">
                <a:latin typeface="Arial Black" pitchFamily="34" charset="0"/>
              </a:rPr>
              <a:t> - Doutrina dos anjos</a:t>
            </a:r>
          </a:p>
          <a:p>
            <a:endParaRPr lang="pt-BR" sz="3600" dirty="0" smtClean="0">
              <a:latin typeface="Arial Black" pitchFamily="34" charset="0"/>
            </a:endParaRPr>
          </a:p>
          <a:p>
            <a:r>
              <a:rPr lang="pt-BR" sz="3600" dirty="0" smtClean="0">
                <a:latin typeface="Arial Black" pitchFamily="34" charset="0"/>
              </a:rPr>
              <a:t> Introdução</a:t>
            </a:r>
          </a:p>
          <a:p>
            <a:r>
              <a:rPr lang="pt-BR" sz="3600" dirty="0" smtClean="0">
                <a:latin typeface="Arial Black" pitchFamily="34" charset="0"/>
              </a:rPr>
              <a:t> Capítulo 1 - A origem dos anjos</a:t>
            </a:r>
          </a:p>
          <a:p>
            <a:r>
              <a:rPr lang="pt-BR" sz="3600" dirty="0" smtClean="0">
                <a:latin typeface="Arial Black" pitchFamily="34" charset="0"/>
              </a:rPr>
              <a:t> Capítulo 2 - A hierarquia dos anjos</a:t>
            </a:r>
          </a:p>
          <a:p>
            <a:r>
              <a:rPr lang="pt-BR" sz="3600" dirty="0" smtClean="0">
                <a:latin typeface="Arial Black" pitchFamily="34" charset="0"/>
              </a:rPr>
              <a:t> Capítulo 3 - A origem de Satanás</a:t>
            </a:r>
          </a:p>
          <a:p>
            <a:r>
              <a:rPr lang="pt-BR" sz="3600" dirty="0" smtClean="0">
                <a:latin typeface="Arial Black" pitchFamily="34" charset="0"/>
              </a:rPr>
              <a:t> Capítulo 4 - O caráter dos anjos</a:t>
            </a:r>
          </a:p>
          <a:p>
            <a:r>
              <a:rPr lang="pt-BR" sz="3600" dirty="0" smtClean="0">
                <a:latin typeface="Arial Black" pitchFamily="34" charset="0"/>
              </a:rPr>
              <a:t> Capítulo 5 - A atividade dos anjos</a:t>
            </a:r>
          </a:p>
          <a:p>
            <a:r>
              <a:rPr lang="pt-BR" sz="3600" dirty="0" smtClean="0">
                <a:latin typeface="Arial Black" pitchFamily="34" charset="0"/>
              </a:rPr>
              <a:t> Capítulo 6 - A missão dos anjos</a:t>
            </a:r>
          </a:p>
          <a:p>
            <a:r>
              <a:rPr lang="pt-BR" sz="3600" dirty="0" smtClean="0">
                <a:latin typeface="Arial Black" pitchFamily="34" charset="0"/>
              </a:rPr>
              <a:t> Conclusão</a:t>
            </a:r>
            <a:endParaRPr lang="pt-B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0" y="332656"/>
            <a:ext cx="9144000" cy="889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2 Reis 19.15</a:t>
            </a:r>
          </a:p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E orou </a:t>
            </a:r>
            <a:r>
              <a:rPr lang="pt-BR" sz="4400" dirty="0" err="1" smtClean="0">
                <a:latin typeface="Arial Black" pitchFamily="34" charset="0"/>
              </a:rPr>
              <a:t>Ezequias</a:t>
            </a:r>
            <a:r>
              <a:rPr lang="pt-BR" sz="4400" dirty="0" smtClean="0">
                <a:latin typeface="Arial Black" pitchFamily="34" charset="0"/>
              </a:rPr>
              <a:t> perante o Senhor e disse: Ó Senhor Deus de Israel, que habitas entre os querubins, tu mesmo, só tu és Deus de todos os reinos da terra; tu fizeste os céus e a terra.</a:t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endParaRPr lang="pt-B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789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0" y="548680"/>
            <a:ext cx="9144000" cy="82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Salmos 80.1</a:t>
            </a:r>
          </a:p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Tu, que és pastor de Israel, dá ouvidos; tu, que guias a José como a um rebanho; tu, que te assentas entre os querubins, resplandece.</a:t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endParaRPr lang="pt-B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789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0" y="548680"/>
            <a:ext cx="9144000" cy="889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Salmos 99.1</a:t>
            </a:r>
          </a:p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O SENHOR reina; tremam os povos. Ele está assentado entre os querubins; comova-se a terra.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endParaRPr lang="pt-B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789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/>
          <p:cNvSpPr txBox="1">
            <a:spLocks noChangeArrowheads="1"/>
          </p:cNvSpPr>
          <p:nvPr/>
        </p:nvSpPr>
        <p:spPr bwMode="auto">
          <a:xfrm>
            <a:off x="0" y="260648"/>
            <a:ext cx="9144000" cy="78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3200" b="1" dirty="0" smtClean="0">
                <a:latin typeface="Arial Black" pitchFamily="34" charset="0"/>
              </a:rPr>
              <a:t>Domínios - </a:t>
            </a:r>
            <a:r>
              <a:rPr lang="pt-BR" sz="3200" dirty="0" smtClean="0">
                <a:latin typeface="Arial Black" pitchFamily="34" charset="0"/>
              </a:rPr>
              <a:t>Tem </a:t>
            </a:r>
            <a:r>
              <a:rPr lang="pt-BR" sz="3200" dirty="0">
                <a:latin typeface="Arial Black" pitchFamily="34" charset="0"/>
              </a:rPr>
              <a:t>o sentido de soberania ou dominação (</a:t>
            </a:r>
            <a:r>
              <a:rPr lang="pt-BR" sz="3200" dirty="0" err="1">
                <a:latin typeface="Arial Black" pitchFamily="34" charset="0"/>
              </a:rPr>
              <a:t>Ef</a:t>
            </a:r>
            <a:r>
              <a:rPr lang="pt-BR" sz="3200" dirty="0">
                <a:latin typeface="Arial Black" pitchFamily="34" charset="0"/>
              </a:rPr>
              <a:t> 1.21). A classe especial de anjos dominadores tem como função principal executar as ordens de Deus sobre as coisas criadas. O apóstolo Paulo diz que esses anjos executam as ordens divinas sob autoridade de Cristo. Subentende-se pelo contexto doutrinário do papel dos anjos que essa classe denominada “dominadores” age de forma executiva sobre o Universo e sobre determinadas esferas espirituais. </a:t>
            </a:r>
          </a:p>
          <a:p>
            <a:pPr eaLnBrk="1" hangingPunct="1"/>
            <a:r>
              <a:rPr lang="pt-BR" sz="4400" dirty="0">
                <a:latin typeface="Arial Black" pitchFamily="34" charset="0"/>
              </a:rPr>
              <a:t> </a:t>
            </a:r>
          </a:p>
          <a:p>
            <a:pPr eaLnBrk="1" hangingPunct="1"/>
            <a:r>
              <a:rPr lang="pt-PT" sz="4400" dirty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535056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/>
          <p:cNvSpPr txBox="1">
            <a:spLocks noChangeArrowheads="1"/>
          </p:cNvSpPr>
          <p:nvPr/>
        </p:nvSpPr>
        <p:spPr bwMode="auto">
          <a:xfrm>
            <a:off x="0" y="260648"/>
            <a:ext cx="9144000" cy="735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Efésios 1.21</a:t>
            </a:r>
          </a:p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Acima de todo o principado, e poder, e potestade, e domínio, e de todo o nome que se nomeia, não só neste século, mas também no vindouro;</a:t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4400" dirty="0">
              <a:latin typeface="Arial Black" pitchFamily="34" charset="0"/>
            </a:endParaRPr>
          </a:p>
          <a:p>
            <a:pPr eaLnBrk="1" hangingPunct="1"/>
            <a:r>
              <a:rPr lang="pt-PT" sz="4400" dirty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535056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/>
          <p:cNvSpPr txBox="1">
            <a:spLocks noChangeArrowheads="1"/>
          </p:cNvSpPr>
          <p:nvPr/>
        </p:nvSpPr>
        <p:spPr bwMode="auto">
          <a:xfrm>
            <a:off x="0" y="260648"/>
            <a:ext cx="9144000" cy="729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3600" b="1" dirty="0" smtClean="0">
                <a:latin typeface="Arial Black" pitchFamily="34" charset="0"/>
              </a:rPr>
              <a:t>Principados - </a:t>
            </a:r>
            <a:r>
              <a:rPr lang="pt-BR" sz="3600" dirty="0" smtClean="0">
                <a:latin typeface="Arial Black" pitchFamily="34" charset="0"/>
              </a:rPr>
              <a:t>Mais </a:t>
            </a:r>
            <a:r>
              <a:rPr lang="pt-BR" sz="3600" dirty="0">
                <a:latin typeface="Arial Black" pitchFamily="34" charset="0"/>
              </a:rPr>
              <a:t>uma vez aquelas categorias especiais dos querubins e serafins se confundem com essas classificações de tronos, domínios, principados e potestades. Por isso, é difícil estabelecer uma ordem específica; porém, o que está revelado acerca dessas classes de anjos nos é suficiente para entender a sua importância e o seu ministério. </a:t>
            </a:r>
          </a:p>
          <a:p>
            <a:pPr eaLnBrk="1" hangingPunct="1"/>
            <a:r>
              <a:rPr lang="pt-BR" sz="3600" dirty="0">
                <a:latin typeface="Arial Black" pitchFamily="34" charset="0"/>
              </a:rPr>
              <a:t> </a:t>
            </a:r>
          </a:p>
          <a:p>
            <a:pPr eaLnBrk="1" hangingPunct="1"/>
            <a:r>
              <a:rPr lang="pt-PT" sz="3600" dirty="0"/>
              <a:t>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4084285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/>
          <p:cNvSpPr txBox="1">
            <a:spLocks noChangeArrowheads="1"/>
          </p:cNvSpPr>
          <p:nvPr/>
        </p:nvSpPr>
        <p:spPr bwMode="auto">
          <a:xfrm>
            <a:off x="0" y="260648"/>
            <a:ext cx="9144000" cy="754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A </a:t>
            </a:r>
            <a:r>
              <a:rPr lang="pt-BR" sz="4400" dirty="0">
                <a:latin typeface="Arial Black" pitchFamily="34" charset="0"/>
              </a:rPr>
              <a:t>palavra “principados” </a:t>
            </a:r>
            <a:r>
              <a:rPr lang="pt-BR" sz="4400" dirty="0" smtClean="0">
                <a:latin typeface="Arial Black" pitchFamily="34" charset="0"/>
              </a:rPr>
              <a:t>refere-se </a:t>
            </a:r>
            <a:r>
              <a:rPr lang="pt-BR" sz="4400" dirty="0">
                <a:latin typeface="Arial Black" pitchFamily="34" charset="0"/>
              </a:rPr>
              <a:t>a uma classe de anjos que têm poderes de príncipes. Devemos também considerar um outro “príncipe” chamado Miguel, referido na Bíblia como “um dos primeiros príncipes” de Deus (</a:t>
            </a:r>
            <a:r>
              <a:rPr lang="pt-BR" sz="4400" dirty="0" err="1">
                <a:latin typeface="Arial Black" pitchFamily="34" charset="0"/>
              </a:rPr>
              <a:t>Dn</a:t>
            </a:r>
            <a:r>
              <a:rPr lang="pt-BR" sz="4400" dirty="0">
                <a:latin typeface="Arial Black" pitchFamily="34" charset="0"/>
              </a:rPr>
              <a:t> 10.13). </a:t>
            </a:r>
          </a:p>
          <a:p>
            <a:pPr eaLnBrk="1" hangingPunct="1"/>
            <a:r>
              <a:rPr lang="pt-BR" sz="4400" dirty="0">
                <a:latin typeface="Arial Black" pitchFamily="34" charset="0"/>
              </a:rPr>
              <a:t> </a:t>
            </a:r>
          </a:p>
          <a:p>
            <a:pPr eaLnBrk="1" hangingPunct="1"/>
            <a:r>
              <a:rPr lang="pt-PT" sz="4400" dirty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4084285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/>
          <p:cNvSpPr txBox="1">
            <a:spLocks noChangeArrowheads="1"/>
          </p:cNvSpPr>
          <p:nvPr/>
        </p:nvSpPr>
        <p:spPr bwMode="auto">
          <a:xfrm>
            <a:off x="0" y="260648"/>
            <a:ext cx="9144000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Daniel 10.13</a:t>
            </a:r>
          </a:p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Mas o príncipe do reino da Pérsia me resistiu vinte e um dias, e eis que Miguel, um dos primeiros príncipes, veio para ajudar-me, e eu fiquei ali com os reis da Pérsia.</a:t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4084285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1"/>
          <p:cNvSpPr txBox="1">
            <a:spLocks noChangeArrowheads="1"/>
          </p:cNvSpPr>
          <p:nvPr/>
        </p:nvSpPr>
        <p:spPr bwMode="auto">
          <a:xfrm>
            <a:off x="0" y="0"/>
            <a:ext cx="9144000" cy="794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2900" b="1" dirty="0" smtClean="0">
                <a:latin typeface="Arial Black" pitchFamily="34" charset="0"/>
              </a:rPr>
              <a:t>Potestades - </a:t>
            </a:r>
            <a:r>
              <a:rPr lang="pt-BR" sz="2900" dirty="0" smtClean="0">
                <a:latin typeface="Arial Black" pitchFamily="34" charset="0"/>
              </a:rPr>
              <a:t>Referem-se </a:t>
            </a:r>
            <a:r>
              <a:rPr lang="pt-BR" sz="2900" dirty="0">
                <a:latin typeface="Arial Black" pitchFamily="34" charset="0"/>
              </a:rPr>
              <a:t>a anjos especiais que executam tarefas especiais da parte de Deus. Não se trata de poderes angelicais isolados, mas são chamados de “potestades” porque foram investidos de uma autoridade especial. O salmista Davi destaca anjos que são “magníficos em poder” (</a:t>
            </a:r>
            <a:r>
              <a:rPr lang="pt-BR" sz="2900" dirty="0" err="1">
                <a:latin typeface="Arial Black" pitchFamily="34" charset="0"/>
              </a:rPr>
              <a:t>Sl</a:t>
            </a:r>
            <a:r>
              <a:rPr lang="pt-BR" sz="2900" dirty="0">
                <a:latin typeface="Arial Black" pitchFamily="34" charset="0"/>
              </a:rPr>
              <a:t> 103.20). Isto revela que esses anjos pertencem a uma classe de seres poderosos, mas não onipotentes. A magnitude do poder dessas potestades se limita ao nível da capacitação dada por Deus para o cumprimento de suas obrigações. </a:t>
            </a:r>
            <a:endParaRPr lang="pt-BR" sz="2900" b="1" i="1" dirty="0">
              <a:latin typeface="Arial Black" pitchFamily="34" charset="0"/>
            </a:endParaRPr>
          </a:p>
          <a:p>
            <a:pPr eaLnBrk="1" hangingPunct="1"/>
            <a:r>
              <a:rPr lang="pt-BR" sz="2800" dirty="0">
                <a:latin typeface="Arial Black" pitchFamily="34" charset="0"/>
              </a:rPr>
              <a:t> </a:t>
            </a:r>
          </a:p>
          <a:p>
            <a:pPr eaLnBrk="1" hangingPunct="1"/>
            <a:r>
              <a:rPr lang="pt-PT" sz="4400" dirty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28889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1"/>
          <p:cNvSpPr txBox="1"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Salmos 103.20</a:t>
            </a:r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Bendizei ao Senhor, todos os seus anjos, vós que excedeis em força, que guardais os seus mandamentos, obedecendo à voz da sua palavra.</a:t>
            </a:r>
            <a:br>
              <a:rPr lang="pt-BR" dirty="0" smtClean="0">
                <a:latin typeface="Arial Black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2888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96944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 Black" pitchFamily="34" charset="0"/>
              </a:rPr>
              <a:t>Atos 17.25</a:t>
            </a:r>
            <a:endParaRPr lang="pt-BR" sz="4400" dirty="0" smtClean="0">
              <a:latin typeface="Arial Black" pitchFamily="34" charset="0"/>
            </a:endParaRPr>
          </a:p>
          <a:p>
            <a:pPr algn="ctr"/>
            <a:r>
              <a:rPr lang="pt-BR" sz="4400" dirty="0" smtClean="0">
                <a:latin typeface="Arial Black" pitchFamily="34" charset="0"/>
              </a:rPr>
              <a:t>Nem tampouco é servido por mãos de homens, como que necessitando de alguma coisa; pois ele mesmo é quem dá a todos a vida, e a respiração, e todas as coisas;</a:t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803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4300" b="1" dirty="0">
                <a:latin typeface="Arial Black" pitchFamily="34" charset="0"/>
              </a:rPr>
              <a:t>Arcanjo</a:t>
            </a:r>
          </a:p>
          <a:p>
            <a:pPr algn="ctr" eaLnBrk="1" hangingPunct="1"/>
            <a:r>
              <a:rPr lang="pt-BR" sz="4300" dirty="0">
                <a:latin typeface="Arial Black" pitchFamily="34" charset="0"/>
              </a:rPr>
              <a:t>A palavra “arcanjo” representa a mais elevada posição na hierarquia angelical. O prefixo </a:t>
            </a:r>
            <a:r>
              <a:rPr lang="pt-BR" sz="4300" i="1" dirty="0" err="1">
                <a:latin typeface="Arial Black" pitchFamily="34" charset="0"/>
              </a:rPr>
              <a:t>arc</a:t>
            </a:r>
            <a:r>
              <a:rPr lang="pt-BR" sz="4300" dirty="0">
                <a:latin typeface="Arial Black" pitchFamily="34" charset="0"/>
              </a:rPr>
              <a:t>, </a:t>
            </a:r>
            <a:r>
              <a:rPr lang="pt-BR" sz="4300" dirty="0" smtClean="0">
                <a:latin typeface="Arial Black" pitchFamily="34" charset="0"/>
              </a:rPr>
              <a:t>sugere </a:t>
            </a:r>
            <a:r>
              <a:rPr lang="pt-BR" sz="4300" dirty="0">
                <a:latin typeface="Arial Black" pitchFamily="34" charset="0"/>
              </a:rPr>
              <a:t>tratar-se de um chefe, um príncipe, na mesma estirpe na qual se enquadraria um primeiro-ministro. </a:t>
            </a:r>
            <a:endParaRPr lang="pt-BR" sz="4300" b="1" dirty="0">
              <a:latin typeface="Arial Black" pitchFamily="34" charset="0"/>
            </a:endParaRPr>
          </a:p>
          <a:p>
            <a:pPr eaLnBrk="1" hangingPunct="1"/>
            <a:r>
              <a:rPr lang="pt-PT" sz="4300" dirty="0" smtClean="0">
                <a:latin typeface="Arial Black" pitchFamily="34" charset="0"/>
              </a:rPr>
              <a:t> </a:t>
            </a:r>
            <a:endParaRPr lang="pt-BR" sz="43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834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600" dirty="0" smtClean="0">
                <a:latin typeface="Arial Black" pitchFamily="34" charset="0"/>
              </a:rPr>
              <a:t>A </a:t>
            </a:r>
            <a:r>
              <a:rPr lang="pt-BR" sz="3600" dirty="0">
                <a:latin typeface="Arial Black" pitchFamily="34" charset="0"/>
              </a:rPr>
              <a:t>origem grega desta palavra </a:t>
            </a:r>
            <a:r>
              <a:rPr lang="pt-BR" sz="3600" i="1" dirty="0" err="1">
                <a:latin typeface="Arial Black" pitchFamily="34" charset="0"/>
              </a:rPr>
              <a:t>arcangelos</a:t>
            </a:r>
            <a:r>
              <a:rPr lang="pt-BR" sz="3600" dirty="0">
                <a:latin typeface="Arial Black" pitchFamily="34" charset="0"/>
              </a:rPr>
              <a:t> – e refere-se, talvez, não à uma classe, mas a uma posição angelical superior e específica existente na esfera espiritual. </a:t>
            </a:r>
            <a:r>
              <a:rPr lang="pt-BR" sz="3600" dirty="0" smtClean="0">
                <a:latin typeface="Arial Black" pitchFamily="34" charset="0"/>
              </a:rPr>
              <a:t>As </a:t>
            </a:r>
            <a:r>
              <a:rPr lang="pt-BR" sz="3600" dirty="0">
                <a:latin typeface="Arial Black" pitchFamily="34" charset="0"/>
              </a:rPr>
              <a:t>citações bíblicas referentes a este encargo angélico surgem no limitado número de duas, ambas grafadas no Novo Testamento e provenientes do apóstolo Paulo (1Ts 4.16; </a:t>
            </a:r>
            <a:r>
              <a:rPr lang="pt-BR" sz="3600" dirty="0" err="1">
                <a:latin typeface="Arial Black" pitchFamily="34" charset="0"/>
              </a:rPr>
              <a:t>Jd</a:t>
            </a:r>
            <a:r>
              <a:rPr lang="pt-BR" sz="3600" dirty="0">
                <a:latin typeface="Arial Black" pitchFamily="34" charset="0"/>
              </a:rPr>
              <a:t> 9).  </a:t>
            </a:r>
          </a:p>
          <a:p>
            <a:pPr eaLnBrk="1" hangingPunct="1"/>
            <a:r>
              <a:rPr lang="pt-PT" sz="3600" dirty="0">
                <a:latin typeface="Arial Black" pitchFamily="34" charset="0"/>
              </a:rPr>
              <a:t> 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834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1 Tessalonicenses 4.16</a:t>
            </a:r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Porque o mesmo Senhor descerá do céu com alarido, e com voz de arcanjo, e com a trombeta de Deus; e os que morreram em Cristo ressuscitarão primeiro.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511834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803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Judas 9</a:t>
            </a:r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Mas o arcanjo Miguel, quando contendia com o diabo, e disputava a respeito do corpo de Moisés, não ousou pronunciar juízo de maldição contra ele; mas disse: O Senhor te repreenda.</a:t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511834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766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200" b="1" dirty="0">
                <a:latin typeface="Arial Black" pitchFamily="34" charset="0"/>
              </a:rPr>
              <a:t>Os vinte e quatro Anciãos</a:t>
            </a:r>
          </a:p>
          <a:p>
            <a:pPr algn="ctr" eaLnBrk="1" hangingPunct="1"/>
            <a:endParaRPr lang="pt-BR" sz="3200" dirty="0">
              <a:latin typeface="Arial Black" pitchFamily="34" charset="0"/>
            </a:endParaRPr>
          </a:p>
          <a:p>
            <a:pPr algn="ctr" eaLnBrk="1" hangingPunct="1"/>
            <a:r>
              <a:rPr lang="pt-BR" sz="3200" dirty="0">
                <a:latin typeface="Arial Black" pitchFamily="34" charset="0"/>
              </a:rPr>
              <a:t>Junto ao Trono de Deus encontramos o grupo de anjos que possui a mais elevada função celestial, demonstrada pelo fato de estarem à volta do Trono da Majestade. </a:t>
            </a:r>
          </a:p>
          <a:p>
            <a:pPr algn="ctr" eaLnBrk="1" hangingPunct="1"/>
            <a:r>
              <a:rPr lang="pt-BR" sz="3200" dirty="0">
                <a:latin typeface="Arial Black" pitchFamily="34" charset="0"/>
              </a:rPr>
              <a:t>Em Apocalipse 4.4 o retrato pintado pela visão </a:t>
            </a:r>
            <a:r>
              <a:rPr lang="pt-BR" sz="3200" dirty="0" err="1">
                <a:latin typeface="Arial Black" pitchFamily="34" charset="0"/>
              </a:rPr>
              <a:t>joanina</a:t>
            </a:r>
            <a:r>
              <a:rPr lang="pt-BR" sz="3200" dirty="0">
                <a:latin typeface="Arial Black" pitchFamily="34" charset="0"/>
              </a:rPr>
              <a:t> depõe acerca de vinte e quatro tronos estabelecidos imediatamente ao redor do Trono central, no qual se assenta a Majestade nos céus.</a:t>
            </a:r>
          </a:p>
          <a:p>
            <a:pPr eaLnBrk="1" hangingPunct="1"/>
            <a:r>
              <a:rPr lang="pt-PT" sz="4400" dirty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819033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"/>
          <p:cNvSpPr txBox="1"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Apocalipse 4.4</a:t>
            </a:r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E ao redor do trono havia vinte e quatro tronos; e vi assentados sobre os tronos vinte e quatro anciãos vestidos de vestes brancas; e tinham sobre suas cabeças coroas de ouro.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819033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1"/>
          <p:cNvSpPr txBox="1">
            <a:spLocks noChangeArrowheads="1"/>
          </p:cNvSpPr>
          <p:nvPr/>
        </p:nvSpPr>
        <p:spPr bwMode="auto">
          <a:xfrm>
            <a:off x="0" y="-405527"/>
            <a:ext cx="9144000" cy="726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100" b="1" dirty="0">
                <a:latin typeface="Arial Black" pitchFamily="34" charset="0"/>
              </a:rPr>
              <a:t>Querubins</a:t>
            </a:r>
            <a:endParaRPr lang="pt-BR" sz="3100" dirty="0">
              <a:latin typeface="Arial Black" pitchFamily="34" charset="0"/>
            </a:endParaRPr>
          </a:p>
          <a:p>
            <a:pPr algn="ctr" eaLnBrk="1" hangingPunct="1"/>
            <a:r>
              <a:rPr lang="pt-BR" sz="3100" dirty="0">
                <a:latin typeface="Arial Black" pitchFamily="34" charset="0"/>
              </a:rPr>
              <a:t>Querubins constituem-se também em anjos de alta graduação, chamados ainda de “querubins da glória” (</a:t>
            </a:r>
            <a:r>
              <a:rPr lang="pt-BR" sz="3100" dirty="0" err="1">
                <a:latin typeface="Arial Black" pitchFamily="34" charset="0"/>
              </a:rPr>
              <a:t>Hb</a:t>
            </a:r>
            <a:r>
              <a:rPr lang="pt-BR" sz="3100" dirty="0">
                <a:latin typeface="Arial Black" pitchFamily="34" charset="0"/>
              </a:rPr>
              <a:t> 9.5), adjetivo que se acha correlacionado com a ordenação divina para confecção de duas figuras angelicais que deveriam ser postas sobre o propiciatório da Arca do Concerto (Ex </a:t>
            </a:r>
            <a:r>
              <a:rPr lang="pt-BR" sz="3100" dirty="0" smtClean="0">
                <a:latin typeface="Arial Black" pitchFamily="34" charset="0"/>
              </a:rPr>
              <a:t>25.19</a:t>
            </a:r>
            <a:r>
              <a:rPr lang="pt-BR" sz="3100" dirty="0">
                <a:latin typeface="Arial Black" pitchFamily="34" charset="0"/>
              </a:rPr>
              <a:t>), e esta, instalada no “lugar santíssimo”, compartimento do </a:t>
            </a:r>
            <a:r>
              <a:rPr lang="pt-BR" sz="3100" dirty="0" err="1">
                <a:latin typeface="Arial Black" pitchFamily="34" charset="0"/>
              </a:rPr>
              <a:t>Tabernáculo</a:t>
            </a:r>
            <a:r>
              <a:rPr lang="pt-BR" sz="3100" dirty="0">
                <a:latin typeface="Arial Black" pitchFamily="34" charset="0"/>
              </a:rPr>
              <a:t> onde pairava a “Glória de Deus” (</a:t>
            </a:r>
            <a:r>
              <a:rPr lang="pt-BR" sz="3100" dirty="0" err="1">
                <a:latin typeface="Arial Black" pitchFamily="34" charset="0"/>
              </a:rPr>
              <a:t>Êx</a:t>
            </a:r>
            <a:r>
              <a:rPr lang="pt-BR" sz="3100" dirty="0">
                <a:latin typeface="Arial Black" pitchFamily="34" charset="0"/>
              </a:rPr>
              <a:t> 40.34,35), do qual podemos inferir a grande importância dessa classe de anjos no conceito divino.</a:t>
            </a:r>
          </a:p>
        </p:txBody>
      </p:sp>
    </p:spTree>
    <p:extLst>
      <p:ext uri="{BB962C8B-B14F-4D97-AF65-F5344CB8AC3E}">
        <p14:creationId xmlns:p14="http://schemas.microsoft.com/office/powerpoint/2010/main" xmlns="" val="39375772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1"/>
          <p:cNvSpPr txBox="1">
            <a:spLocks noChangeArrowheads="1"/>
          </p:cNvSpPr>
          <p:nvPr/>
        </p:nvSpPr>
        <p:spPr bwMode="auto">
          <a:xfrm>
            <a:off x="0" y="-405527"/>
            <a:ext cx="9144000" cy="697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Hebreus 9.5</a:t>
            </a:r>
          </a:p>
          <a:p>
            <a:pPr algn="ctr" eaLnBrk="1" hangingPunct="1"/>
            <a:endParaRPr lang="pt-BR" sz="4400" dirty="0" smtClean="0">
              <a:latin typeface="Arial Black" pitchFamily="34" charset="0"/>
            </a:endParaRPr>
          </a:p>
          <a:p>
            <a:pPr algn="ctr" eaLnBrk="1" hangingPunct="1"/>
            <a:r>
              <a:rPr lang="pt-BR" sz="4400" dirty="0" smtClean="0">
                <a:latin typeface="Arial Black" pitchFamily="34" charset="0"/>
              </a:rPr>
              <a:t>E sobre a arca os querubins da glória, que faziam sombra no propiciatório; das quais coisas não falaremos agora particularmente.</a:t>
            </a:r>
            <a:r>
              <a:rPr lang="pt-BR" sz="3200" dirty="0" smtClean="0">
                <a:latin typeface="Arial Black" pitchFamily="34" charset="0"/>
              </a:rPr>
              <a:t/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1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577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1"/>
          <p:cNvSpPr txBox="1">
            <a:spLocks noChangeArrowheads="1"/>
          </p:cNvSpPr>
          <p:nvPr/>
        </p:nvSpPr>
        <p:spPr bwMode="auto">
          <a:xfrm>
            <a:off x="0" y="-405527"/>
            <a:ext cx="9144000" cy="735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dirty="0" err="1" smtClean="0">
                <a:latin typeface="Arial Black" pitchFamily="34" charset="0"/>
              </a:rPr>
              <a:t>Exôdo</a:t>
            </a:r>
            <a:r>
              <a:rPr lang="pt-BR" dirty="0" smtClean="0">
                <a:latin typeface="Arial Black" pitchFamily="34" charset="0"/>
              </a:rPr>
              <a:t> 25.19</a:t>
            </a:r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Farás um querubim na extremidade de uma parte, e o outro querubim na extremidade da outra parte; de uma só peça com o propiciatório, fareis os querubins nas duas extremidades dele.</a:t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>
                <a:latin typeface="Arial Black" pitchFamily="34" charset="0"/>
              </a:rPr>
              <a:t/>
            </a:r>
            <a:br>
              <a:rPr lang="pt-BR" dirty="0" smtClean="0">
                <a:latin typeface="Arial Black" pitchFamily="34" charset="0"/>
              </a:rPr>
            </a:b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577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1"/>
          <p:cNvSpPr txBox="1">
            <a:spLocks noChangeArrowheads="1"/>
          </p:cNvSpPr>
          <p:nvPr/>
        </p:nvSpPr>
        <p:spPr bwMode="auto">
          <a:xfrm>
            <a:off x="0" y="-405527"/>
            <a:ext cx="9144000" cy="85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err="1" smtClean="0">
                <a:latin typeface="Arial Black" pitchFamily="34" charset="0"/>
              </a:rPr>
              <a:t>Exôdo</a:t>
            </a:r>
            <a:r>
              <a:rPr lang="pt-BR" dirty="0" smtClean="0">
                <a:latin typeface="Arial Black" pitchFamily="34" charset="0"/>
              </a:rPr>
              <a:t> 40.35</a:t>
            </a:r>
          </a:p>
          <a:p>
            <a:pPr algn="ctr" eaLnBrk="1" hangingPunct="1"/>
            <a:endParaRPr lang="pt-BR" dirty="0" smtClean="0">
              <a:latin typeface="Arial Black" pitchFamily="34" charset="0"/>
            </a:endParaRPr>
          </a:p>
          <a:p>
            <a:pPr algn="ctr" eaLnBrk="1" hangingPunct="1"/>
            <a:r>
              <a:rPr lang="pt-BR" dirty="0" smtClean="0">
                <a:latin typeface="Arial Black" pitchFamily="34" charset="0"/>
              </a:rPr>
              <a:t>De maneira que Moisés não podia entrar na tenda da congregação, porquanto a nuvem permanecia sobre ela, e a glória do Senhor enchia o </a:t>
            </a:r>
            <a:r>
              <a:rPr lang="pt-BR" dirty="0" err="1" smtClean="0">
                <a:latin typeface="Arial Black" pitchFamily="34" charset="0"/>
              </a:rPr>
              <a:t>tabernáculo</a:t>
            </a:r>
            <a:r>
              <a:rPr lang="pt-BR" dirty="0" smtClean="0">
                <a:latin typeface="Arial Black" pitchFamily="34" charset="0"/>
              </a:rPr>
              <a:t>.</a:t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latin typeface="Arial Black" pitchFamily="34" charset="0"/>
              </a:rPr>
              <a:t/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>
                <a:latin typeface="Arial Black" pitchFamily="34" charset="0"/>
              </a:rPr>
              <a:t/>
            </a:r>
            <a:br>
              <a:rPr lang="pt-BR" dirty="0" smtClean="0">
                <a:latin typeface="Arial Black" pitchFamily="34" charset="0"/>
              </a:rPr>
            </a:b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57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700808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Pai </a:t>
            </a:r>
          </a:p>
        </p:txBody>
      </p:sp>
      <p:sp>
        <p:nvSpPr>
          <p:cNvPr id="5" name="Retângulo 4"/>
          <p:cNvSpPr/>
          <p:nvPr/>
        </p:nvSpPr>
        <p:spPr>
          <a:xfrm>
            <a:off x="6048672" y="1700808"/>
            <a:ext cx="291581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Espírito Santo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59832" y="1700808"/>
            <a:ext cx="266429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Filho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089804" y="188640"/>
            <a:ext cx="44887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DEUS - Criador</a:t>
            </a:r>
            <a:endParaRPr lang="pt-BR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4355976" y="908720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475656" y="11967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7308304" y="11967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475656" y="1196752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1547664" y="3429000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547664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7380312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355976" y="2924944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683568" y="5157192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Primeiro� Anjos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5436096" y="5157192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Segundo</a:t>
            </a:r>
          </a:p>
          <a:p>
            <a:pPr algn="ctr"/>
            <a:r>
              <a:rPr lang="pt-BR" dirty="0" smtClean="0">
                <a:latin typeface="Arial Black" pitchFamily="34" charset="0"/>
              </a:rPr>
              <a:t>Homem </a:t>
            </a:r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2051720" y="4725144"/>
            <a:ext cx="46805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2051720" y="4725144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6732240" y="4725144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355976" y="4221088"/>
            <a:ext cx="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2861735" y="3585210"/>
            <a:ext cx="2775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Criaturas</a:t>
            </a:r>
            <a:endParaRPr lang="pt-BR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200" b="1" dirty="0" smtClean="0">
                <a:latin typeface="Arial Black" pitchFamily="34" charset="0"/>
              </a:rPr>
              <a:t>Serafins - N</a:t>
            </a:r>
            <a:r>
              <a:rPr lang="pt-BR" sz="3200" dirty="0" smtClean="0">
                <a:latin typeface="Arial Black" pitchFamily="34" charset="0"/>
              </a:rPr>
              <a:t>uma </a:t>
            </a:r>
            <a:r>
              <a:rPr lang="pt-BR" sz="3200" dirty="0">
                <a:latin typeface="Arial Black" pitchFamily="34" charset="0"/>
              </a:rPr>
              <a:t>de suas interpretações, diz respeito à atribuição purificadora procedida por um anjo dessa classe junto ao profeta Isaías, quando do altar é tomada uma brasa viva e com ela tocados os lábios do profeta para purificação e, por isso, a nomeação “os ardentes”.</a:t>
            </a:r>
          </a:p>
          <a:p>
            <a:pPr algn="ctr" eaLnBrk="1" hangingPunct="1"/>
            <a:r>
              <a:rPr lang="pt-BR" sz="3200" dirty="0">
                <a:latin typeface="Arial Black" pitchFamily="34" charset="0"/>
              </a:rPr>
              <a:t>Da mesma forma que os querubins, os serafins também são uma classe de graduação destacada na Bíblia, que curiosamente faz menção literal deles uma única vez, em Isaías 6.1-6.</a:t>
            </a:r>
          </a:p>
        </p:txBody>
      </p:sp>
    </p:spTree>
    <p:extLst>
      <p:ext uri="{BB962C8B-B14F-4D97-AF65-F5344CB8AC3E}">
        <p14:creationId xmlns:p14="http://schemas.microsoft.com/office/powerpoint/2010/main" xmlns="" val="29736506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901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200" dirty="0" smtClean="0">
                <a:latin typeface="Arial Black" pitchFamily="34" charset="0"/>
              </a:rPr>
              <a:t>Isaías 6.1-3</a:t>
            </a:r>
          </a:p>
          <a:p>
            <a:pPr algn="ctr" eaLnBrk="1" hangingPunct="1"/>
            <a:r>
              <a:rPr lang="pt-BR" sz="3200" dirty="0" smtClean="0">
                <a:latin typeface="Arial Black" pitchFamily="34" charset="0"/>
              </a:rPr>
              <a:t>No ano em que morreu o rei </a:t>
            </a:r>
            <a:r>
              <a:rPr lang="pt-BR" sz="3200" dirty="0" err="1" smtClean="0">
                <a:latin typeface="Arial Black" pitchFamily="34" charset="0"/>
              </a:rPr>
              <a:t>Uzias</a:t>
            </a:r>
            <a:r>
              <a:rPr lang="pt-BR" sz="3200" dirty="0" smtClean="0">
                <a:latin typeface="Arial Black" pitchFamily="34" charset="0"/>
              </a:rPr>
              <a:t>, eu vi também ao Senhor assentado sobre um alto e sublime trono; e a cauda do seu manto enchia o templo.</a:t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</a:rPr>
              <a:t>Serafins estavam por cima dele; cada um tinha seis asas; com duas cobriam os seus rostos, e com duas cobriam os seus pés, e com duas voavam.</a:t>
            </a:r>
          </a:p>
          <a:p>
            <a:pPr algn="ctr" eaLnBrk="1" hangingPunct="1"/>
            <a:r>
              <a:rPr lang="pt-BR" sz="3200" dirty="0" smtClean="0">
                <a:latin typeface="Arial Black" pitchFamily="34" charset="0"/>
              </a:rPr>
              <a:t>E clamavam uns aos outros, dizendo: Santo, Santo, Santo é o Senhor dos Exércitos; toda a terra está cheia da sua glória.</a:t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</a:rPr>
              <a:t/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600" dirty="0" smtClean="0">
                <a:latin typeface="Arial Black" pitchFamily="34" charset="0"/>
              </a:rPr>
              <a:t/>
            </a:r>
            <a:br>
              <a:rPr lang="pt-BR" sz="3600" dirty="0" smtClean="0">
                <a:latin typeface="Arial Black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6506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951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200" dirty="0" smtClean="0">
                <a:latin typeface="Arial Black" pitchFamily="34" charset="0"/>
              </a:rPr>
              <a:t>Isaías 6.4-6</a:t>
            </a:r>
          </a:p>
          <a:p>
            <a:pPr algn="ctr" eaLnBrk="1" hangingPunct="1"/>
            <a:r>
              <a:rPr lang="pt-BR" sz="3200" dirty="0" smtClean="0">
                <a:latin typeface="Arial Black" pitchFamily="34" charset="0"/>
              </a:rPr>
              <a:t>E os umbrais das portas se moveram à voz do que clamava, e a casa se encheu de fumaça.</a:t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</a:rPr>
              <a:t>Então disse eu: Ai de mim! Pois estou perdido; porque sou um homem de lábios impuros, e habito no meio de um povo de impuros lábios; os meus olhos viram o Rei, o Senhor dos Exércitos.</a:t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</a:rPr>
              <a:t>Porém um dos serafins voou para mim, trazendo na sua mão uma brasa viva, que tirara do altar com uma tenaz;</a:t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</a:rPr>
              <a:t/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</a:rPr>
              <a:t/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</a:rPr>
              <a:t/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600" dirty="0" smtClean="0">
                <a:latin typeface="Arial Black" pitchFamily="34" charset="0"/>
              </a:rPr>
              <a:t/>
            </a:r>
            <a:br>
              <a:rPr lang="pt-BR" sz="3600" dirty="0" smtClean="0">
                <a:latin typeface="Arial Black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6506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1"/>
          <p:cNvSpPr txBox="1">
            <a:spLocks noChangeArrowheads="1"/>
          </p:cNvSpPr>
          <p:nvPr/>
        </p:nvSpPr>
        <p:spPr bwMode="auto">
          <a:xfrm>
            <a:off x="0" y="-242888"/>
            <a:ext cx="9144000" cy="704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000" b="1" dirty="0">
                <a:latin typeface="Arial Black" pitchFamily="34" charset="0"/>
              </a:rPr>
              <a:t>O Anjo do Senhor</a:t>
            </a:r>
            <a:endParaRPr lang="pt-BR" sz="3000" dirty="0">
              <a:latin typeface="Arial Black" pitchFamily="34" charset="0"/>
            </a:endParaRPr>
          </a:p>
          <a:p>
            <a:pPr algn="ctr" eaLnBrk="1" hangingPunct="1"/>
            <a:r>
              <a:rPr lang="pt-BR" sz="3000" dirty="0">
                <a:latin typeface="Arial Black" pitchFamily="34" charset="0"/>
              </a:rPr>
              <a:t>Existe muita discussão acerca da origem, caráter e atribuição deste ser. Ele é citado pela primeira vez em Gênesis 16.7, na oportunidade em que Agar foge da presença de sua ama Sarai.</a:t>
            </a:r>
          </a:p>
          <a:p>
            <a:pPr algn="ctr" eaLnBrk="1" hangingPunct="1"/>
            <a:r>
              <a:rPr lang="pt-BR" sz="3000" dirty="0">
                <a:latin typeface="Arial Black" pitchFamily="34" charset="0"/>
              </a:rPr>
              <a:t>Uma das primeiras observações feitas pela teologia questiona o fato de que, caso fosse um mero anjo mensageiro à disposição do Senhor, e que, portanto, estivesse às suas ordens, pois por vezes manifestar-se-ia na primeira pessoa como se fosse o próprio mandante do conteúdo da mensagem que expõe (Deus)?</a:t>
            </a:r>
          </a:p>
        </p:txBody>
      </p:sp>
    </p:spTree>
    <p:extLst>
      <p:ext uri="{BB962C8B-B14F-4D97-AF65-F5344CB8AC3E}">
        <p14:creationId xmlns:p14="http://schemas.microsoft.com/office/powerpoint/2010/main" xmlns="" val="15544019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1"/>
          <p:cNvSpPr txBox="1">
            <a:spLocks noChangeArrowheads="1"/>
          </p:cNvSpPr>
          <p:nvPr/>
        </p:nvSpPr>
        <p:spPr bwMode="auto">
          <a:xfrm>
            <a:off x="323850" y="-242888"/>
            <a:ext cx="82804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3200" b="1" dirty="0"/>
          </a:p>
          <a:p>
            <a:pPr algn="ctr" eaLnBrk="1" hangingPunct="1"/>
            <a:r>
              <a:rPr lang="pt-BR" sz="3200" b="1" dirty="0" smtClean="0">
                <a:latin typeface="Arial Black" pitchFamily="34" charset="0"/>
              </a:rPr>
              <a:t>Os </a:t>
            </a:r>
            <a:r>
              <a:rPr lang="pt-BR" sz="3200" b="1" dirty="0">
                <a:latin typeface="Arial Black" pitchFamily="34" charset="0"/>
              </a:rPr>
              <a:t>anjos comuns – Exército de Deus</a:t>
            </a:r>
          </a:p>
          <a:p>
            <a:pPr algn="ctr" eaLnBrk="1" hangingPunct="1"/>
            <a:endParaRPr lang="pt-BR" sz="3200" dirty="0">
              <a:latin typeface="Arial Black" pitchFamily="34" charset="0"/>
            </a:endParaRPr>
          </a:p>
          <a:p>
            <a:pPr algn="ctr" eaLnBrk="1" hangingPunct="1"/>
            <a:r>
              <a:rPr lang="pt-BR" sz="3200" dirty="0">
                <a:latin typeface="Arial Black" pitchFamily="34" charset="0"/>
              </a:rPr>
              <a:t>Por toda exposição das classes de anjos estudadas até agora, fica notória a verdade sobre o número extremamente inferior de anjos que possuem graduação, e, em contrapartida, em número incontável, estão aqueles que se subordinam não só a Deus, mas também a Miguel, o arcanjo, aos quais, de forma ordinária, chamaríamos de “anjos comuns”.</a:t>
            </a:r>
          </a:p>
        </p:txBody>
      </p:sp>
    </p:spTree>
    <p:extLst>
      <p:ext uri="{BB962C8B-B14F-4D97-AF65-F5344CB8AC3E}">
        <p14:creationId xmlns:p14="http://schemas.microsoft.com/office/powerpoint/2010/main" xmlns="" val="2740760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84482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b="1" dirty="0" smtClean="0">
              <a:latin typeface="Arial Black" pitchFamily="34" charset="0"/>
            </a:endParaRPr>
          </a:p>
          <a:p>
            <a:pPr algn="ctr"/>
            <a:r>
              <a:rPr lang="pt-BR" sz="6000" b="1" dirty="0" smtClean="0">
                <a:latin typeface="Arial Black" pitchFamily="34" charset="0"/>
              </a:rPr>
              <a:t>A origem de Satanás</a:t>
            </a:r>
            <a:endParaRPr lang="pt-BR" sz="6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3093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836712"/>
            <a:ext cx="744657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Apocalipse 12.9 revela todas as facetas dessa maligna criatura, intitulando-o como sendo o “grande dragão, a antiga serpente, chamada o Diabo, Satanás.</a:t>
            </a:r>
          </a:p>
          <a:p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0616241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8820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Há muitos “demônios”, mas existe </a:t>
            </a:r>
          </a:p>
          <a:p>
            <a:pPr algn="ctr"/>
            <a:r>
              <a:rPr lang="pt-BR" dirty="0" smtClean="0"/>
              <a:t>um único “diabo”. “Diabo” é transliteração do vocábulo grego </a:t>
            </a:r>
            <a:r>
              <a:rPr lang="pt-BR" i="1" dirty="0" err="1" smtClean="0"/>
              <a:t>diábolos</a:t>
            </a:r>
            <a:r>
              <a:rPr lang="pt-BR" dirty="0" smtClean="0"/>
              <a:t>, nome sempre usado no singular, que vulgarmente, tem-se por tradição, que o significado seja “acusador”, quando, de fato, vemo-lo aplicado nas Escrituras exclusivamente a Satanás.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470446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836712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Alguns nomes atribuídos a Satanás</a:t>
            </a:r>
            <a:endParaRPr lang="pt-BR" sz="3200" dirty="0" smtClean="0"/>
          </a:p>
          <a:p>
            <a:r>
              <a:rPr lang="pt-BR" sz="3200" dirty="0" smtClean="0"/>
              <a:t> </a:t>
            </a:r>
          </a:p>
          <a:p>
            <a:r>
              <a:rPr lang="pt-BR" sz="3200" dirty="0" smtClean="0"/>
              <a:t>Diabo; grande dragão e antiga serpente - </a:t>
            </a:r>
            <a:r>
              <a:rPr lang="pt-BR" sz="3200" dirty="0" err="1" smtClean="0"/>
              <a:t>Ap</a:t>
            </a:r>
            <a:r>
              <a:rPr lang="pt-BR" sz="3200" dirty="0" smtClean="0"/>
              <a:t> 12.9</a:t>
            </a:r>
          </a:p>
          <a:p>
            <a:r>
              <a:rPr lang="pt-BR" sz="3200" dirty="0" smtClean="0"/>
              <a:t>Satanás; Diabo; grande dragão e antiga serpente - </a:t>
            </a:r>
            <a:r>
              <a:rPr lang="pt-BR" sz="3200" dirty="0" err="1" smtClean="0"/>
              <a:t>Ap</a:t>
            </a:r>
            <a:r>
              <a:rPr lang="pt-BR" sz="3200" dirty="0" smtClean="0"/>
              <a:t> 20.2</a:t>
            </a:r>
          </a:p>
          <a:p>
            <a:r>
              <a:rPr lang="pt-BR" sz="3200" dirty="0" smtClean="0"/>
              <a:t>Belzebu e Príncipe dos demônios - Mt12.24</a:t>
            </a:r>
          </a:p>
          <a:p>
            <a:r>
              <a:rPr lang="pt-BR" sz="3200" dirty="0" smtClean="0"/>
              <a:t>O tentador - </a:t>
            </a:r>
            <a:r>
              <a:rPr lang="en-US" sz="3200" dirty="0" smtClean="0"/>
              <a:t>Mt 4.3</a:t>
            </a:r>
          </a:p>
          <a:p>
            <a:r>
              <a:rPr lang="en-US" sz="3200" dirty="0" err="1" smtClean="0"/>
              <a:t>Abadon</a:t>
            </a:r>
            <a:r>
              <a:rPr lang="en-US" sz="3200" dirty="0" smtClean="0"/>
              <a:t> e </a:t>
            </a:r>
            <a:r>
              <a:rPr lang="en-US" sz="3200" dirty="0" err="1" smtClean="0"/>
              <a:t>Apolion</a:t>
            </a:r>
            <a:r>
              <a:rPr lang="en-US" sz="3200" dirty="0" smtClean="0"/>
              <a:t> - </a:t>
            </a:r>
            <a:r>
              <a:rPr lang="en-US" sz="3200" dirty="0" err="1" smtClean="0"/>
              <a:t>Ap</a:t>
            </a:r>
            <a:r>
              <a:rPr lang="en-US" sz="3200" dirty="0" smtClean="0"/>
              <a:t> 9.11</a:t>
            </a:r>
          </a:p>
          <a:p>
            <a:r>
              <a:rPr lang="pt-BR" sz="3200" dirty="0" smtClean="0"/>
              <a:t>Diabo, homicida, mentiroso e Pai da mentira - </a:t>
            </a:r>
            <a:r>
              <a:rPr lang="pt-BR" sz="3200" dirty="0" err="1" smtClean="0"/>
              <a:t>Jo</a:t>
            </a:r>
            <a:r>
              <a:rPr lang="pt-BR" sz="3200" dirty="0" smtClean="0"/>
              <a:t> 8.44</a:t>
            </a:r>
          </a:p>
          <a:p>
            <a:r>
              <a:rPr lang="pt-BR" sz="4400" dirty="0" smtClean="0"/>
              <a:t> </a:t>
            </a:r>
          </a:p>
          <a:p>
            <a:r>
              <a:rPr lang="pt-PT" sz="4400" dirty="0" smtClean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8910316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 presente posição de Satanás</a:t>
            </a:r>
            <a:endParaRPr lang="pt-BR" dirty="0" smtClean="0"/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Tem um reino de demônios (</a:t>
            </a:r>
            <a:r>
              <a:rPr lang="pt-BR" dirty="0" err="1" smtClean="0"/>
              <a:t>Mt</a:t>
            </a:r>
            <a:r>
              <a:rPr lang="pt-BR" dirty="0" smtClean="0"/>
              <a:t> 12.24);</a:t>
            </a:r>
          </a:p>
          <a:p>
            <a:r>
              <a:rPr lang="pt-BR" dirty="0" smtClean="0"/>
              <a:t>Tem controle geral (1Jo 5.19);</a:t>
            </a:r>
          </a:p>
          <a:p>
            <a:r>
              <a:rPr lang="pt-BR" dirty="0" smtClean="0"/>
              <a:t>Tem controle político (</a:t>
            </a:r>
            <a:r>
              <a:rPr lang="pt-BR" dirty="0" err="1" smtClean="0"/>
              <a:t>Jo</a:t>
            </a:r>
            <a:r>
              <a:rPr lang="pt-BR" dirty="0" smtClean="0"/>
              <a:t> 12.31);</a:t>
            </a:r>
          </a:p>
          <a:p>
            <a:r>
              <a:rPr lang="pt-BR" dirty="0" smtClean="0"/>
              <a:t>Tem controle eclesiástico (2Co 4.4);</a:t>
            </a:r>
          </a:p>
          <a:p>
            <a:r>
              <a:rPr lang="pt-BR" dirty="0" smtClean="0"/>
              <a:t>Tem controle espiritual (</a:t>
            </a:r>
            <a:r>
              <a:rPr lang="pt-BR" dirty="0" err="1" smtClean="0"/>
              <a:t>Mt</a:t>
            </a:r>
            <a:r>
              <a:rPr lang="pt-BR" dirty="0" smtClean="0"/>
              <a:t> 13.38).</a:t>
            </a:r>
          </a:p>
          <a:p>
            <a:r>
              <a:rPr lang="pt-PT" sz="4400" dirty="0" smtClean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369275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700808"/>
            <a:ext cx="2808312" cy="12241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Intelecto</a:t>
            </a:r>
            <a:endParaRPr lang="pt-BR" dirty="0" smtClean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120680" y="1700808"/>
            <a:ext cx="291581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Vontade</a:t>
            </a:r>
            <a:endParaRPr lang="pt-BR" dirty="0" smtClean="0"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75856" y="1700808"/>
            <a:ext cx="2664296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Emoção</a:t>
            </a:r>
            <a:endParaRPr lang="pt-BR" dirty="0" smtClean="0">
              <a:latin typeface="Arial Black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104988" y="188640"/>
            <a:ext cx="88783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pt-BR" sz="36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As 3 faculdades da personalidade</a:t>
            </a:r>
            <a:endParaRPr lang="pt-BR" sz="36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4355976" y="908720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475656" y="11967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7308304" y="11967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475656" y="1196752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1547664" y="3429000"/>
            <a:ext cx="5832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547664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7380312" y="299695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355976" y="2924944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683568" y="5157192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Primeiro� Anjos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5436096" y="5157192"/>
            <a:ext cx="2592288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 Black" pitchFamily="34" charset="0"/>
              </a:rPr>
              <a:t>Segundo</a:t>
            </a:r>
          </a:p>
          <a:p>
            <a:pPr algn="ctr"/>
            <a:r>
              <a:rPr lang="pt-BR" dirty="0" smtClean="0">
                <a:latin typeface="Arial Black" pitchFamily="34" charset="0"/>
              </a:rPr>
              <a:t>Homem </a:t>
            </a:r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2051720" y="4725144"/>
            <a:ext cx="46805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2051720" y="4725144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6732240" y="4725144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355976" y="4221088"/>
            <a:ext cx="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1538458" y="3585210"/>
            <a:ext cx="5421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Criaturas pessoais</a:t>
            </a:r>
            <a:endParaRPr lang="pt-BR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828092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Orgulho e queda de Lúcifer</a:t>
            </a:r>
            <a:endParaRPr lang="pt-BR" dirty="0" smtClean="0"/>
          </a:p>
          <a:p>
            <a:r>
              <a:rPr lang="pt-BR" b="1" dirty="0" smtClean="0"/>
              <a:t> </a:t>
            </a:r>
            <a:endParaRPr lang="pt-BR" dirty="0" smtClean="0"/>
          </a:p>
          <a:p>
            <a:pPr algn="ctr"/>
            <a:r>
              <a:rPr lang="pt-BR" dirty="0" smtClean="0"/>
              <a:t>Existe uma expressividade maior entre os pentecostais quanto às considerações sobre que a figura satânica seja claramente referenciada por Isaías 14 e Ezequiel 28, em concomitância, portanto, com o </a:t>
            </a:r>
          </a:p>
          <a:p>
            <a:pPr algn="ctr"/>
            <a:r>
              <a:rPr lang="pt-BR" dirty="0" smtClean="0"/>
              <a:t>texto de Lucas 10.18.</a:t>
            </a:r>
          </a:p>
          <a:p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25939423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1"/>
          <p:cNvSpPr txBox="1">
            <a:spLocks noChangeArrowheads="1"/>
          </p:cNvSpPr>
          <p:nvPr/>
        </p:nvSpPr>
        <p:spPr bwMode="auto">
          <a:xfrm>
            <a:off x="323850" y="836613"/>
            <a:ext cx="82804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b="1"/>
              <a:t>A presente posição de Satanás</a:t>
            </a:r>
            <a:endParaRPr lang="pt-BR"/>
          </a:p>
          <a:p>
            <a:pPr eaLnBrk="1" hangingPunct="1"/>
            <a:r>
              <a:rPr lang="pt-BR"/>
              <a:t> </a:t>
            </a:r>
          </a:p>
          <a:p>
            <a:pPr eaLnBrk="1" hangingPunct="1"/>
            <a:r>
              <a:rPr lang="pt-BR"/>
              <a:t>Tem um reino de demônios (Mt 12.24);</a:t>
            </a:r>
          </a:p>
          <a:p>
            <a:pPr eaLnBrk="1" hangingPunct="1"/>
            <a:r>
              <a:rPr lang="pt-BR"/>
              <a:t>Tem controle geral (1Jo 5.19);</a:t>
            </a:r>
          </a:p>
          <a:p>
            <a:pPr eaLnBrk="1" hangingPunct="1"/>
            <a:r>
              <a:rPr lang="pt-BR"/>
              <a:t>Tem controle político (Jo 12.31);</a:t>
            </a:r>
          </a:p>
          <a:p>
            <a:pPr eaLnBrk="1" hangingPunct="1"/>
            <a:r>
              <a:rPr lang="pt-BR"/>
              <a:t>Tem controle eclesiástico (2Co 4.4);</a:t>
            </a:r>
          </a:p>
          <a:p>
            <a:pPr eaLnBrk="1" hangingPunct="1"/>
            <a:r>
              <a:rPr lang="pt-BR"/>
              <a:t>Tem controle espiritual (Mt 13.38).</a:t>
            </a:r>
          </a:p>
          <a:p>
            <a:pPr eaLnBrk="1" hangingPunct="1"/>
            <a:r>
              <a:rPr lang="pt-PT" sz="4400"/>
              <a:t> </a:t>
            </a:r>
            <a:endParaRPr lang="pt-BR" sz="4400"/>
          </a:p>
        </p:txBody>
      </p:sp>
    </p:spTree>
    <p:extLst>
      <p:ext uri="{BB962C8B-B14F-4D97-AF65-F5344CB8AC3E}">
        <p14:creationId xmlns:p14="http://schemas.microsoft.com/office/powerpoint/2010/main" xmlns="" val="10830761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1"/>
          <p:cNvSpPr txBox="1">
            <a:spLocks noChangeArrowheads="1"/>
          </p:cNvSpPr>
          <p:nvPr/>
        </p:nvSpPr>
        <p:spPr bwMode="auto">
          <a:xfrm>
            <a:off x="323850" y="836613"/>
            <a:ext cx="8280400" cy="63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b="1"/>
              <a:t>Orgulho e queda de Lúcifer</a:t>
            </a:r>
            <a:endParaRPr lang="pt-BR"/>
          </a:p>
          <a:p>
            <a:pPr eaLnBrk="1" hangingPunct="1"/>
            <a:r>
              <a:rPr lang="pt-BR" b="1"/>
              <a:t> </a:t>
            </a:r>
            <a:endParaRPr lang="pt-BR"/>
          </a:p>
          <a:p>
            <a:pPr algn="ctr" eaLnBrk="1" hangingPunct="1"/>
            <a:r>
              <a:rPr lang="pt-BR"/>
              <a:t>Existe uma expressividade maior entre os pentecostais quanto às considerações sobre que a figura satânica seja claramente referenciada por Isaías 14 e Ezequiel 28, em concomitância, portanto, com o </a:t>
            </a:r>
          </a:p>
          <a:p>
            <a:pPr algn="ctr" eaLnBrk="1" hangingPunct="1"/>
            <a:r>
              <a:rPr lang="pt-BR"/>
              <a:t>texto de Lucas 10.18.</a:t>
            </a:r>
          </a:p>
          <a:p>
            <a:pPr eaLnBrk="1" hangingPunct="1"/>
            <a:endParaRPr lang="pt-BR" sz="4400"/>
          </a:p>
        </p:txBody>
      </p:sp>
    </p:spTree>
    <p:extLst>
      <p:ext uri="{BB962C8B-B14F-4D97-AF65-F5344CB8AC3E}">
        <p14:creationId xmlns:p14="http://schemas.microsoft.com/office/powerpoint/2010/main" xmlns="" val="24296900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aixaDeTexto 1"/>
          <p:cNvSpPr txBox="1">
            <a:spLocks noChangeArrowheads="1"/>
          </p:cNvSpPr>
          <p:nvPr/>
        </p:nvSpPr>
        <p:spPr bwMode="auto">
          <a:xfrm>
            <a:off x="323850" y="836613"/>
            <a:ext cx="82804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pt-BR" sz="5400" b="1" dirty="0"/>
          </a:p>
          <a:p>
            <a:pPr algn="ctr" eaLnBrk="1" hangingPunct="1"/>
            <a:endParaRPr lang="pt-BR" sz="5400" b="1" dirty="0"/>
          </a:p>
          <a:p>
            <a:pPr algn="ctr" eaLnBrk="1" hangingPunct="1"/>
            <a:r>
              <a:rPr lang="pt-BR" sz="5400" b="1" dirty="0"/>
              <a:t>O caráter dos anjos</a:t>
            </a:r>
          </a:p>
          <a:p>
            <a:pPr eaLnBrk="1" hangingPunct="1"/>
            <a:r>
              <a:rPr lang="pt-BR" sz="5400" b="1" dirty="0"/>
              <a:t> </a:t>
            </a:r>
            <a:endParaRPr lang="pt-BR" sz="5400" dirty="0"/>
          </a:p>
          <a:p>
            <a:pPr algn="ctr" eaLnBrk="1" hangingPunct="1"/>
            <a:r>
              <a:rPr lang="pt-BR" sz="5400" dirty="0"/>
              <a:t> </a:t>
            </a:r>
          </a:p>
          <a:p>
            <a:pPr eaLnBrk="1" hangingPunct="1"/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20332445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/>
          <p:cNvSpPr txBox="1">
            <a:spLocks noChangeArrowheads="1"/>
          </p:cNvSpPr>
          <p:nvPr/>
        </p:nvSpPr>
        <p:spPr bwMode="auto">
          <a:xfrm>
            <a:off x="755650" y="0"/>
            <a:ext cx="7446963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4400" b="1"/>
              <a:t>A santidade dos anjos</a:t>
            </a:r>
          </a:p>
          <a:p>
            <a:pPr algn="ctr" eaLnBrk="1" hangingPunct="1"/>
            <a:endParaRPr lang="pt-BR" sz="4400" b="1"/>
          </a:p>
          <a:p>
            <a:pPr algn="ctr" eaLnBrk="1" hangingPunct="1"/>
            <a:r>
              <a:rPr lang="pt-BR"/>
              <a:t>E eles disseram: Cornélio, o centurião, homem justo e temente a Deus, e que tem bom testemunho de toda a nação dos judeus, foi avisado por um santo anjo para que te chamasse a sua casa, e ouvisse as tuas palavras.</a:t>
            </a:r>
            <a:br>
              <a:rPr lang="pt-BR"/>
            </a:br>
            <a:r>
              <a:rPr lang="pt-BR">
                <a:hlinkClick r:id="rId2"/>
              </a:rPr>
              <a:t>Atos 10:22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71466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323850" y="836613"/>
            <a:ext cx="8820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b="1"/>
              <a:t>A sujeição a Deus</a:t>
            </a:r>
          </a:p>
          <a:p>
            <a:pPr algn="ctr" eaLnBrk="1" hangingPunct="1"/>
            <a:endParaRPr lang="pt-BR"/>
          </a:p>
          <a:p>
            <a:pPr algn="ctr" eaLnBrk="1" hangingPunct="1"/>
            <a:r>
              <a:rPr lang="pt-BR"/>
              <a:t>O qual está à destra de Deus, tendo subido ao céu, havendo-se-lhe sujeitado os anjos, e as autoridades, e as potências.</a:t>
            </a:r>
            <a:br>
              <a:rPr lang="pt-BR"/>
            </a:br>
            <a:r>
              <a:rPr lang="pt-BR">
                <a:hlinkClick r:id="rId2"/>
              </a:rPr>
              <a:t>1 Pedro 3:22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363990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/>
          <p:cNvSpPr txBox="1">
            <a:spLocks noChangeArrowheads="1"/>
          </p:cNvSpPr>
          <p:nvPr/>
        </p:nvSpPr>
        <p:spPr bwMode="auto">
          <a:xfrm>
            <a:off x="0" y="836613"/>
            <a:ext cx="914400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5400" b="1"/>
              <a:t>A autoconsciência</a:t>
            </a:r>
          </a:p>
          <a:p>
            <a:pPr algn="ctr" eaLnBrk="1" hangingPunct="1"/>
            <a:endParaRPr lang="pt-BR" sz="5400" b="1"/>
          </a:p>
          <a:p>
            <a:pPr algn="ctr" eaLnBrk="1" hangingPunct="1"/>
            <a:r>
              <a:rPr lang="pt-BR" sz="5400"/>
              <a:t>: “...eu sou Gabriel, que assisto diante de Deus, e fui enviado a falar-te e dar-te estas alegres novas” (Lc 1.19).  </a:t>
            </a:r>
          </a:p>
          <a:p>
            <a:pPr eaLnBrk="1" hangingPunct="1"/>
            <a:r>
              <a:rPr lang="pt-PT" sz="4400"/>
              <a:t> </a:t>
            </a:r>
            <a:endParaRPr lang="pt-BR" sz="4400"/>
          </a:p>
        </p:txBody>
      </p:sp>
    </p:spTree>
    <p:extLst>
      <p:ext uri="{BB962C8B-B14F-4D97-AF65-F5344CB8AC3E}">
        <p14:creationId xmlns:p14="http://schemas.microsoft.com/office/powerpoint/2010/main" xmlns="" val="16468735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/>
          <p:cNvSpPr txBox="1">
            <a:spLocks noChangeArrowheads="1"/>
          </p:cNvSpPr>
          <p:nvPr/>
        </p:nvSpPr>
        <p:spPr bwMode="auto">
          <a:xfrm>
            <a:off x="755650" y="0"/>
            <a:ext cx="744696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400" b="1" dirty="0"/>
              <a:t>A missão dos anjos</a:t>
            </a:r>
          </a:p>
          <a:p>
            <a:pPr>
              <a:defRPr/>
            </a:pPr>
            <a:endParaRPr lang="pt-BR" sz="4400" b="1" dirty="0"/>
          </a:p>
          <a:p>
            <a:pPr marL="742950" indent="-742950">
              <a:buFontTx/>
              <a:buAutoNum type="alphaLcParenR"/>
              <a:defRPr/>
            </a:pPr>
            <a:r>
              <a:rPr lang="pt-BR" sz="4400" b="1" dirty="0"/>
              <a:t>O serviço dos anjos na vida de Jesus</a:t>
            </a:r>
          </a:p>
          <a:p>
            <a:pPr marL="742950" indent="-742950">
              <a:buFontTx/>
              <a:buAutoNum type="alphaLcParenR"/>
              <a:defRPr/>
            </a:pPr>
            <a:endParaRPr lang="pt-BR" sz="4400" b="1" dirty="0"/>
          </a:p>
          <a:p>
            <a:pPr marL="742950" indent="-742950">
              <a:buFontTx/>
              <a:buAutoNum type="alphaLcParenR"/>
              <a:defRPr/>
            </a:pPr>
            <a:r>
              <a:rPr lang="pt-BR" sz="4400" b="1" dirty="0"/>
              <a:t>O serviço dos anjos no período dos apóstolos</a:t>
            </a:r>
          </a:p>
          <a:p>
            <a:pPr marL="742950" indent="-742950">
              <a:buFontTx/>
              <a:buAutoNum type="alphaLcParenR"/>
              <a:defRPr/>
            </a:pPr>
            <a:endParaRPr lang="pt-BR" sz="4400" dirty="0"/>
          </a:p>
          <a:p>
            <a:pPr marL="742950" indent="-742950">
              <a:buFontTx/>
              <a:buAutoNum type="alphaLcParenR"/>
              <a:defRPr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9749028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323850" y="836613"/>
            <a:ext cx="8820150" cy="68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b="1"/>
              <a:t>O que os anjos não fazem</a:t>
            </a:r>
            <a:endParaRPr lang="pt-BR"/>
          </a:p>
          <a:p>
            <a:pPr algn="ctr" eaLnBrk="1" hangingPunct="1"/>
            <a:endParaRPr lang="pt-BR"/>
          </a:p>
          <a:p>
            <a:pPr eaLnBrk="1" hangingPunct="1"/>
            <a:r>
              <a:rPr lang="pt-BR" b="1"/>
              <a:t>Anjos não são doutrinadores </a:t>
            </a:r>
          </a:p>
          <a:p>
            <a:pPr eaLnBrk="1" hangingPunct="1"/>
            <a:endParaRPr lang="pt-BR" b="1"/>
          </a:p>
          <a:p>
            <a:pPr eaLnBrk="1" hangingPunct="1"/>
            <a:r>
              <a:rPr lang="pt-BR" b="1"/>
              <a:t>Os anjos não são mediadores</a:t>
            </a:r>
          </a:p>
          <a:p>
            <a:pPr eaLnBrk="1" hangingPunct="1"/>
            <a:endParaRPr lang="pt-BR"/>
          </a:p>
          <a:p>
            <a:pPr eaLnBrk="1" hangingPunct="1"/>
            <a:r>
              <a:rPr lang="pt-BR" b="1"/>
              <a:t>Anjos reverenciam a Palavra de Deus</a:t>
            </a:r>
          </a:p>
          <a:p>
            <a:pPr eaLnBrk="1" hangingPunct="1"/>
            <a:endParaRPr lang="pt-BR" b="1"/>
          </a:p>
          <a:p>
            <a:pPr eaLnBrk="1" hangingPunct="1"/>
            <a:r>
              <a:rPr lang="pt-BR" b="1"/>
              <a:t>Os anjos são seres poderosos</a:t>
            </a:r>
            <a:endParaRPr lang="pt-BR"/>
          </a:p>
          <a:p>
            <a:pPr eaLnBrk="1" hangingPunct="1"/>
            <a:endParaRPr lang="pt-BR"/>
          </a:p>
          <a:p>
            <a:pPr eaLnBrk="1" hangingPunct="1"/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xmlns="" val="11281231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/>
          <p:cNvSpPr txBox="1">
            <a:spLocks noChangeArrowheads="1"/>
          </p:cNvSpPr>
          <p:nvPr/>
        </p:nvSpPr>
        <p:spPr bwMode="auto">
          <a:xfrm>
            <a:off x="0" y="836613"/>
            <a:ext cx="9467850" cy="760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800" b="1" dirty="0"/>
              <a:t>Características especiais</a:t>
            </a:r>
          </a:p>
          <a:p>
            <a:pPr algn="ctr">
              <a:defRPr/>
            </a:pPr>
            <a:endParaRPr lang="pt-BR" sz="4800" b="1" dirty="0"/>
          </a:p>
          <a:p>
            <a:pPr marL="914400" indent="-914400">
              <a:defRPr/>
            </a:pPr>
            <a:r>
              <a:rPr lang="pt-BR" sz="4800" b="1" dirty="0"/>
              <a:t>     Os anjos cuidam dos fiéis </a:t>
            </a:r>
          </a:p>
          <a:p>
            <a:pPr marL="914400" indent="-914400">
              <a:defRPr/>
            </a:pPr>
            <a:r>
              <a:rPr lang="pt-BR" sz="4800" b="1" dirty="0"/>
              <a:t>     e os protegem – </a:t>
            </a:r>
            <a:r>
              <a:rPr lang="pt-BR" sz="4800" b="1" dirty="0" err="1"/>
              <a:t>Sl</a:t>
            </a:r>
            <a:r>
              <a:rPr lang="pt-BR" sz="4800" b="1" dirty="0"/>
              <a:t> 34.7</a:t>
            </a:r>
          </a:p>
          <a:p>
            <a:pPr marL="914400" indent="-914400" algn="ctr">
              <a:buFontTx/>
              <a:buAutoNum type="alphaLcParenR"/>
              <a:defRPr/>
            </a:pPr>
            <a:endParaRPr lang="pt-BR" sz="4800" b="1" dirty="0"/>
          </a:p>
          <a:p>
            <a:pPr marL="914400" indent="-914400">
              <a:defRPr/>
            </a:pPr>
            <a:r>
              <a:rPr lang="pt-BR" sz="4800" b="1" dirty="0"/>
              <a:t>     Os anjos punem os</a:t>
            </a:r>
          </a:p>
          <a:p>
            <a:pPr marL="914400" indent="-914400">
              <a:defRPr/>
            </a:pPr>
            <a:r>
              <a:rPr lang="pt-BR" sz="4800" b="1" dirty="0"/>
              <a:t>     inimigos de Deus – </a:t>
            </a:r>
            <a:r>
              <a:rPr lang="pt-BR" sz="4800" b="1" dirty="0" err="1"/>
              <a:t>Mt</a:t>
            </a:r>
            <a:r>
              <a:rPr lang="pt-BR" sz="4800" b="1" dirty="0"/>
              <a:t> 13.50</a:t>
            </a:r>
          </a:p>
          <a:p>
            <a:pPr marL="914400" indent="-914400" algn="ctr">
              <a:buFontTx/>
              <a:buAutoNum type="alphaLcParenR"/>
              <a:defRPr/>
            </a:pPr>
            <a:endParaRPr lang="pt-BR" sz="5400" dirty="0"/>
          </a:p>
          <a:p>
            <a:pPr algn="ctr">
              <a:defRPr/>
            </a:pPr>
            <a:r>
              <a:rPr lang="pt-BR" sz="5400" dirty="0"/>
              <a:t> </a:t>
            </a:r>
          </a:p>
          <a:p>
            <a:pPr>
              <a:defRPr/>
            </a:pPr>
            <a:r>
              <a:rPr lang="pt-PT" sz="4400" dirty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69715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16632"/>
            <a:ext cx="896448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300" dirty="0" smtClean="0">
                <a:latin typeface="Arial Black" pitchFamily="34" charset="0"/>
              </a:rPr>
              <a:t>Os anjos foram “criados” e não “gerados”, distinguido-se estas expressões pelo fato de que a “geração” ocorre de forma gradual e constitui-se num processo, enquanto que a “criação” despreza o tempo, sucedendo-se de forma imediata; instantânea (</a:t>
            </a:r>
            <a:r>
              <a:rPr lang="pt-BR" sz="4300" dirty="0" err="1" smtClean="0">
                <a:latin typeface="Arial Black" pitchFamily="34" charset="0"/>
              </a:rPr>
              <a:t>Sl</a:t>
            </a:r>
            <a:r>
              <a:rPr lang="pt-BR" sz="4300" dirty="0" smtClean="0">
                <a:latin typeface="Arial Black" pitchFamily="34" charset="0"/>
              </a:rPr>
              <a:t> 148.5). </a:t>
            </a:r>
            <a:endParaRPr lang="pt-BR" sz="43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62068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 Black" pitchFamily="34" charset="0"/>
              </a:rPr>
              <a:t>Salmos 148.5</a:t>
            </a:r>
          </a:p>
          <a:p>
            <a:pPr algn="ctr"/>
            <a:endParaRPr lang="pt-BR" sz="5400" dirty="0" smtClean="0">
              <a:latin typeface="Arial Black" pitchFamily="34" charset="0"/>
            </a:endParaRPr>
          </a:p>
          <a:p>
            <a:pPr algn="ctr"/>
            <a:r>
              <a:rPr lang="pt-BR" sz="5400" dirty="0" smtClean="0">
                <a:latin typeface="Arial Black" pitchFamily="34" charset="0"/>
              </a:rPr>
              <a:t>Louvem o nome do Senhor, pois mandou, e logo foram criados.</a:t>
            </a:r>
            <a:br>
              <a:rPr lang="pt-BR" sz="5400" dirty="0" smtClean="0">
                <a:latin typeface="Arial Black" pitchFamily="34" charset="0"/>
              </a:rPr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620688"/>
            <a:ext cx="8496944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 Black" pitchFamily="34" charset="0"/>
              </a:rPr>
              <a:t>Salmos 8.4,5</a:t>
            </a:r>
          </a:p>
          <a:p>
            <a:pPr algn="ctr"/>
            <a:endParaRPr lang="pt-BR" dirty="0" smtClean="0">
              <a:latin typeface="Arial Black" pitchFamily="34" charset="0"/>
            </a:endParaRPr>
          </a:p>
          <a:p>
            <a:pPr algn="ctr"/>
            <a:r>
              <a:rPr lang="pt-BR" dirty="0" smtClean="0">
                <a:latin typeface="Arial Black" pitchFamily="34" charset="0"/>
              </a:rPr>
              <a:t>Que é o homem mortal para que te lembres dele? e o filho do homem, para que o visites?</a:t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>
                <a:latin typeface="Arial Black" pitchFamily="34" charset="0"/>
              </a:rPr>
              <a:t>Pois pouco menor o fizeste do que os anjos, e de glória e de honra o coroaste.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620688"/>
            <a:ext cx="8496944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 Black" pitchFamily="34" charset="0"/>
              </a:rPr>
              <a:t>Hebreus 2.7</a:t>
            </a:r>
          </a:p>
          <a:p>
            <a:pPr algn="ctr"/>
            <a:endParaRPr lang="pt-BR" dirty="0" smtClean="0">
              <a:latin typeface="Arial Black" pitchFamily="34" charset="0"/>
            </a:endParaRPr>
          </a:p>
          <a:p>
            <a:pPr algn="ctr"/>
            <a:r>
              <a:rPr lang="pt-BR" dirty="0" smtClean="0">
                <a:latin typeface="Arial Black" pitchFamily="34" charset="0"/>
              </a:rPr>
              <a:t>Tu o fizeste um pouco menor do que os anjos, de glória e de honra o coroaste, e o constituíste sobre as obras de tuas mãos;</a:t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2730</TotalTime>
  <Words>2158</Words>
  <Application>Microsoft Office PowerPoint</Application>
  <PresentationFormat>Apresentação na tela (4:3)</PresentationFormat>
  <Paragraphs>248</Paragraphs>
  <Slides>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59</vt:i4>
      </vt:variant>
    </vt:vector>
  </HeadingPairs>
  <TitlesOfParts>
    <vt:vector size="60" baseType="lpstr">
      <vt:lpstr>Viagem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254</cp:revision>
  <dcterms:created xsi:type="dcterms:W3CDTF">2012-01-16T14:03:42Z</dcterms:created>
  <dcterms:modified xsi:type="dcterms:W3CDTF">2020-07-28T19:51:50Z</dcterms:modified>
</cp:coreProperties>
</file>