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61"/>
  </p:notesMasterIdLst>
  <p:sldIdLst>
    <p:sldId id="256" r:id="rId2"/>
    <p:sldId id="277" r:id="rId3"/>
    <p:sldId id="559" r:id="rId4"/>
    <p:sldId id="558" r:id="rId5"/>
    <p:sldId id="557" r:id="rId6"/>
    <p:sldId id="514" r:id="rId7"/>
    <p:sldId id="515" r:id="rId8"/>
    <p:sldId id="560" r:id="rId9"/>
    <p:sldId id="561" r:id="rId10"/>
    <p:sldId id="377" r:id="rId11"/>
    <p:sldId id="563" r:id="rId12"/>
    <p:sldId id="566" r:id="rId13"/>
    <p:sldId id="565" r:id="rId14"/>
    <p:sldId id="564" r:id="rId15"/>
    <p:sldId id="567" r:id="rId16"/>
    <p:sldId id="568" r:id="rId17"/>
    <p:sldId id="569" r:id="rId18"/>
    <p:sldId id="420" r:id="rId19"/>
    <p:sldId id="562" r:id="rId20"/>
    <p:sldId id="428" r:id="rId21"/>
    <p:sldId id="570" r:id="rId22"/>
    <p:sldId id="571" r:id="rId23"/>
    <p:sldId id="421" r:id="rId24"/>
    <p:sldId id="572" r:id="rId25"/>
    <p:sldId id="521" r:id="rId26"/>
    <p:sldId id="577" r:id="rId27"/>
    <p:sldId id="522" r:id="rId28"/>
    <p:sldId id="573" r:id="rId29"/>
    <p:sldId id="523" r:id="rId30"/>
    <p:sldId id="574" r:id="rId31"/>
    <p:sldId id="575" r:id="rId32"/>
    <p:sldId id="576" r:id="rId33"/>
    <p:sldId id="578" r:id="rId34"/>
    <p:sldId id="579" r:id="rId35"/>
    <p:sldId id="580" r:id="rId36"/>
    <p:sldId id="524" r:id="rId37"/>
    <p:sldId id="525" r:id="rId38"/>
    <p:sldId id="581" r:id="rId39"/>
    <p:sldId id="582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594" r:id="rId52"/>
    <p:sldId id="595" r:id="rId53"/>
    <p:sldId id="599" r:id="rId54"/>
    <p:sldId id="597" r:id="rId55"/>
    <p:sldId id="598" r:id="rId56"/>
    <p:sldId id="596" r:id="rId57"/>
    <p:sldId id="600" r:id="rId58"/>
    <p:sldId id="601" r:id="rId59"/>
    <p:sldId id="602" r:id="rId60"/>
  </p:sldIdLst>
  <p:sldSz cx="9144000" cy="5143500" type="screen16x9"/>
  <p:notesSz cx="6858000" cy="9144000"/>
  <p:embeddedFontLst>
    <p:embeddedFont>
      <p:font typeface="Albert Sans SemiBold" charset="0"/>
      <p:regular r:id="rId62"/>
      <p:bold r:id="rId63"/>
      <p:italic r:id="rId64"/>
      <p:boldItalic r:id="rId65"/>
    </p:embeddedFont>
    <p:embeddedFont>
      <p:font typeface="Kaisei HarunoUmi" charset="-128"/>
      <p:regular r:id="rId66"/>
      <p:bold r:id="rId67"/>
    </p:embeddedFont>
    <p:embeddedFont>
      <p:font typeface="Urbanist" charset="0"/>
      <p:regular r:id="rId68"/>
      <p:bold r:id="rId69"/>
      <p:italic r:id="rId70"/>
      <p:boldItalic r:id="rId71"/>
    </p:embeddedFont>
    <p:embeddedFont>
      <p:font typeface="Bebas Neue" charset="0"/>
      <p:regular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3" cy="513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5350" y="114585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45350" y="3481646"/>
            <a:ext cx="5808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67479" y="417160"/>
            <a:ext cx="466500" cy="460200"/>
            <a:chOff x="447472" y="418975"/>
            <a:chExt cx="466500" cy="460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9;p2"/>
          <p:cNvGrpSpPr/>
          <p:nvPr/>
        </p:nvGrpSpPr>
        <p:grpSpPr>
          <a:xfrm rot="5400000">
            <a:off x="8219485" y="417160"/>
            <a:ext cx="466500" cy="460200"/>
            <a:chOff x="447472" y="418975"/>
            <a:chExt cx="466500" cy="4602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396700" y="1400500"/>
            <a:ext cx="4350600" cy="14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Kaisei HarunoUmi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396700" y="2815100"/>
            <a:ext cx="4350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89" name="Google Shape;89;p9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9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Google Shape;91;p9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786850" y="1341075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Kaisei HarunoUm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4787100" y="2421200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-5400000">
            <a:off x="445333" y="4287060"/>
            <a:ext cx="466500" cy="460200"/>
            <a:chOff x="447472" y="418975"/>
            <a:chExt cx="466500" cy="4602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7" name="Google Shape;167;p17"/>
          <p:cNvGrpSpPr/>
          <p:nvPr/>
        </p:nvGrpSpPr>
        <p:grpSpPr>
          <a:xfrm rot="10800000">
            <a:off x="8227039" y="4287045"/>
            <a:ext cx="466500" cy="460200"/>
            <a:chOff x="447472" y="418975"/>
            <a:chExt cx="466500" cy="460200"/>
          </a:xfrm>
        </p:grpSpPr>
        <p:cxnSp>
          <p:nvCxnSpPr>
            <p:cNvPr id="168" name="Google Shape;168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17"/>
          <p:cNvSpPr/>
          <p:nvPr/>
        </p:nvSpPr>
        <p:spPr>
          <a:xfrm rot="5400000">
            <a:off x="222200" y="16609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>
            <a:off x="8614119" y="17593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3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1/Igreja_adventist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Egw1899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4/William_Miller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ctrTitle"/>
          </p:nvPr>
        </p:nvSpPr>
        <p:spPr>
          <a:xfrm>
            <a:off x="1500166" y="185737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RELIGIÕES COMPARADASOCIDENTAIS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71406" y="357172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3600" b="1" dirty="0" smtClean="0">
                <a:latin typeface="+mn-lt"/>
              </a:rPr>
              <a:t>Números 14.34</a:t>
            </a:r>
            <a:r>
              <a:rPr lang="pt-BR" sz="3600" dirty="0" smtClean="0">
                <a:latin typeface="+mn-lt"/>
              </a:rPr>
              <a:t>      </a:t>
            </a:r>
          </a:p>
          <a:p>
            <a:pPr algn="l"/>
            <a:r>
              <a:rPr lang="pt-BR" sz="3600" b="1" dirty="0" smtClean="0">
                <a:latin typeface="+mn-lt"/>
              </a:rPr>
              <a:t>     Segundo o número dos dias em que espiastes esta terra, quarenta dias, cada dia representando um ano, levareis sobre vós as vossas iniqüidades quarenta anos, e conhecereis o meu afastamento.</a:t>
            </a:r>
          </a:p>
          <a:p>
            <a:pPr algn="l"/>
            <a:r>
              <a:rPr lang="pt-BR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71406" y="357172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3600" b="1" dirty="0" smtClean="0"/>
              <a:t>Ezequiel 4.6</a:t>
            </a:r>
          </a:p>
          <a:p>
            <a:pPr algn="l"/>
            <a:r>
              <a:rPr lang="pt-BR" sz="3600" b="1" dirty="0" smtClean="0"/>
              <a:t>    E, quando tiveres cumprido estes dias, tornar-te-ás a deitar sobre o teu lado direito, e levarás a </a:t>
            </a:r>
            <a:r>
              <a:rPr lang="pt-BR" sz="3600" b="1" dirty="0" err="1" smtClean="0"/>
              <a:t>iniquidade</a:t>
            </a:r>
            <a:r>
              <a:rPr lang="pt-BR" sz="3600" b="1" dirty="0" smtClean="0"/>
              <a:t> da casa de Judá quarenta dias; um dia te dei para cada ano. 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28573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200" b="1" dirty="0" smtClean="0"/>
              <a:t>                          2 Pedro 3.10,11</a:t>
            </a:r>
          </a:p>
          <a:p>
            <a:pPr algn="l"/>
            <a:r>
              <a:rPr lang="pt-BR" sz="3200" b="1" dirty="0" smtClean="0"/>
              <a:t>    Mas o dia do Senhor virá como o ladrão de noite; no qual os céus passarão com grande estrondo, e os elementos, ardendo, se desfarão, e a terra, e as obras que nela há, se queimarão. </a:t>
            </a:r>
          </a:p>
          <a:p>
            <a:pPr algn="l"/>
            <a:r>
              <a:rPr lang="pt-BR" sz="3200" b="1" dirty="0" smtClean="0"/>
              <a:t>    Havendo, pois, de perecer todas estas coisas, que pessoas vos convém ser em santo trato, e piedade, </a:t>
            </a:r>
          </a:p>
          <a:p>
            <a:pPr algn="l"/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642910" y="1142990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200" b="1" dirty="0" smtClean="0"/>
              <a:t>                          Daniel 8.14</a:t>
            </a:r>
          </a:p>
          <a:p>
            <a:pPr algn="l"/>
            <a:r>
              <a:rPr lang="pt-BR" sz="3200" b="1" dirty="0" smtClean="0"/>
              <a:t>    E ele me disse: Até duas mil e trezentas tardes e manhãs; e o santuário será purificado. </a:t>
            </a:r>
          </a:p>
          <a:p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571486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200" b="1" dirty="0" smtClean="0"/>
              <a:t>                             Daniel 9.25</a:t>
            </a:r>
          </a:p>
          <a:p>
            <a:pPr algn="l"/>
            <a:r>
              <a:rPr lang="pt-BR" sz="3200" b="1" dirty="0" smtClean="0"/>
              <a:t>    Sabe e entende: desde a saída da ordem para restaurar, e para edificar a Jerusalém, até ao Messias, o Príncipe, haverá sete semanas, e sessenta e duas semanas; as ruas e o muro se reedificarão, mas em tempos angustiosos. </a:t>
            </a:r>
          </a:p>
          <a:p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142976" y="571486"/>
            <a:ext cx="7572428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3200" b="1" dirty="0" smtClean="0"/>
              <a:t> Ponto de partida - 457 a.C. </a:t>
            </a:r>
          </a:p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3200" b="1" dirty="0" smtClean="0"/>
              <a:t>2300 anos – 457 anos = 1843 anos</a:t>
            </a:r>
          </a:p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3200" b="1" dirty="0" smtClean="0"/>
              <a:t>A volta de Jesus – 1843 d.C. </a:t>
            </a:r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642910" y="357172"/>
            <a:ext cx="7572428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3200" b="1" dirty="0" smtClean="0"/>
              <a:t> </a:t>
            </a:r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4400" b="1" dirty="0" smtClean="0"/>
              <a:t>A volta de Jesus</a:t>
            </a:r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4400" b="1" dirty="0" smtClean="0"/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4400" b="1" dirty="0" smtClean="0"/>
              <a:t>2ª Data </a:t>
            </a:r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4400" b="1" dirty="0" smtClean="0"/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4400" b="1" dirty="0" smtClean="0"/>
              <a:t> 22-10-1844</a:t>
            </a:r>
          </a:p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dirty="0" smtClean="0"/>
          </a:p>
          <a:p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571486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2800" b="1" dirty="0" smtClean="0"/>
              <a:t>    Vi distinta e claramente que o nosso sumo sacerdote, em vez de sair do lugar santo do santuário celeste, para vir à terra no dia do sétimo mês, ao fim dos dois mil e trezentos dias, entrava naquele dia pela primeira vez no segundo compartimento do santuário e tinha uma obra a realizar no lugar santíssimo antes de voltar a terra.</a:t>
            </a:r>
          </a:p>
          <a:p>
            <a:r>
              <a:rPr lang="pt-BR" sz="2800" b="1" dirty="0" smtClean="0"/>
              <a:t> (“Administração da Igreja”, p. 20, CPB). </a:t>
            </a:r>
          </a:p>
          <a:p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571486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800" b="1" dirty="0" smtClean="0">
                <a:latin typeface="+mn-lt"/>
              </a:rPr>
              <a:t>Os Adventistas do Sétimo Dia </a:t>
            </a:r>
          </a:p>
          <a:p>
            <a:pPr indent="179388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800" b="1" dirty="0" smtClean="0">
                <a:latin typeface="+mn-lt"/>
              </a:rPr>
              <a:t>Estão errados quanto a:</a:t>
            </a:r>
          </a:p>
          <a:p>
            <a:pPr indent="179388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endParaRPr lang="pt-BR" sz="2800" b="1" dirty="0" smtClean="0">
              <a:latin typeface="+mn-lt"/>
            </a:endParaRPr>
          </a:p>
          <a:p>
            <a:pPr indent="179388" algn="l">
              <a:buFontTx/>
              <a:buAutoNum type="arabicPeriod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800" b="1" dirty="0" smtClean="0">
                <a:latin typeface="+mn-lt"/>
              </a:rPr>
              <a:t>Tempo</a:t>
            </a:r>
          </a:p>
          <a:p>
            <a:pPr indent="179388" algn="l">
              <a:buFontTx/>
              <a:buAutoNum type="arabicPeriod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endParaRPr lang="pt-BR" sz="2800" b="1" dirty="0" smtClean="0">
              <a:latin typeface="+mn-lt"/>
            </a:endParaRPr>
          </a:p>
          <a:p>
            <a:pPr indent="179388" algn="l">
              <a:buFontTx/>
              <a:buAutoNum type="arabicPeriod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800" b="1" dirty="0" smtClean="0">
                <a:latin typeface="+mn-lt"/>
              </a:rPr>
              <a:t>Lugar </a:t>
            </a:r>
          </a:p>
          <a:p>
            <a:pPr indent="179388" algn="l">
              <a:buFontTx/>
              <a:buAutoNum type="arabicPeriod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endParaRPr lang="pt-BR" sz="2800" b="1" dirty="0" smtClean="0">
              <a:latin typeface="+mn-lt"/>
            </a:endParaRPr>
          </a:p>
          <a:p>
            <a:pPr indent="179388" algn="l">
              <a:buFontTx/>
              <a:buAutoNum type="arabicPeriod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800" b="1" dirty="0" smtClean="0">
                <a:latin typeface="+mn-lt"/>
              </a:rPr>
              <a:t>Trabalho de Cristo.</a:t>
            </a:r>
            <a:endParaRPr lang="pt-BR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143372" y="2714626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tabLst>
                <a:tab pos="3200400" algn="l"/>
              </a:tabLst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  <a:t>Igreja</a:t>
            </a:r>
            <a:b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</a:b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  <a:t>Adventista</a:t>
            </a:r>
            <a:b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</a:b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  <a:t>do Sétimo Dia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13" descr="Ficheiro:Igreja adventist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428610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/>
            <a:r>
              <a:rPr lang="pt-BR" sz="2400" dirty="0" smtClean="0"/>
              <a:t>     1. </a:t>
            </a:r>
            <a:r>
              <a:rPr lang="pt-BR" sz="2400" b="1" dirty="0" smtClean="0"/>
              <a:t>Tempo</a:t>
            </a:r>
            <a:r>
              <a:rPr lang="pt-BR" sz="2400" dirty="0" smtClean="0"/>
              <a:t>: A data indicada para começar a contagem dos 2300 anos de Daniel 8.13,14 deveria ser contada a partir da ordem para reedificar Jerusalém (</a:t>
            </a:r>
            <a:r>
              <a:rPr lang="pt-BR" sz="2400" dirty="0" err="1" smtClean="0"/>
              <a:t>Dn</a:t>
            </a:r>
            <a:r>
              <a:rPr lang="pt-BR" sz="2400" dirty="0" smtClean="0"/>
              <a:t> 9.25). Essa ordem é contada a partir de 445 a.C. (</a:t>
            </a:r>
            <a:r>
              <a:rPr lang="pt-BR" sz="2400" dirty="0" err="1" smtClean="0"/>
              <a:t>Ne</a:t>
            </a:r>
            <a:r>
              <a:rPr lang="pt-BR" sz="2400" dirty="0" smtClean="0"/>
              <a:t> 2.1-8) e não 457 a.C. (“Meditações Matinais”, 1970, p. 165, CPB; “Dicionário da Bíblia”, John Davis, p. 65). Em 457 a.C. Esdras foi enviado a Jerusalém, conforme Ed 7.11, com a missão de providenciar a ornamentação do templo (7.15-17, 19-24). A ordem para reedificar Jerusalém — repetimos — ocorreu em 445 a.C. (20” ano do reinado de </a:t>
            </a:r>
            <a:r>
              <a:rPr lang="pt-BR" sz="2400" dirty="0" err="1" smtClean="0"/>
              <a:t>Artaxerxes</a:t>
            </a:r>
            <a:r>
              <a:rPr lang="pt-BR" sz="2400" dirty="0" smtClean="0"/>
              <a:t>) quando </a:t>
            </a:r>
            <a:r>
              <a:rPr lang="pt-BR" sz="2400" dirty="0" err="1" smtClean="0"/>
              <a:t>Neemias</a:t>
            </a:r>
            <a:r>
              <a:rPr lang="pt-BR" sz="2400" dirty="0" smtClean="0"/>
              <a:t> foi enviado à cidade para restaurá-la.</a:t>
            </a:r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428610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3000" b="1" dirty="0" smtClean="0"/>
              <a:t>     2. Lugar: Jesus entrou no santo dos santos do santuário celestial 40 dias depois da sua ressurreição (</a:t>
            </a:r>
            <a:r>
              <a:rPr lang="pt-BR" sz="3000" b="1" dirty="0" err="1" smtClean="0"/>
              <a:t>At</a:t>
            </a:r>
            <a:r>
              <a:rPr lang="pt-BR" sz="3000" b="1" dirty="0" smtClean="0"/>
              <a:t> 1.3, 9-11) e não em 22-10-1844. O livro de Hebreus foi escrito em 64 a.D. e o escritor declara que Cristo já entrara no santo dos santos quando o livro foi escrito — (</a:t>
            </a:r>
            <a:r>
              <a:rPr lang="pt-BR" sz="3000" b="1" dirty="0" err="1" smtClean="0"/>
              <a:t>Hb</a:t>
            </a:r>
            <a:r>
              <a:rPr lang="pt-BR" sz="3000" b="1" dirty="0" smtClean="0"/>
              <a:t> 6.19-20 c.c. Lv 16.2; </a:t>
            </a:r>
            <a:r>
              <a:rPr lang="pt-BR" sz="3000" b="1" dirty="0" err="1" smtClean="0"/>
              <a:t>Nm</a:t>
            </a:r>
            <a:r>
              <a:rPr lang="pt-BR" sz="3000" b="1" dirty="0" smtClean="0"/>
              <a:t> 7.89; 1 </a:t>
            </a:r>
            <a:r>
              <a:rPr lang="pt-BR" sz="3000" b="1" dirty="0" err="1" smtClean="0"/>
              <a:t>Sm</a:t>
            </a:r>
            <a:r>
              <a:rPr lang="pt-BR" sz="3000" b="1" dirty="0" smtClean="0"/>
              <a:t> 4.4; 2 </a:t>
            </a:r>
            <a:r>
              <a:rPr lang="pt-BR" sz="3000" b="1" dirty="0" err="1" smtClean="0"/>
              <a:t>Rs</a:t>
            </a:r>
            <a:r>
              <a:rPr lang="pt-BR" sz="3000" b="1" dirty="0" smtClean="0"/>
              <a:t> 19.15; </a:t>
            </a:r>
            <a:r>
              <a:rPr lang="pt-BR" sz="3000" b="1" dirty="0" err="1" smtClean="0"/>
              <a:t>Êx</a:t>
            </a:r>
            <a:r>
              <a:rPr lang="pt-BR" sz="3000" b="1" dirty="0" smtClean="0"/>
              <a:t> 26.33); </a:t>
            </a:r>
            <a:r>
              <a:rPr lang="pt-BR" sz="3000" b="1" dirty="0" err="1" smtClean="0"/>
              <a:t>Hb</a:t>
            </a:r>
            <a:r>
              <a:rPr lang="pt-BR" sz="3000" b="1" dirty="0" smtClean="0"/>
              <a:t> 9.23-24; 10.19-20; 8.1; </a:t>
            </a:r>
            <a:r>
              <a:rPr lang="pt-BR" sz="3000" b="1" dirty="0" err="1" smtClean="0"/>
              <a:t>Ap</a:t>
            </a:r>
            <a:r>
              <a:rPr lang="pt-BR" sz="3000" b="1" dirty="0" smtClean="0"/>
              <a:t> 3.21; </a:t>
            </a:r>
            <a:r>
              <a:rPr lang="pt-BR" sz="3000" b="1" dirty="0" err="1" smtClean="0"/>
              <a:t>Ef</a:t>
            </a:r>
            <a:r>
              <a:rPr lang="pt-BR" sz="3000" b="1" dirty="0" smtClean="0"/>
              <a:t> 1.20-22;</a:t>
            </a:r>
            <a:endParaRPr lang="pt-BR" sz="3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714362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3000" b="1" dirty="0" smtClean="0"/>
              <a:t>    </a:t>
            </a:r>
            <a:r>
              <a:rPr lang="pt-BR" sz="3600" b="1" dirty="0" smtClean="0"/>
              <a:t>3. Trabalho de Cristo: Cristo concluiu sua obra de redenção na cruz </a:t>
            </a:r>
          </a:p>
          <a:p>
            <a:pPr algn="just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3600" b="1" dirty="0" smtClean="0"/>
              <a:t>   Cl 2.14-17</a:t>
            </a:r>
          </a:p>
          <a:p>
            <a:pPr algn="just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3600" b="1" dirty="0" smtClean="0"/>
              <a:t>   e, ao subir ao céu, esta obra já estava terminada definitivamente</a:t>
            </a:r>
          </a:p>
          <a:p>
            <a:pPr algn="just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3600" b="1" dirty="0" smtClean="0"/>
              <a:t>   </a:t>
            </a:r>
            <a:r>
              <a:rPr lang="pt-BR" sz="3600" b="1" dirty="0" err="1" smtClean="0"/>
              <a:t>Hb</a:t>
            </a:r>
            <a:r>
              <a:rPr lang="pt-BR" sz="3600" b="1" dirty="0" smtClean="0"/>
              <a:t> 1.3; 9.12-14,24; 10.10-12.</a:t>
            </a:r>
            <a:endParaRPr lang="pt-BR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2428874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3600" b="1" dirty="0" err="1" smtClean="0"/>
              <a:t>Quem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foi</a:t>
            </a:r>
            <a:r>
              <a:rPr lang="en-US" sz="3600" b="1" dirty="0" smtClean="0"/>
              <a:t>: </a:t>
            </a:r>
            <a:br>
              <a:rPr lang="en-US" sz="3600" b="1" dirty="0" smtClean="0"/>
            </a:br>
            <a:r>
              <a:rPr lang="en-US" sz="3600" b="1" dirty="0" smtClean="0"/>
              <a:t>ELLEN GOULD WHITE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3071816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ELLEN GOULD WHITE        </a:t>
            </a:r>
            <a:br>
              <a:rPr lang="en-US" sz="3600" b="1" dirty="0" smtClean="0"/>
            </a:br>
            <a:r>
              <a:rPr lang="en-US" sz="3600" b="1" dirty="0" smtClean="0"/>
              <a:t>1827 - 1915</a:t>
            </a:r>
            <a:r>
              <a:rPr lang="pt-BR" sz="3600" b="1" dirty="0" smtClean="0"/>
              <a:t> </a:t>
            </a:r>
            <a:br>
              <a:rPr lang="pt-BR" sz="3600" b="1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9" descr="200px-Egw1899">
            <a:hlinkClick r:id="rId3" tooltip="Ellen G. Whit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571486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400" b="1" dirty="0" smtClean="0"/>
              <a:t>O Espírito de Profecia é o que segundo as Escrituras, a par com a guarda dos mandamentos de Deus, seria o característico da Igreja Remanescente. Compare-se </a:t>
            </a:r>
            <a:r>
              <a:rPr lang="pt-BR" sz="2400" b="1" dirty="0" err="1" smtClean="0"/>
              <a:t>Ap</a:t>
            </a:r>
            <a:r>
              <a:rPr lang="pt-BR" sz="2400" b="1" dirty="0" smtClean="0"/>
              <a:t> 12.17 a 19.10. Este dom consiste precipuamente em dar ao povo de Deus mensagens diretas e específicas... Os testemunhos orais ou escritos da Sra. White preenchem plenamente este requisito, no fundo e na forma. Tudo quanto disse, escreve, foi puro, elevado, cientificamente correto e profeticamente exato 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400" b="1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400" b="1" dirty="0" smtClean="0"/>
              <a:t>“Subtilezas do erro”, p. 30, 1</a:t>
            </a:r>
            <a:r>
              <a:rPr lang="pt-BR" sz="2400" b="1" u="sng" dirty="0" smtClean="0"/>
              <a:t>a</a:t>
            </a:r>
            <a:r>
              <a:rPr lang="pt-BR" sz="2400" b="1" dirty="0" smtClean="0"/>
              <a:t> edição, CPB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0" y="357172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CREMOS QUE:</a:t>
            </a:r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Ellen White foi inspirada pelo Espírito Santo, e seus escritos, o produto desta inspiração, têm aplicação a autoridade especial para os adventistas do sétimo dia.</a:t>
            </a:r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000" b="1" dirty="0" smtClean="0"/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NEGAMOS QUE:</a:t>
            </a:r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A qualidade ou grau de inspiração dos escritos de Ellen White sejam diferentes dos encontrados nas Escrituras Sagradas.</a:t>
            </a:r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000" b="1" dirty="0" smtClean="0"/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Sem qualquer constrangimento afirmam:</a:t>
            </a:r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Ao passo que, apesar de nós desprezarmos o pensamento dos pioneiros, nós aceitamos como regra de fé a Revelação — Velho Testamento; Novo Testamento e Espírito de Profecia </a:t>
            </a:r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(“A Sacudidura e os 144.000”, p. 117).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64292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400" b="1" dirty="0" smtClean="0"/>
              <a:t>     </a:t>
            </a:r>
            <a:r>
              <a:rPr lang="pt-BR" sz="3600" b="1" dirty="0" smtClean="0"/>
              <a:t>Por algum tempo depois da decepção de 1844 mantive, com o corpo do advento, que a porta da graça estava para sempre fechada para o mundo 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400" b="1" i="1" dirty="0" smtClean="0"/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1800" b="1" dirty="0" smtClean="0"/>
              <a:t>       (“Mensagens Escolhidas”. </a:t>
            </a:r>
            <a:r>
              <a:rPr lang="en-US" sz="1800" b="1" dirty="0" smtClean="0"/>
              <a:t>Ellen Gould White. </a:t>
            </a:r>
            <a:r>
              <a:rPr lang="pt-BR" sz="1800" b="1" dirty="0" smtClean="0"/>
              <a:t>CPB, 1985, p. 63).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64292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400" b="1" dirty="0" smtClean="0"/>
              <a:t>     </a:t>
            </a:r>
            <a:r>
              <a:rPr lang="pt-BR" sz="3600" b="1" dirty="0" smtClean="0"/>
              <a:t>Por algum tempo depois da decepção de 1844 mantive, com o corpo do advento, que a porta da graça estava para sempre fechada para o mundo 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400" b="1" i="1" dirty="0" smtClean="0"/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1800" b="1" dirty="0" smtClean="0"/>
              <a:t>       (“Mensagens Escolhidas”. </a:t>
            </a:r>
            <a:r>
              <a:rPr lang="en-US" sz="1800" b="1" dirty="0" smtClean="0"/>
              <a:t>Ellen Gould White. </a:t>
            </a:r>
            <a:r>
              <a:rPr lang="pt-BR" sz="1800" b="1" dirty="0" smtClean="0"/>
              <a:t>CPB, 1985, p. 63).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714362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2400" b="1" dirty="0" smtClean="0"/>
              <a:t>     </a:t>
            </a:r>
            <a:r>
              <a:rPr lang="pt-BR" sz="3600" b="1" dirty="0" smtClean="0"/>
              <a:t>Quando a Inglaterra declarar guerra, todas as nações terão seu próprio interesse em acudir, e haverá guerra geral </a:t>
            </a:r>
          </a:p>
          <a:p>
            <a:endParaRPr lang="pt-BR" sz="3600" b="1" i="1" dirty="0" smtClean="0"/>
          </a:p>
          <a:p>
            <a:endParaRPr lang="pt-BR" sz="2400" b="1" i="1" dirty="0" smtClean="0"/>
          </a:p>
          <a:p>
            <a:r>
              <a:rPr lang="pt-BR" sz="2400" b="1" dirty="0" smtClean="0"/>
              <a:t>(“Subtilezas do erro” p. 42, 1</a:t>
            </a:r>
            <a:r>
              <a:rPr lang="pt-BR" sz="2400" b="1" u="sng" dirty="0" smtClean="0"/>
              <a:t>a</a:t>
            </a:r>
            <a:r>
              <a:rPr lang="pt-BR" sz="2400" b="1" dirty="0" smtClean="0"/>
              <a:t> edição, CPB) </a:t>
            </a:r>
          </a:p>
          <a:p>
            <a:pPr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ntonio 2018\Betel\Gad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6572264" y="2857502"/>
            <a:ext cx="1857388" cy="42862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1,8 milhão</a:t>
            </a:r>
            <a:endParaRPr lang="pt-BR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571486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800" b="1" dirty="0" smtClean="0"/>
              <a:t>Logo ouvimos a voz de Deus, semelhante a muitas águas a qual nos anunciou o dia e a hora da vinda de, Jesus... Ao declarar Deus a hora, verteu sobre nós o espírito Santo a nosso rosto brilhou com esplendor da glória de Deus, como aconteceu com Moisés, na descida do Monte Sinai 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400" b="1" dirty="0" smtClean="0"/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1800" b="1" dirty="0" smtClean="0"/>
              <a:t>(“Primeiros Escritos”, Ellen </a:t>
            </a:r>
            <a:r>
              <a:rPr lang="pt-BR" sz="1800" b="1" dirty="0" err="1" smtClean="0"/>
              <a:t>Gould</a:t>
            </a:r>
            <a:r>
              <a:rPr lang="pt-BR" sz="1800" b="1" dirty="0" smtClean="0"/>
              <a:t> White, 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1800" b="1" dirty="0" smtClean="0"/>
              <a:t>CPB, 1967, p. 15).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357158" y="714362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800" b="1" i="1" dirty="0" smtClean="0"/>
              <a:t>    </a:t>
            </a:r>
            <a:r>
              <a:rPr lang="pt-BR" sz="3600" b="1" dirty="0" smtClean="0"/>
              <a:t>Ouvi a hora proclamada, mas não tinha lembrança alguma daquela hora depois que saí da visão 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800" b="1" i="1" dirty="0" smtClean="0"/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    (“Mensagens Escolhidas.” </a:t>
            </a:r>
            <a:r>
              <a:rPr lang="en-US" sz="2000" b="1" dirty="0" smtClean="0"/>
              <a:t>Ellen Gould White. 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    CPB, 1985, p. 76).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428610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800" b="1" i="1" dirty="0" smtClean="0"/>
              <a:t>    </a:t>
            </a:r>
            <a:r>
              <a:rPr lang="pt-BR" sz="3200" b="1" dirty="0" smtClean="0"/>
              <a:t>Foi-me mostrado o grupo presente à assembléia. Disse o anjo: alguns, pastos para os vermes, alguns sujeitos às sete últimas pragas, alguns estarão vivos e permanecerão na Terra para serem trasladados por ocasião da vinda de Jesus: 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800" b="1" i="1" dirty="0" smtClean="0"/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1800" b="1" i="1" dirty="0" smtClean="0"/>
              <a:t>      (“O Testemunho de Jesus”, p. 108)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428610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200" b="1" dirty="0" smtClean="0"/>
              <a:t>                                      Diz Ellen White: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200" b="1" dirty="0" smtClean="0"/>
              <a:t>Moisés passou pela morte, mas Cristo desceu e lhe deu vida antes que seu corpo visse a corrupção. Satanás procurou reter o corpo, pretendendo-o como seu; mas Miguel ressuscitou Moisés a levou-o ao Céu. ...Satanás maldisse amargamente e Deus, acusando-o de injusto por permitir que sua presa lhe fosse tirada; Cristo, porém, não repreendeu a Seu adversário, embora fosse por sua tentação que o servo de Deus houvesse caído. Mansamente remeteu-o a Seu Pai, dizendo: ‘O Senhor te repreenda’ 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200" b="1" dirty="0" smtClean="0"/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200" b="1" dirty="0" smtClean="0"/>
              <a:t>(“Primeiros Escritos”, p. 164, 3</a:t>
            </a:r>
            <a:r>
              <a:rPr lang="pt-BR" sz="2200" b="1" u="sng" dirty="0" smtClean="0"/>
              <a:t>a</a:t>
            </a:r>
            <a:r>
              <a:rPr lang="pt-BR" sz="2200" b="1" dirty="0" smtClean="0"/>
              <a:t> edição, 1988).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357158" y="64292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3200" b="1" dirty="0" smtClean="0"/>
              <a:t>   O sábado será a pedra de toque da lealdade: pois é o ponto da verdade especialmente controvertido. Quando sobrevier aos homens a prova final, traçar-se-á a linha divisória entre os que servem a Deus e os que não o servem 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3200" b="1" dirty="0" smtClean="0"/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     (p. 611, Ellen </a:t>
            </a:r>
            <a:r>
              <a:rPr lang="pt-BR" sz="2000" b="1" dirty="0" err="1" smtClean="0"/>
              <a:t>Gould</a:t>
            </a:r>
            <a:r>
              <a:rPr lang="pt-BR" sz="2000" b="1" dirty="0" smtClean="0"/>
              <a:t> White. CPB.1971).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357158" y="64292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3200" b="1" dirty="0" smtClean="0"/>
              <a:t>Temos uma obra a fazer por ministros de outras igrejas. Deus quer que eles se salvem.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3200" b="1" dirty="0" smtClean="0"/>
              <a:t>Nossos ministros devem buscar aproximar-se dos ministros de outras denominações 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3200" b="1" dirty="0" smtClean="0"/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000" b="1" dirty="0" smtClean="0"/>
              <a:t>(“Testemunhos Seletos”, vol. II.  p. 386, 2</a:t>
            </a:r>
            <a:r>
              <a:rPr lang="pt-BR" sz="2000" b="1" u="sng" dirty="0" smtClean="0"/>
              <a:t>a</a:t>
            </a:r>
            <a:r>
              <a:rPr lang="pt-BR" sz="2000" b="1" dirty="0" smtClean="0"/>
              <a:t> edição – 1956).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000" b="1" dirty="0" smtClean="0"/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2571750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4400" b="1" dirty="0" smtClean="0"/>
              <a:t>Juízo Investigativo </a:t>
            </a:r>
            <a:br>
              <a:rPr lang="pt-BR" sz="4400" b="1" dirty="0" smtClean="0"/>
            </a:br>
            <a:r>
              <a:rPr lang="pt-BR" sz="4400" b="1" dirty="0" smtClean="0"/>
              <a:t>ou Redenção Incompleta?</a:t>
            </a:r>
            <a:endParaRPr lang="pt-BR" sz="44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28573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200" b="1" dirty="0" smtClean="0"/>
              <a:t>... antes que se complete a obra de Cristo para a redenção do homem, há também uma expiação para tirar também o pecado do santuário. Este é o serviço iniciado quando terminaram os 2300 dias. Naquela ocasião, conforme fora predito, pelo profeta Daniel, nosso Sumo Sacerdote entrou no lugar santíssimo para efetuar a última parte de sua solene obra - purificar o santuário ....Destarte, os que seguiram a luz da palavra profética, viram que em vez de vir Cristo à terra, ao terminarem em 1844 os 2300 dias, entrou ele então no lugar santíssimo do santuário celeste, a fim de levar a efeito a obra final da expiação, preparatória à sua vinda </a:t>
            </a:r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400" b="1" dirty="0" smtClean="0"/>
          </a:p>
          <a:p>
            <a:pPr indent="358775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b="1" dirty="0" smtClean="0"/>
              <a:t>(“O Grande Conflito.” </a:t>
            </a:r>
            <a:r>
              <a:rPr lang="en-US" b="1" dirty="0" smtClean="0"/>
              <a:t>Ellen Gould White. </a:t>
            </a:r>
            <a:r>
              <a:rPr lang="pt-BR" b="1" dirty="0" smtClean="0"/>
              <a:t>CPB, 1971, p. 420-421).</a:t>
            </a:r>
            <a:endParaRPr lang="pt-BR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2143122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4400" dirty="0" smtClean="0"/>
              <a:t>Pecados colocados         sobre Satanás </a:t>
            </a:r>
            <a:endParaRPr lang="pt-BR" sz="44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285734"/>
            <a:ext cx="8643998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300" b="1" dirty="0" smtClean="0"/>
              <a:t>     ...o bode emissário tipificava Satanás, autor do pecado, sobre quem os pecados dos verdadeiros penitentes serão finalmente colocados . ... Quando Cristo, pelo mérito de Seu próprio sangue, remover do santuário celestial os pecados de Seu povo, ao encerrar-se o Seu ministério, Ele os colocará sobre Satanás, que, na execução do juízo, deverá arrostar a pena final. O bode emissário era enviado para uma terra não habitada, para nunca mais voltar à congregação de Israel. Assim será Satanás para sempre banido da presença de Deus e de Seu povo, e eliminado da existência na destruição final do pecado a dos pecadores               </a:t>
            </a:r>
            <a:r>
              <a:rPr lang="pt-BR" sz="1800" b="1" dirty="0" smtClean="0"/>
              <a:t>(“O Grande Conflito”, p. 421, CPB).</a:t>
            </a:r>
            <a:endParaRPr lang="pt-BR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ntonio 2018\Betel\GAD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821537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/>
            <a:r>
              <a:rPr lang="pt-BR" sz="2400" b="1" dirty="0" smtClean="0"/>
              <a:t>     Lv 16.1-5 eram apresentados dois bodes para expiação dos pecados.– Is 53.4-6,11-12 comparado com </a:t>
            </a:r>
            <a:r>
              <a:rPr lang="pt-BR" sz="2400" b="1" dirty="0" err="1" smtClean="0"/>
              <a:t>Mt</a:t>
            </a:r>
            <a:r>
              <a:rPr lang="pt-BR" sz="2400" b="1" dirty="0" smtClean="0"/>
              <a:t> 8.16-17; </a:t>
            </a:r>
            <a:r>
              <a:rPr lang="pt-BR" sz="2400" b="1" dirty="0" err="1" smtClean="0"/>
              <a:t>Jo</a:t>
            </a:r>
            <a:r>
              <a:rPr lang="pt-BR" sz="2400" b="1" dirty="0" smtClean="0"/>
              <a:t> 1.29; 1 </a:t>
            </a:r>
            <a:r>
              <a:rPr lang="pt-BR" sz="2400" b="1" dirty="0" err="1" smtClean="0"/>
              <a:t>Pe</a:t>
            </a:r>
            <a:r>
              <a:rPr lang="pt-BR" sz="2400" b="1" dirty="0" smtClean="0"/>
              <a:t> 2.24; 3.18. </a:t>
            </a:r>
          </a:p>
          <a:p>
            <a:pPr marL="342900" indent="-342900" algn="l"/>
            <a:endParaRPr lang="pt-BR" sz="2400" b="1" dirty="0" smtClean="0"/>
          </a:p>
          <a:p>
            <a:pPr marL="342900" indent="-342900" algn="l">
              <a:buFontTx/>
              <a:buAutoNum type="alphaLcParenR"/>
            </a:pPr>
            <a:r>
              <a:rPr lang="pt-BR" sz="2400" b="1" dirty="0" smtClean="0"/>
              <a:t> que tendo a morte do primeiro   bode efetuada uma plena redenção do pecado do povo, nisso representando Cristo; </a:t>
            </a:r>
          </a:p>
          <a:p>
            <a:pPr marL="342900" indent="-342900" algn="l">
              <a:buFontTx/>
              <a:buAutoNum type="alphaLcParenR"/>
            </a:pPr>
            <a:endParaRPr lang="pt-BR" sz="2400" b="1" dirty="0" smtClean="0"/>
          </a:p>
          <a:p>
            <a:pPr marL="342900" indent="-342900" algn="l">
              <a:buFontTx/>
              <a:buAutoNum type="alphaLcParenR"/>
            </a:pPr>
            <a:r>
              <a:rPr lang="pt-BR" sz="2400" b="1" dirty="0" smtClean="0"/>
              <a:t> a maldição devida pelos pecados era removida para nunca mais alcançar de novo aqueles que os cometeram. </a:t>
            </a:r>
            <a:endParaRPr lang="pt-BR" sz="2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2786064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4400" b="1" dirty="0" smtClean="0"/>
              <a:t>A Natureza Pecaminosa </a:t>
            </a:r>
            <a:br>
              <a:rPr lang="pt-BR" sz="4400" b="1" dirty="0" smtClean="0"/>
            </a:br>
            <a:r>
              <a:rPr lang="pt-BR" sz="4400" b="1" dirty="0" smtClean="0"/>
              <a:t>de Jesus</a:t>
            </a:r>
            <a:r>
              <a:rPr lang="pt-BR" sz="4400" dirty="0" smtClean="0"/>
              <a:t> </a:t>
            </a:r>
            <a:br>
              <a:rPr lang="pt-BR" sz="4400" dirty="0" smtClean="0"/>
            </a:br>
            <a:endParaRPr lang="pt-BR" sz="44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821537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3200" b="1" dirty="0" smtClean="0"/>
              <a:t>    Em sua humanidade, Cristo participou de nossa natureza pecaminosa, caída. 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3200" b="1" dirty="0" smtClean="0"/>
              <a:t>    De sua parte humana, Cristo herdou exatamente o que herda todo o filho de Adão — uma natureza pecaminosa.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3200" b="1" dirty="0" smtClean="0"/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400" b="1" dirty="0" smtClean="0"/>
              <a:t>    Estudos Bíblicos, (CPB. Edição 1979, pp. 140/41)</a:t>
            </a:r>
            <a:endParaRPr lang="pt-BR"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821537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200" b="1" dirty="0" smtClean="0"/>
              <a:t>                           Hebreus 7:26</a:t>
            </a:r>
          </a:p>
          <a:p>
            <a:pPr algn="l"/>
            <a:endParaRPr lang="pt-BR" sz="3200" b="1" dirty="0" smtClean="0"/>
          </a:p>
          <a:p>
            <a:pPr algn="l"/>
            <a:r>
              <a:rPr lang="pt-BR" sz="3200" b="1" dirty="0" smtClean="0"/>
              <a:t>    Porque nos convinha tal sumo sacerdote, santo, inocente, imaculado, separado dos pecadores, e feito mais sublime do que os céus;</a:t>
            </a:r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3929072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4000" b="1" dirty="0" smtClean="0"/>
              <a:t>Sono da Alma </a:t>
            </a:r>
            <a:br>
              <a:rPr lang="pt-BR" sz="4000" b="1" dirty="0" smtClean="0"/>
            </a:br>
            <a:r>
              <a:rPr lang="pt-BR" sz="4000" b="1" dirty="0" smtClean="0"/>
              <a:t>ou </a:t>
            </a:r>
            <a:br>
              <a:rPr lang="pt-BR" sz="4000" b="1" dirty="0" smtClean="0"/>
            </a:br>
            <a:r>
              <a:rPr lang="pt-BR" sz="4000" b="1" dirty="0" smtClean="0"/>
              <a:t>Mortalidade da Alma? </a:t>
            </a:r>
            <a:r>
              <a:rPr lang="pt-BR" sz="4400" b="1" dirty="0" smtClean="0"/>
              <a:t/>
            </a:r>
            <a:br>
              <a:rPr lang="pt-BR" sz="4400" b="1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endParaRPr lang="pt-BR" sz="44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821537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3200" b="1" dirty="0" smtClean="0"/>
              <a:t>    O que o homem possui é o fôlego da vida ou vida (o que dá animação ao corpo), que lhe é retirado por Deus, quando expira. E o fôlego é reintegrado ao ar, por Deus. Mas não é entidade consciente ou o homem real como querem os </a:t>
            </a:r>
            <a:r>
              <a:rPr lang="pt-BR" sz="3200" b="1" dirty="0" err="1" smtClean="0"/>
              <a:t>imortalistas</a:t>
            </a:r>
            <a:r>
              <a:rPr lang="pt-BR" sz="3200" b="1" dirty="0" smtClean="0"/>
              <a:t>.</a:t>
            </a:r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endParaRPr lang="pt-BR" sz="3200" b="1" i="1" dirty="0" smtClean="0"/>
          </a:p>
          <a:p>
            <a:pPr>
              <a:tabLst>
                <a:tab pos="398463" algn="l"/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7048500" algn="l"/>
              </a:tabLst>
            </a:pPr>
            <a:r>
              <a:rPr lang="pt-BR" sz="2000" b="1" dirty="0" smtClean="0"/>
              <a:t>“Subtilezas do Erro”, página 217 CPB</a:t>
            </a:r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285734"/>
            <a:ext cx="8643998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2400" b="1" dirty="0" smtClean="0"/>
              <a:t>                                         Apocalipse 6.9-11</a:t>
            </a:r>
          </a:p>
          <a:p>
            <a:pPr algn="l"/>
            <a:r>
              <a:rPr lang="pt-BR" sz="2400" b="1" dirty="0" smtClean="0"/>
              <a:t>     E, havendo aberto o quinto selo, vi debaixo do altar as almas dos que foram mortos por amor da palavra de Deus e por amor do testemunho que deram. </a:t>
            </a:r>
          </a:p>
          <a:p>
            <a:pPr algn="l"/>
            <a:r>
              <a:rPr lang="pt-BR" sz="2400" b="1" dirty="0" smtClean="0"/>
              <a:t>     E clamavam com grande voz, dizendo: Até quando, ó verdadeiro e santo Dominador, não julgas e vingas o nosso sangue dos que habitam sobre a terra? </a:t>
            </a:r>
          </a:p>
          <a:p>
            <a:pPr algn="l"/>
            <a:r>
              <a:rPr lang="pt-BR" sz="2400" b="1" dirty="0" smtClean="0"/>
              <a:t>     E foram dadas a cada um compridas vestes brancas e foi-lhes dito que repousassem ainda um pouco de tempo, até que também se completasse o número de seus </a:t>
            </a:r>
            <a:r>
              <a:rPr lang="pt-BR" sz="2400" b="1" dirty="0" err="1" smtClean="0"/>
              <a:t>conservos</a:t>
            </a:r>
            <a:r>
              <a:rPr lang="pt-BR" sz="2400" b="1" dirty="0" smtClean="0"/>
              <a:t> e seus irmãos, que haviam de ser mortos como eles foram.</a:t>
            </a:r>
          </a:p>
          <a:p>
            <a:pPr algn="l"/>
            <a:endParaRPr lang="pt-BR" sz="2000" b="1" dirty="0" smtClean="0"/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3929072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4000" b="1" dirty="0" smtClean="0"/>
              <a:t>Sono da Alma </a:t>
            </a:r>
            <a:br>
              <a:rPr lang="pt-BR" sz="4000" b="1" dirty="0" smtClean="0"/>
            </a:br>
            <a:r>
              <a:rPr lang="pt-BR" sz="4000" b="1" dirty="0" smtClean="0"/>
              <a:t>ou </a:t>
            </a:r>
            <a:br>
              <a:rPr lang="pt-BR" sz="4000" b="1" dirty="0" smtClean="0"/>
            </a:br>
            <a:r>
              <a:rPr lang="pt-BR" sz="4000" b="1" dirty="0" smtClean="0"/>
              <a:t>Mortalidade da Alma? </a:t>
            </a:r>
            <a:r>
              <a:rPr lang="pt-BR" sz="4400" b="1" dirty="0" smtClean="0"/>
              <a:t/>
            </a:r>
            <a:br>
              <a:rPr lang="pt-BR" sz="4400" b="1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endParaRPr lang="pt-BR" sz="44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ntonio 2018\Betel\Gad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00034" y="714362"/>
            <a:ext cx="785818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400" b="1" dirty="0" smtClean="0"/>
              <a:t>     </a:t>
            </a:r>
            <a:r>
              <a:rPr lang="pt-BR" sz="2600" b="1" dirty="0" smtClean="0"/>
              <a:t>Por que os cristãos guardam apenas nove mandamentos da lei quando a lei são os dez mandamentos? </a:t>
            </a:r>
          </a:p>
          <a:p>
            <a:pPr algn="just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                                        </a:t>
            </a:r>
          </a:p>
          <a:p>
            <a:pPr algn="just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                                      Tiago 2:10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    Porque qualquer que guardar toda a lei, e tropeçar em um só ponto, tornou-se culpado 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    de todos. </a:t>
            </a:r>
          </a:p>
          <a:p>
            <a:pPr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600" b="1" dirty="0" smtClean="0"/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00034" y="714362"/>
            <a:ext cx="785818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b="1" dirty="0" smtClean="0"/>
              <a:t>Temos 613 mandamentos </a:t>
            </a:r>
          </a:p>
          <a:p>
            <a:pPr algn="l"/>
            <a:r>
              <a:rPr lang="pt-BR" sz="4000" b="1" dirty="0" smtClean="0"/>
              <a:t>ou  apenas 10 mandamentos</a:t>
            </a:r>
          </a:p>
          <a:p>
            <a:pPr algn="l"/>
            <a:r>
              <a:rPr lang="pt-BR" sz="4000" b="1" dirty="0" smtClean="0"/>
              <a:t> </a:t>
            </a:r>
            <a:endParaRPr lang="pt-BR" sz="4000" dirty="0" smtClean="0"/>
          </a:p>
          <a:p>
            <a:pPr algn="l"/>
            <a:r>
              <a:rPr lang="pt-BR" sz="4000" dirty="0" err="1" smtClean="0"/>
              <a:t>Dt</a:t>
            </a:r>
            <a:r>
              <a:rPr lang="pt-BR" sz="4000" dirty="0" smtClean="0"/>
              <a:t> 4.12-13; 9.8</a:t>
            </a:r>
          </a:p>
          <a:p>
            <a:pPr algn="l"/>
            <a:endParaRPr lang="pt-BR" sz="4000" dirty="0" smtClean="0"/>
          </a:p>
          <a:p>
            <a:pPr algn="l"/>
            <a:r>
              <a:rPr lang="pt-BR" sz="4000" dirty="0" err="1" smtClean="0"/>
              <a:t>Êx</a:t>
            </a:r>
            <a:r>
              <a:rPr lang="pt-BR" sz="4000" dirty="0" smtClean="0"/>
              <a:t> 34.27-28</a:t>
            </a:r>
            <a:endParaRPr lang="pt-BR" sz="4000" b="1" dirty="0" smtClean="0"/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00034" y="714362"/>
            <a:ext cx="785818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b="1" dirty="0" smtClean="0"/>
              <a:t>Temos 613 mandamentos </a:t>
            </a:r>
          </a:p>
          <a:p>
            <a:pPr algn="l"/>
            <a:r>
              <a:rPr lang="pt-BR" sz="4000" b="1" dirty="0" smtClean="0"/>
              <a:t>ou  apenas 10 mandamentos</a:t>
            </a:r>
          </a:p>
          <a:p>
            <a:pPr algn="l"/>
            <a:r>
              <a:rPr lang="pt-BR" sz="4000" b="1" dirty="0" smtClean="0"/>
              <a:t> </a:t>
            </a:r>
            <a:endParaRPr lang="pt-BR" sz="4000" dirty="0" smtClean="0"/>
          </a:p>
          <a:p>
            <a:pPr algn="l"/>
            <a:r>
              <a:rPr lang="pt-BR" sz="4000" dirty="0" err="1" smtClean="0"/>
              <a:t>Dt</a:t>
            </a:r>
            <a:r>
              <a:rPr lang="pt-BR" sz="4000" dirty="0" smtClean="0"/>
              <a:t> 4.12-13; 9.8</a:t>
            </a:r>
          </a:p>
          <a:p>
            <a:pPr algn="l"/>
            <a:endParaRPr lang="pt-BR" sz="4000" dirty="0" smtClean="0"/>
          </a:p>
          <a:p>
            <a:pPr algn="l"/>
            <a:r>
              <a:rPr lang="pt-BR" sz="4000" dirty="0" err="1" smtClean="0"/>
              <a:t>Êx</a:t>
            </a:r>
            <a:r>
              <a:rPr lang="pt-BR" sz="4000" dirty="0" smtClean="0"/>
              <a:t> 34.27-28</a:t>
            </a:r>
            <a:endParaRPr lang="pt-BR" sz="4000" b="1" dirty="0" smtClean="0"/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00034" y="428610"/>
            <a:ext cx="785818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b="1" dirty="0" smtClean="0"/>
              <a:t>LEI MORAL</a:t>
            </a:r>
            <a:endParaRPr lang="pt-BR" sz="1700" dirty="0" smtClean="0"/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proferida por Deus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escrita pelo dedo de Deus em tábuas de pedra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colocada dentro da arca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Deverá permanecer firme para sempre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Não foi destruída por Cristo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Devia ser engrandecida por Cristo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endParaRPr lang="pt-BR" sz="1700" dirty="0" smtClean="0"/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b="1" dirty="0" smtClean="0"/>
              <a:t>LEI CERIMONIAL</a:t>
            </a:r>
            <a:endParaRPr lang="pt-BR" sz="1700" dirty="0" smtClean="0"/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ditada por Moisés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escrita por Moisés num livro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Nenhuma coisa aperfeiçoou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posta ao lado da arca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cravada na cruz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ab-rogada por Cristo</a:t>
            </a:r>
          </a:p>
          <a:p>
            <a:pPr indent="179388" algn="l"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7767638" algn="l"/>
              </a:tabLst>
            </a:pPr>
            <a:r>
              <a:rPr lang="pt-BR" sz="1700" dirty="0" smtClean="0"/>
              <a:t>Foi tirada por Cristo</a:t>
            </a:r>
          </a:p>
          <a:p>
            <a:pPr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1800" b="1" dirty="0" smtClean="0"/>
          </a:p>
          <a:p>
            <a:pPr algn="l"/>
            <a:endParaRPr lang="pt-BR" sz="1800" b="1" dirty="0" smtClean="0"/>
          </a:p>
          <a:p>
            <a:pPr algn="l"/>
            <a:r>
              <a:rPr lang="pt-BR" sz="1800" b="1" dirty="0" smtClean="0"/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00034" y="714362"/>
            <a:ext cx="785818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200" b="1" dirty="0" smtClean="0"/>
              <a:t>Seria útil classificarmos as leis do Velho Testamento em várias categorias:</a:t>
            </a:r>
          </a:p>
          <a:p>
            <a:pPr marL="342900" indent="-342900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200" b="1" dirty="0" smtClean="0"/>
              <a:t> </a:t>
            </a:r>
          </a:p>
          <a:p>
            <a:pPr marL="342900" indent="-342900" algn="l">
              <a:buFontTx/>
              <a:buAutoNum type="arabicParenR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200" b="1" dirty="0" smtClean="0"/>
              <a:t> lei moral; </a:t>
            </a:r>
          </a:p>
          <a:p>
            <a:pPr marL="342900" indent="-342900" algn="l">
              <a:buFontTx/>
              <a:buAutoNum type="arabicParenR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200" b="1" dirty="0" smtClean="0"/>
              <a:t> lei cerimonial; </a:t>
            </a:r>
          </a:p>
          <a:p>
            <a:pPr marL="342900" indent="-342900" algn="l">
              <a:buFontTx/>
              <a:buAutoNum type="arabicParenR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200" b="1" dirty="0" smtClean="0"/>
              <a:t> lei civil; </a:t>
            </a:r>
          </a:p>
          <a:p>
            <a:pPr marL="342900" indent="-342900" algn="l">
              <a:buFontTx/>
              <a:buAutoNum type="arabicParenR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200" b="1" dirty="0" smtClean="0"/>
              <a:t> estatutos e juízos; </a:t>
            </a:r>
          </a:p>
          <a:p>
            <a:pPr marL="342900" indent="-342900" algn="l">
              <a:buFontTx/>
              <a:buAutoNum type="arabicParenR"/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200" b="1" dirty="0" smtClean="0"/>
              <a:t> leis de saúde. </a:t>
            </a:r>
          </a:p>
          <a:p>
            <a:pPr marL="342900" indent="-342900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endParaRPr lang="pt-BR" sz="2200" b="1" dirty="0" smtClean="0"/>
          </a:p>
          <a:p>
            <a:pPr marL="342900" indent="-342900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2200" b="1" dirty="0" smtClean="0"/>
              <a:t>Esta classificação é em parte artificial </a:t>
            </a:r>
          </a:p>
          <a:p>
            <a:pPr marL="342900" indent="-342900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endParaRPr lang="pt-BR" sz="1900" b="1" dirty="0" smtClean="0"/>
          </a:p>
          <a:p>
            <a:pPr marL="342900" indent="-342900" algn="l">
              <a:tabLst>
                <a:tab pos="4763" algn="l"/>
                <a:tab pos="9525" algn="l"/>
                <a:tab pos="134938" algn="l"/>
                <a:tab pos="161925" algn="l"/>
                <a:tab pos="458788" algn="l"/>
                <a:tab pos="650875" algn="l"/>
                <a:tab pos="908050" algn="l"/>
                <a:tab pos="1357313" algn="l"/>
                <a:tab pos="1787525" algn="l"/>
                <a:tab pos="1806575" algn="l"/>
                <a:tab pos="1951038" algn="l"/>
                <a:tab pos="2257425" algn="l"/>
                <a:tab pos="2276475" algn="l"/>
                <a:tab pos="2706688" algn="l"/>
                <a:tab pos="3155950" algn="l"/>
                <a:tab pos="3605213" algn="l"/>
                <a:tab pos="4054475" algn="l"/>
                <a:tab pos="4240213" algn="l"/>
                <a:tab pos="4505325" algn="l"/>
                <a:tab pos="4954588" algn="l"/>
                <a:tab pos="5403850" algn="l"/>
                <a:tab pos="7407275" algn="l"/>
              </a:tabLst>
            </a:pPr>
            <a:r>
              <a:rPr lang="pt-BR" sz="1900" b="1" dirty="0" smtClean="0"/>
              <a:t>(“Lições da Escola Sabatina”, p. 18, 8 de janeiro de 1980, CPB).</a:t>
            </a:r>
          </a:p>
          <a:p>
            <a:pPr algn="l"/>
            <a:endParaRPr lang="pt-BR" sz="4000" b="1" dirty="0" smtClean="0"/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00034" y="714362"/>
            <a:ext cx="785818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Outros Argumentos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600" b="1" dirty="0" smtClean="0"/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Podemos matar?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 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Cobiçar a mulher do próximo?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600" b="1" dirty="0" smtClean="0"/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Podemos furtar?</a:t>
            </a:r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endParaRPr lang="pt-BR" sz="2600" b="1" dirty="0" smtClean="0"/>
          </a:p>
          <a:p>
            <a:pPr indent="358775" algn="l">
              <a:tabLst>
                <a:tab pos="301625" algn="l"/>
                <a:tab pos="758825" algn="l"/>
                <a:tab pos="1216025" algn="l"/>
                <a:tab pos="1673225" algn="l"/>
                <a:tab pos="2130425" algn="l"/>
                <a:tab pos="2587625" algn="l"/>
                <a:tab pos="3044825" algn="l"/>
                <a:tab pos="3502025" algn="l"/>
                <a:tab pos="3959225" algn="l"/>
                <a:tab pos="4416425" algn="l"/>
                <a:tab pos="4873625" algn="l"/>
                <a:tab pos="5330825" algn="l"/>
                <a:tab pos="5788025" algn="l"/>
                <a:tab pos="7407275" algn="l"/>
              </a:tabLst>
            </a:pPr>
            <a:r>
              <a:rPr lang="pt-BR" sz="2600" b="1" dirty="0" smtClean="0"/>
              <a:t>Podemos dar falso testemunho?  </a:t>
            </a:r>
          </a:p>
          <a:p>
            <a:pPr algn="l"/>
            <a:endParaRPr lang="pt-BR" sz="4000" b="1" dirty="0" smtClean="0"/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928676"/>
            <a:ext cx="785818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800" b="1" dirty="0" smtClean="0"/>
              <a:t>E podemos quebrar </a:t>
            </a:r>
          </a:p>
          <a:p>
            <a:r>
              <a:rPr lang="pt-BR" sz="4800" b="1" dirty="0" smtClean="0"/>
              <a:t>o sábado</a:t>
            </a:r>
          </a:p>
          <a:p>
            <a:r>
              <a:rPr lang="pt-BR" sz="4800" b="1" dirty="0" smtClean="0"/>
              <a:t>???? </a:t>
            </a:r>
          </a:p>
          <a:p>
            <a:pPr algn="l"/>
            <a:endParaRPr lang="pt-BR" sz="4000" b="1" dirty="0" smtClean="0"/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642910" y="571486"/>
            <a:ext cx="785818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b="1" dirty="0" smtClean="0">
                <a:latin typeface="+mn-lt"/>
              </a:rPr>
              <a:t>Mateus 12.5</a:t>
            </a:r>
          </a:p>
          <a:p>
            <a:endParaRPr lang="pt-BR" sz="4000" dirty="0" smtClean="0">
              <a:latin typeface="+mn-lt"/>
            </a:endParaRPr>
          </a:p>
          <a:p>
            <a:pPr algn="l"/>
            <a:r>
              <a:rPr lang="pt-BR" sz="4000" b="1" dirty="0" smtClean="0">
                <a:latin typeface="+mn-lt"/>
              </a:rPr>
              <a:t>  Ou não tendes lido na lei que, aos sábados, os sacerdotes no templo violam o sábado, e ficam sem culpa?</a:t>
            </a:r>
          </a:p>
          <a:p>
            <a:endParaRPr lang="pt-BR" sz="3200" b="1" dirty="0" smtClean="0"/>
          </a:p>
          <a:p>
            <a:r>
              <a:rPr lang="pt-BR" sz="3200" b="1" dirty="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ntonio 2018\Betel\Linha Mó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10"/>
            <a:ext cx="8001056" cy="421484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43240" y="3143254"/>
            <a:ext cx="4643470" cy="42862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/>
              <a:t>     </a:t>
            </a:r>
            <a:r>
              <a:rPr lang="pt-BR" sz="2800" dirty="0" err="1" smtClean="0"/>
              <a:t>Adventismo</a:t>
            </a:r>
            <a:r>
              <a:rPr lang="pt-BR" sz="2800" dirty="0" smtClean="0"/>
              <a:t> – 179 anos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371475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000" b="1" dirty="0" smtClean="0"/>
              <a:t>Quem fundou </a:t>
            </a:r>
            <a:br>
              <a:rPr lang="pt-BR" sz="5000" b="1" dirty="0" smtClean="0"/>
            </a:br>
            <a:r>
              <a:rPr lang="pt-BR" sz="5000" b="1" dirty="0" smtClean="0"/>
              <a:t>o movimento? </a:t>
            </a: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371475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000" b="1" dirty="0" smtClean="0"/>
              <a:t>William Miller</a:t>
            </a:r>
            <a:r>
              <a:rPr lang="pt-BR" sz="5000" dirty="0" smtClean="0"/>
              <a:t>         </a:t>
            </a:r>
            <a:r>
              <a:rPr lang="pt-BR" sz="5000" b="1" dirty="0" smtClean="0"/>
              <a:t>1782 - 1849</a:t>
            </a:r>
            <a:br>
              <a:rPr lang="pt-BR" sz="50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11" descr="Ficheiro:William Mil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5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371475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400" b="1" dirty="0" smtClean="0"/>
              <a:t>Como e quando ocorreu? </a:t>
            </a:r>
            <a:br>
              <a:rPr lang="pt-BR" sz="5400" b="1" dirty="0" smtClean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endParaRPr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 for Middle School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99EEFF"/>
      </a:accent1>
      <a:accent2>
        <a:srgbClr val="01010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2218</Words>
  <PresentationFormat>Apresentação na tela (16:9)</PresentationFormat>
  <Paragraphs>217</Paragraphs>
  <Slides>59</Slides>
  <Notes>55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7" baseType="lpstr">
      <vt:lpstr>Arial</vt:lpstr>
      <vt:lpstr>Albert Sans SemiBold</vt:lpstr>
      <vt:lpstr>Batang</vt:lpstr>
      <vt:lpstr>Times New Roman</vt:lpstr>
      <vt:lpstr>Kaisei HarunoUmi</vt:lpstr>
      <vt:lpstr>Urbanist</vt:lpstr>
      <vt:lpstr>Bebas Neue</vt:lpstr>
      <vt:lpstr>Physics for Middle School by Slidesgo</vt:lpstr>
      <vt:lpstr>RELIGIÕES COMPARADASOCIDENTAIS</vt:lpstr>
      <vt:lpstr>Igreja Adventista do Sétimo Dia </vt:lpstr>
      <vt:lpstr>Slide 3</vt:lpstr>
      <vt:lpstr>Slide 4</vt:lpstr>
      <vt:lpstr>Slide 5</vt:lpstr>
      <vt:lpstr>Slide 6</vt:lpstr>
      <vt:lpstr>Quem fundou  o movimento?    </vt:lpstr>
      <vt:lpstr>William Miller         1782 - 1849   </vt:lpstr>
      <vt:lpstr>Como e quando ocorreu? 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Resposta Apologética</vt:lpstr>
      <vt:lpstr>Slide 19</vt:lpstr>
      <vt:lpstr>Slide 20</vt:lpstr>
      <vt:lpstr>Slide 21</vt:lpstr>
      <vt:lpstr>Slide 22</vt:lpstr>
      <vt:lpstr>   Quem foi:  ELLEN GOULD WHITE </vt:lpstr>
      <vt:lpstr>     ELLEN GOULD WHITE         1827 - 1915  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   Juízo Investigativo  ou Redenção Incompleta?</vt:lpstr>
      <vt:lpstr>Slide 37</vt:lpstr>
      <vt:lpstr>   Pecados colocados         sobre Satanás </vt:lpstr>
      <vt:lpstr>Slide 39</vt:lpstr>
      <vt:lpstr>Slide 40</vt:lpstr>
      <vt:lpstr>   A Natureza Pecaminosa  de Jesus  </vt:lpstr>
      <vt:lpstr>Slide 42</vt:lpstr>
      <vt:lpstr>Resposta Apologética</vt:lpstr>
      <vt:lpstr>Slide 44</vt:lpstr>
      <vt:lpstr>   Sono da Alma  ou  Mortalidade da Alma?   </vt:lpstr>
      <vt:lpstr>Slide 46</vt:lpstr>
      <vt:lpstr>Resposta Apologética</vt:lpstr>
      <vt:lpstr>Slide 48</vt:lpstr>
      <vt:lpstr>   Sono da Alma  ou  Mortalidade da Alma?   </vt:lpstr>
      <vt:lpstr>Slide 50</vt:lpstr>
      <vt:lpstr>Resposta Apologética</vt:lpstr>
      <vt:lpstr>Slide 52</vt:lpstr>
      <vt:lpstr>Slide 53</vt:lpstr>
      <vt:lpstr>Slide 54</vt:lpstr>
      <vt:lpstr>Resposta Apologética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89</cp:revision>
  <dcterms:modified xsi:type="dcterms:W3CDTF">2023-10-25T19:38:07Z</dcterms:modified>
</cp:coreProperties>
</file>